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0" r:id="rId3"/>
    <p:sldId id="257" r:id="rId4"/>
    <p:sldId id="265" r:id="rId5"/>
    <p:sldId id="258" r:id="rId6"/>
    <p:sldId id="259" r:id="rId7"/>
    <p:sldId id="261" r:id="rId8"/>
    <p:sldId id="262" r:id="rId9"/>
    <p:sldId id="263" r:id="rId10"/>
    <p:sldId id="264" r:id="rId11"/>
    <p:sldId id="266" r:id="rId12"/>
    <p:sldId id="268" r:id="rId13"/>
    <p:sldId id="267" r:id="rId14"/>
    <p:sldId id="269" r:id="rId15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3805" autoAdjust="0"/>
  </p:normalViewPr>
  <p:slideViewPr>
    <p:cSldViewPr snapToGrid="0">
      <p:cViewPr varScale="1">
        <p:scale>
          <a:sx n="63" d="100"/>
          <a:sy n="63" d="100"/>
        </p:scale>
        <p:origin x="82" y="4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0" y="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B2565BB3-6093-46A4-8508-9DDEC6A1C585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02EA4C38-D7BD-448A-90D3-2A7F2E8DC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7901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B4C60-3395-49A9-8379-1D92C815E3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4468AD-3B09-490A-A09A-F56A26A1D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675FA-2EF2-4D0F-8690-DEB40580D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EFB5C-ACD4-4E84-92CF-50AA8BF95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688CB-863E-4784-BE8A-3543149B5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6217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91D-6234-4D72-B204-9234A5A16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2F95E6-EF0C-4C96-88B8-5C37A6507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34022-E3B0-4BCB-93CE-87132530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B726C-17CF-4D63-8DD1-E7CFC75E3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7451C-8240-4925-BA1B-EB0CEA6F7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4578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A6FD5A-7FA9-4ADE-9A8C-F0BF948C74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BE7154-2298-427D-9ED0-C702A9AFE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707F4A-17F9-4BA1-9E04-0EC779ABC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5EFC3-A4BF-44AD-8EEE-545978829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89AED-55BF-4102-8C68-7CA1B38AF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4751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5D126-9175-4BBB-9273-E85C2BA17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8C52C-8770-4551-9153-31331892F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5042B-18CE-46F8-B1E5-B6E61A970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0CD04-663A-4E65-97C7-D3CE67D2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2E610-CB0B-4B5E-A340-7118BF841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16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34245-D1C4-477D-8A81-FDBE4DB56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8F7E45-7FE8-4FD1-9592-6111909B3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69FEA-41CA-4411-8F05-E13A22F2D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BD810-895D-465B-853B-ABC9CC84A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FD023-65D6-4369-BE04-6E04CB9CE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270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D5325-B21B-49FA-9758-FE2D0C6D3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ACA15-93B5-49EC-A66C-7DCF3B8050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D30A3F-FD41-42F2-A97D-281671063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A3849-8D8F-4E8B-8FF6-DA52E27B1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8D84E-D5CE-4F0E-9B6A-306F64F3B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61101-49BA-40BE-BEB9-C47F7CE11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940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2392A-4141-4144-A6C7-BDEE1C7C5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3306B-18C5-425E-8679-31B667685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58FD51-FD1D-4172-84D5-0246FB9B3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93BB10-58CD-4B73-82C2-32D218903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986377-9222-454A-A70A-D6FA0EA259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6A1918-DB0C-42C2-BB68-F34920D2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C2DBAE-4141-426C-8B6B-CE80E717C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AD02DA-700D-47D8-933A-BBD79E9A0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253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F36E1-68BC-4774-B5D2-F1720586D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50DB03-F07C-4CA5-BAF2-72A2C0DDE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2E3792-4BDD-44EE-B549-EF4183FB0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F9505C-469B-4E6D-BFAC-4139E728F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6387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559228-EC08-4E56-886F-A7774154E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C9383A-AAB1-42E5-89A0-79EEFBD39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191D5-DF20-4622-91C5-1952C3082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526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E405E-63E2-474B-AE29-F241A470E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6DD72-DA0F-4E3F-8499-4C9462101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CCE07F-C53B-4B69-8D74-D4FE59399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8665A-DD32-4C32-9269-92611BE9E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1E875-B9AC-49BF-8D80-D6321B43B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562B6-396B-4B23-B7F4-72F37FB93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100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B81EE-FA66-4FBD-8608-9FA5ABB17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E404F4-A407-4A93-805A-B9DE106D98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381ED1-5B2E-4BCE-B46B-A239D9B9A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2B1EE-AC8B-4141-ACDC-56F1FAFD2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3DD3A-9C74-443F-87EA-64831416A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A78997-9A2C-4F84-B6BF-125CF445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989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5BC70-E4FB-407E-8ABD-791BC09F3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0C41B-0824-44BD-8065-21A72266F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B456A-7F01-4E77-8C78-8DF056F7E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ABCA0-78F5-424A-A301-EF35EDB70073}" type="datetimeFigureOut">
              <a:rPr lang="he-IL" smtClean="0"/>
              <a:t>ט'/אדר ב/תשפ"ב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B07DE-C1BB-4135-8C3C-68391DA78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D258A-D1F2-4263-AC9A-9798E15C59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55771-C18B-46D6-96D7-708BC09C4BA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176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h4UFeoh4cug?feature=oembed" TargetMode="External"/><Relationship Id="rId5" Type="http://schemas.openxmlformats.org/officeDocument/2006/relationships/slide" Target="slide11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zcpML8-otE8?feature=oembed" TargetMode="External"/><Relationship Id="rId5" Type="http://schemas.openxmlformats.org/officeDocument/2006/relationships/slide" Target="slide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CB95732-565A-4D2C-A3AB-CC460C0D3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7F1AF47-AE98-4034-BD91-1976FA4D9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C0EE2B-2029-48DD-893D-F528E651B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7200" y="8482"/>
            <a:ext cx="3568276" cy="6858000"/>
          </a:xfrm>
          <a:prstGeom prst="rect">
            <a:avLst/>
          </a:prstGeom>
          <a:gradFill>
            <a:gsLst>
              <a:gs pos="0">
                <a:schemeClr val="accent1">
                  <a:alpha val="32000"/>
                </a:schemeClr>
              </a:gs>
              <a:gs pos="7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5AE1D08-1ED1-4F59-B42F-4D8EA33DC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A79B912-88EA-4640-BDEB-51B3B11A0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4928F6-8427-4A19-9C4F-54BA325DABDD}"/>
              </a:ext>
            </a:extLst>
          </p:cNvPr>
          <p:cNvSpPr txBox="1"/>
          <p:nvPr/>
        </p:nvSpPr>
        <p:spPr>
          <a:xfrm>
            <a:off x="662180" y="2862471"/>
            <a:ext cx="3041803" cy="29078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Study Day March 13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5F0368-CC61-45C1-A03F-2473382F8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2239" y="1804894"/>
            <a:ext cx="6030993" cy="39653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D2BEC1-4A19-48F1-B62C-44A2FAC7DB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375" y="42060"/>
            <a:ext cx="2216188" cy="91417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6AD8E7F-5B36-47F8-AB04-2DD67BF81C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5729" y="8482"/>
            <a:ext cx="2688666" cy="94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127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We love English!">
            <a:hlinkClick r:id="" action="ppaction://media"/>
            <a:extLst>
              <a:ext uri="{FF2B5EF4-FFF2-40B4-BE49-F238E27FC236}">
                <a16:creationId xmlns:a16="http://schemas.microsoft.com/office/drawing/2014/main" id="{3AEB5AB4-0BE3-4761-AE42-073A84169AB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73048" y="706837"/>
            <a:ext cx="9640939" cy="5447131"/>
          </a:xfrm>
          <a:prstGeom prst="rect">
            <a:avLst/>
          </a:prstGeom>
        </p:spPr>
      </p:pic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5DE977FB-4166-4441-8C58-B40EFC2849D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80073177"/>
                  </p:ext>
                </p:extLst>
              </p:nvPr>
            </p:nvGraphicFramePr>
            <p:xfrm>
              <a:off x="78724" y="5623787"/>
              <a:ext cx="1101452" cy="619567"/>
            </p:xfrm>
            <a:graphic>
              <a:graphicData uri="http://schemas.microsoft.com/office/powerpoint/2016/slidezoom">
                <pslz:sldZm>
                  <pslz:sldZmObj sldId="266" cId="1639646594">
                    <pslz:zmPr id="{D78BE8FC-2AB3-4EC3-8C15-41658A68B27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101452" cy="619567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4" name="Slide Zoom 3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DE977FB-4166-4441-8C58-B40EFC2849D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724" y="5623787"/>
                <a:ext cx="1101452" cy="619567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3420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316689-F627-4C9C-AE76-0589D8835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666" cy="9477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94A6E2-AB41-4E47-9990-FA7930305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375" y="42060"/>
            <a:ext cx="2216188" cy="9141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219689-FB40-4B0D-9BD4-05E723FC405F}"/>
              </a:ext>
            </a:extLst>
          </p:cNvPr>
          <p:cNvSpPr txBox="1"/>
          <p:nvPr/>
        </p:nvSpPr>
        <p:spPr>
          <a:xfrm>
            <a:off x="1647123" y="1180115"/>
            <a:ext cx="10309412" cy="56938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en-US" sz="3200" b="1" dirty="0"/>
          </a:p>
          <a:p>
            <a:pPr algn="ctr"/>
            <a:r>
              <a:rPr lang="en-US" sz="4400" b="1" dirty="0">
                <a:solidFill>
                  <a:srgbClr val="00B050"/>
                </a:solidFill>
              </a:rPr>
              <a:t>Good luck today!</a:t>
            </a:r>
          </a:p>
          <a:p>
            <a:endParaRPr lang="en-US" sz="3200" b="1" dirty="0"/>
          </a:p>
          <a:p>
            <a:r>
              <a:rPr lang="en-US" sz="3200" b="1" dirty="0"/>
              <a:t>After the break:</a:t>
            </a:r>
          </a:p>
          <a:p>
            <a:endParaRPr lang="en-US" sz="3200" b="1" dirty="0"/>
          </a:p>
          <a:p>
            <a:r>
              <a:rPr lang="en-US" sz="3200" b="1" dirty="0"/>
              <a:t>Group 1 – room 3</a:t>
            </a:r>
          </a:p>
          <a:p>
            <a:r>
              <a:rPr lang="en-US" sz="3200" b="1" dirty="0"/>
              <a:t>Group 2 – room 7</a:t>
            </a:r>
          </a:p>
          <a:p>
            <a:r>
              <a:rPr lang="en-US" sz="3200" b="1" dirty="0"/>
              <a:t>Group 3 – room 24</a:t>
            </a:r>
          </a:p>
          <a:p>
            <a:r>
              <a:rPr lang="en-US" sz="3200" b="1" dirty="0"/>
              <a:t>Group 4 – room 25</a:t>
            </a:r>
          </a:p>
          <a:p>
            <a:r>
              <a:rPr lang="en-US" sz="3200" b="1" dirty="0"/>
              <a:t>Group 5 – room 17</a:t>
            </a:r>
          </a:p>
          <a:p>
            <a:r>
              <a:rPr lang="en-US" sz="3200" b="1" dirty="0"/>
              <a:t>Group 6 – room 18</a:t>
            </a:r>
          </a:p>
        </p:txBody>
      </p:sp>
    </p:spTree>
    <p:extLst>
      <p:ext uri="{BB962C8B-B14F-4D97-AF65-F5344CB8AC3E}">
        <p14:creationId xmlns:p14="http://schemas.microsoft.com/office/powerpoint/2010/main" val="163964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316689-F627-4C9C-AE76-0589D8835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666" cy="9477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94A6E2-AB41-4E47-9990-FA7930305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375" y="42060"/>
            <a:ext cx="2216188" cy="914177"/>
          </a:xfrm>
          <a:prstGeom prst="rect">
            <a:avLst/>
          </a:prstGeom>
        </p:spPr>
      </p:pic>
      <p:pic>
        <p:nvPicPr>
          <p:cNvPr id="2052" name="Picture 4" descr="Welcome Back Illustration White Background Colorful Confetti Balloons Stock  Vector Image by ©NeKiArt #294643330">
            <a:extLst>
              <a:ext uri="{FF2B5EF4-FFF2-40B4-BE49-F238E27FC236}">
                <a16:creationId xmlns:a16="http://schemas.microsoft.com/office/drawing/2014/main" id="{119C1189-0D45-4CF1-BEE6-570420C75F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321" y="851644"/>
            <a:ext cx="8400399" cy="681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548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316689-F627-4C9C-AE76-0589D8835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666" cy="9477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94A6E2-AB41-4E47-9990-FA7930305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375" y="42060"/>
            <a:ext cx="2216188" cy="9141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219689-FB40-4B0D-9BD4-05E723FC405F}"/>
              </a:ext>
            </a:extLst>
          </p:cNvPr>
          <p:cNvSpPr txBox="1"/>
          <p:nvPr/>
        </p:nvSpPr>
        <p:spPr>
          <a:xfrm>
            <a:off x="1647123" y="1180115"/>
            <a:ext cx="10309412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</a:rPr>
              <a:t>What is next?</a:t>
            </a:r>
          </a:p>
          <a:p>
            <a:pPr algn="ctr"/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/>
              <a:t>You go back to your cities and continue working on your part. Did you hand in a list of equipment?</a:t>
            </a:r>
          </a:p>
          <a:p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/>
              <a:t>On Sunday, May 1</a:t>
            </a:r>
            <a:r>
              <a:rPr lang="en-US" sz="3200" b="1" baseline="30000" dirty="0"/>
              <a:t>st </a:t>
            </a:r>
            <a:r>
              <a:rPr lang="en-US" sz="3200" b="1" dirty="0"/>
              <a:t>, you will meet with your coordinators to finish preparing for the English Day.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/>
              <a:t>I am available to help you. Write me an email/WhatsApp or call me (mainly in the afternoon or evening hours).</a:t>
            </a:r>
          </a:p>
        </p:txBody>
      </p:sp>
    </p:spTree>
    <p:extLst>
      <p:ext uri="{BB962C8B-B14F-4D97-AF65-F5344CB8AC3E}">
        <p14:creationId xmlns:p14="http://schemas.microsoft.com/office/powerpoint/2010/main" val="127417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3 Good luck greetings ideas | luck, good luck, greetings">
            <a:extLst>
              <a:ext uri="{FF2B5EF4-FFF2-40B4-BE49-F238E27FC236}">
                <a16:creationId xmlns:a16="http://schemas.microsoft.com/office/drawing/2014/main" id="{128F6D2B-99F2-4369-975A-5F7370957B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4580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Israel through the Peoplehood Lens">
            <a:hlinkClick r:id="" action="ppaction://media"/>
            <a:extLst>
              <a:ext uri="{FF2B5EF4-FFF2-40B4-BE49-F238E27FC236}">
                <a16:creationId xmlns:a16="http://schemas.microsoft.com/office/drawing/2014/main" id="{F3670850-C98A-449C-86EF-2074EA5C707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05647" y="681647"/>
            <a:ext cx="9980706" cy="5639099"/>
          </a:xfrm>
          <a:prstGeom prst="rect">
            <a:avLst/>
          </a:prstGeom>
        </p:spPr>
      </p:pic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6" name="Slide Zoom 5">
                <a:extLst>
                  <a:ext uri="{FF2B5EF4-FFF2-40B4-BE49-F238E27FC236}">
                    <a16:creationId xmlns:a16="http://schemas.microsoft.com/office/drawing/2014/main" id="{2FCA7171-BB07-4492-9A19-41230107100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29938684"/>
                  </p:ext>
                </p:extLst>
              </p:nvPr>
            </p:nvGraphicFramePr>
            <p:xfrm>
              <a:off x="175613" y="5890418"/>
              <a:ext cx="765028" cy="430328"/>
            </p:xfrm>
            <a:graphic>
              <a:graphicData uri="http://schemas.microsoft.com/office/powerpoint/2016/slidezoom">
                <pslz:sldZm>
                  <pslz:sldZmObj sldId="257" cId="3101205308">
                    <pslz:zmPr id="{AD695E44-CEB6-451E-BE3E-4E5917ADDD60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765028" cy="430328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6" name="Slide Zoom 5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2FCA7171-BB07-4492-9A19-41230107100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5613" y="5890418"/>
                <a:ext cx="765028" cy="430328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6205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316689-F627-4C9C-AE76-0589D8835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666" cy="9477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94A6E2-AB41-4E47-9990-FA7930305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375" y="42060"/>
            <a:ext cx="2216188" cy="9141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219689-FB40-4B0D-9BD4-05E723FC405F}"/>
              </a:ext>
            </a:extLst>
          </p:cNvPr>
          <p:cNvSpPr txBox="1"/>
          <p:nvPr/>
        </p:nvSpPr>
        <p:spPr>
          <a:xfrm>
            <a:off x="1119800" y="1163286"/>
            <a:ext cx="10309412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</a:rPr>
              <a:t>Opening</a:t>
            </a:r>
          </a:p>
          <a:p>
            <a:pPr algn="ctr"/>
            <a:endParaRPr lang="en-US" sz="3200" b="1" dirty="0">
              <a:solidFill>
                <a:srgbClr val="00B050"/>
              </a:solidFill>
            </a:endParaRPr>
          </a:p>
          <a:p>
            <a:pPr algn="ctr"/>
            <a:endParaRPr lang="en-US" sz="3200" b="1" dirty="0">
              <a:solidFill>
                <a:srgbClr val="00B050"/>
              </a:solidFill>
            </a:endParaRPr>
          </a:p>
          <a:p>
            <a:pPr algn="ctr"/>
            <a:r>
              <a:rPr lang="en-US" sz="3200" b="1" dirty="0"/>
              <a:t>Plenary speaker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Nicole Broder</a:t>
            </a:r>
            <a:endParaRPr lang="he-IL" sz="3200" b="1" dirty="0"/>
          </a:p>
        </p:txBody>
      </p:sp>
    </p:spTree>
    <p:extLst>
      <p:ext uri="{BB962C8B-B14F-4D97-AF65-F5344CB8AC3E}">
        <p14:creationId xmlns:p14="http://schemas.microsoft.com/office/powerpoint/2010/main" val="3101205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316689-F627-4C9C-AE76-0589D8835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666" cy="9477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94A6E2-AB41-4E47-9990-FA7930305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375" y="42060"/>
            <a:ext cx="2216188" cy="9141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219689-FB40-4B0D-9BD4-05E723FC405F}"/>
              </a:ext>
            </a:extLst>
          </p:cNvPr>
          <p:cNvSpPr txBox="1"/>
          <p:nvPr/>
        </p:nvSpPr>
        <p:spPr>
          <a:xfrm>
            <a:off x="1119800" y="1163286"/>
            <a:ext cx="10309412" cy="55092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</a:rPr>
              <a:t>What is an English Day?</a:t>
            </a:r>
          </a:p>
          <a:p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200" b="1" dirty="0"/>
              <a:t> A celebration of the English language – encourage the students to use English</a:t>
            </a:r>
          </a:p>
          <a:p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200" b="1" dirty="0"/>
              <a:t>An opportunity to get to know the students better and for them to get to know you</a:t>
            </a:r>
          </a:p>
          <a:p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200" b="1" dirty="0"/>
              <a:t>Time for fun – set a festive atmosphere</a:t>
            </a:r>
          </a:p>
          <a:p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200" b="1" dirty="0"/>
              <a:t>A great break from routine activities </a:t>
            </a:r>
            <a:endParaRPr lang="he-IL" sz="3200" b="1" dirty="0"/>
          </a:p>
        </p:txBody>
      </p:sp>
    </p:spTree>
    <p:extLst>
      <p:ext uri="{BB962C8B-B14F-4D97-AF65-F5344CB8AC3E}">
        <p14:creationId xmlns:p14="http://schemas.microsoft.com/office/powerpoint/2010/main" val="301883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316689-F627-4C9C-AE76-0589D8835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666" cy="9477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94A6E2-AB41-4E47-9990-FA7930305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375" y="42060"/>
            <a:ext cx="2216188" cy="9141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219689-FB40-4B0D-9BD4-05E723FC405F}"/>
              </a:ext>
            </a:extLst>
          </p:cNvPr>
          <p:cNvSpPr txBox="1"/>
          <p:nvPr/>
        </p:nvSpPr>
        <p:spPr>
          <a:xfrm>
            <a:off x="754869" y="947755"/>
            <a:ext cx="10309412" cy="39087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en-US" sz="3200" b="1" dirty="0"/>
          </a:p>
          <a:p>
            <a:r>
              <a:rPr lang="en-US" sz="4400" b="1" dirty="0"/>
              <a:t>We want to make our English Day </a:t>
            </a:r>
          </a:p>
          <a:p>
            <a:r>
              <a:rPr lang="en-US" sz="4400" b="1" dirty="0"/>
              <a:t>a day to remember!</a:t>
            </a:r>
          </a:p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How do we do it?</a:t>
            </a:r>
          </a:p>
        </p:txBody>
      </p:sp>
      <p:pic>
        <p:nvPicPr>
          <p:cNvPr id="1026" name="Picture 2" descr="900+ Sparks Clip Art | Royalty Free - GoGraph">
            <a:extLst>
              <a:ext uri="{FF2B5EF4-FFF2-40B4-BE49-F238E27FC236}">
                <a16:creationId xmlns:a16="http://schemas.microsoft.com/office/drawing/2014/main" id="{8090E3F4-E569-4983-83D1-333C3D9B8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9839" y="2907106"/>
            <a:ext cx="4512162" cy="4148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775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316689-F627-4C9C-AE76-0589D8835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666" cy="9477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94A6E2-AB41-4E47-9990-FA7930305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375" y="42060"/>
            <a:ext cx="2216188" cy="9141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219689-FB40-4B0D-9BD4-05E723FC405F}"/>
              </a:ext>
            </a:extLst>
          </p:cNvPr>
          <p:cNvSpPr txBox="1"/>
          <p:nvPr/>
        </p:nvSpPr>
        <p:spPr>
          <a:xfrm>
            <a:off x="1125410" y="1163286"/>
            <a:ext cx="10309412" cy="69865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</a:rPr>
              <a:t>Planning, Planning, Planning</a:t>
            </a:r>
          </a:p>
          <a:p>
            <a:pPr algn="ctr"/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/>
              <a:t>Dates – second half of May till June</a:t>
            </a:r>
          </a:p>
          <a:p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/>
              <a:t>Teamwork – decide, divide, do</a:t>
            </a:r>
          </a:p>
          <a:p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/>
              <a:t> Make the most out of today</a:t>
            </a:r>
          </a:p>
          <a:p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/>
              <a:t>Outcome of the day today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41682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316689-F627-4C9C-AE76-0589D8835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666" cy="9477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94A6E2-AB41-4E47-9990-FA7930305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375" y="42060"/>
            <a:ext cx="2216188" cy="9141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219689-FB40-4B0D-9BD4-05E723FC405F}"/>
              </a:ext>
            </a:extLst>
          </p:cNvPr>
          <p:cNvSpPr txBox="1"/>
          <p:nvPr/>
        </p:nvSpPr>
        <p:spPr>
          <a:xfrm>
            <a:off x="1125410" y="871576"/>
            <a:ext cx="10309412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</a:rPr>
              <a:t>English Day WHs</a:t>
            </a:r>
          </a:p>
          <a:p>
            <a:pPr algn="ctr"/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/>
              <a:t>Who? </a:t>
            </a:r>
            <a:r>
              <a:rPr lang="en-US" sz="3200" b="1" dirty="0">
                <a:solidFill>
                  <a:srgbClr val="92D050"/>
                </a:solidFill>
              </a:rPr>
              <a:t>5</a:t>
            </a:r>
            <a:r>
              <a:rPr lang="en-US" sz="3200" b="1" baseline="30000" dirty="0">
                <a:solidFill>
                  <a:srgbClr val="92D050"/>
                </a:solidFill>
              </a:rPr>
              <a:t>th</a:t>
            </a:r>
            <a:r>
              <a:rPr lang="en-US" sz="3200" b="1" dirty="0">
                <a:solidFill>
                  <a:srgbClr val="92D050"/>
                </a:solidFill>
              </a:rPr>
              <a:t> and/or 6</a:t>
            </a:r>
            <a:r>
              <a:rPr lang="en-US" sz="3200" b="1" baseline="30000" dirty="0">
                <a:solidFill>
                  <a:srgbClr val="92D050"/>
                </a:solidFill>
              </a:rPr>
              <a:t>th</a:t>
            </a:r>
            <a:r>
              <a:rPr lang="en-US" sz="3200" b="1" dirty="0">
                <a:solidFill>
                  <a:srgbClr val="92D050"/>
                </a:solidFill>
              </a:rPr>
              <a:t> grade students</a:t>
            </a:r>
          </a:p>
          <a:p>
            <a:endParaRPr lang="en-US" sz="3200" b="1" dirty="0">
              <a:solidFill>
                <a:srgbClr val="92D05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/>
              <a:t>How many? </a:t>
            </a:r>
            <a:r>
              <a:rPr lang="en-US" sz="3200" b="1" dirty="0">
                <a:solidFill>
                  <a:srgbClr val="00B0F0"/>
                </a:solidFill>
              </a:rPr>
              <a:t>Around 60 students</a:t>
            </a:r>
          </a:p>
          <a:p>
            <a:endParaRPr lang="en-US" sz="3200" b="1" dirty="0">
              <a:solidFill>
                <a:srgbClr val="00B0F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/>
              <a:t>Where? </a:t>
            </a:r>
            <a:r>
              <a:rPr lang="en-US" sz="3200" b="1" dirty="0">
                <a:solidFill>
                  <a:srgbClr val="FF0000"/>
                </a:solidFill>
              </a:rPr>
              <a:t>In a large open or closed area at school</a:t>
            </a:r>
          </a:p>
          <a:p>
            <a:endParaRPr lang="en-US" sz="3200" b="1" dirty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/>
              <a:t>When? </a:t>
            </a:r>
            <a:r>
              <a:rPr lang="en-US" sz="32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About 3 hours during one school day</a:t>
            </a:r>
            <a:endParaRPr lang="en-US" sz="3200" b="1" dirty="0"/>
          </a:p>
          <a:p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/>
              <a:t>What? </a:t>
            </a:r>
            <a:r>
              <a:rPr lang="en-US" sz="3200" b="1" dirty="0">
                <a:solidFill>
                  <a:srgbClr val="7030A0"/>
                </a:solidFill>
              </a:rPr>
              <a:t>The topic is - About Us</a:t>
            </a:r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4899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316689-F627-4C9C-AE76-0589D8835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666" cy="9477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94A6E2-AB41-4E47-9990-FA7930305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375" y="42060"/>
            <a:ext cx="2216188" cy="9141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219689-FB40-4B0D-9BD4-05E723FC405F}"/>
              </a:ext>
            </a:extLst>
          </p:cNvPr>
          <p:cNvSpPr txBox="1"/>
          <p:nvPr/>
        </p:nvSpPr>
        <p:spPr>
          <a:xfrm>
            <a:off x="1647123" y="1180115"/>
            <a:ext cx="10309412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</a:rPr>
              <a:t>How?</a:t>
            </a:r>
          </a:p>
          <a:p>
            <a:endParaRPr lang="en-US" sz="3200" b="1" dirty="0"/>
          </a:p>
          <a:p>
            <a:r>
              <a:rPr lang="en-US" sz="3200" b="1" dirty="0">
                <a:solidFill>
                  <a:srgbClr val="00B050"/>
                </a:solidFill>
              </a:rPr>
              <a:t>The format of the English day:   	</a:t>
            </a:r>
          </a:p>
          <a:p>
            <a:endParaRPr lang="en-US" sz="3200" b="1" dirty="0"/>
          </a:p>
          <a:p>
            <a:r>
              <a:rPr lang="en-US" sz="3200" b="1" dirty="0"/>
              <a:t>Opening </a:t>
            </a:r>
          </a:p>
          <a:p>
            <a:endParaRPr lang="en-US" sz="3200" b="1" dirty="0"/>
          </a:p>
          <a:p>
            <a:r>
              <a:rPr lang="en-US" sz="3200" b="1" dirty="0"/>
              <a:t>Station Rotation – 3 stations</a:t>
            </a:r>
          </a:p>
          <a:p>
            <a:endParaRPr lang="en-US" sz="3200" b="1" dirty="0"/>
          </a:p>
          <a:p>
            <a:r>
              <a:rPr lang="en-US" sz="3200" b="1" dirty="0"/>
              <a:t>Closure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9899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316689-F627-4C9C-AE76-0589D8835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88666" cy="9477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94A6E2-AB41-4E47-9990-FA7930305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375" y="42060"/>
            <a:ext cx="2216188" cy="9141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219689-FB40-4B0D-9BD4-05E723FC405F}"/>
              </a:ext>
            </a:extLst>
          </p:cNvPr>
          <p:cNvSpPr txBox="1"/>
          <p:nvPr/>
        </p:nvSpPr>
        <p:spPr>
          <a:xfrm>
            <a:off x="1647123" y="1180115"/>
            <a:ext cx="10309412" cy="55092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Very important to remember</a:t>
            </a:r>
          </a:p>
          <a:p>
            <a:endParaRPr lang="en-US" sz="3200" b="1" dirty="0">
              <a:solidFill>
                <a:srgbClr val="00B05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Speak to your teachers about the English Day</a:t>
            </a:r>
          </a:p>
          <a:p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Most of the students don’t know much English –</a:t>
            </a:r>
          </a:p>
          <a:p>
            <a:pPr marL="457200" indent="-457200">
              <a:buFontTx/>
              <a:buChar char="-"/>
            </a:pPr>
            <a:r>
              <a:rPr lang="en-US" sz="3200" b="1" dirty="0"/>
              <a:t>Design simple activities</a:t>
            </a:r>
          </a:p>
          <a:p>
            <a:pPr marL="457200" indent="-457200">
              <a:buFontTx/>
              <a:buChar char="-"/>
            </a:pPr>
            <a:r>
              <a:rPr lang="en-US" sz="3200" b="1" dirty="0"/>
              <a:t>Use mostly known but varied vocabulary </a:t>
            </a:r>
          </a:p>
          <a:p>
            <a:pPr marL="457200" indent="-457200">
              <a:buFontTx/>
              <a:buChar char="-"/>
            </a:pPr>
            <a:r>
              <a:rPr lang="en-US" sz="3200" b="1" dirty="0"/>
              <a:t>Give clear instructions</a:t>
            </a:r>
          </a:p>
          <a:p>
            <a:pPr marL="457200" indent="-457200">
              <a:buFontTx/>
              <a:buChar char="-"/>
            </a:pPr>
            <a:endParaRPr lang="en-US" sz="32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/>
              <a:t>Have variety of activities 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88921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320</Words>
  <Application>Microsoft Office PowerPoint</Application>
  <PresentationFormat>Widescreen</PresentationFormat>
  <Paragraphs>83</Paragraphs>
  <Slides>14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איילת ארז</dc:creator>
  <cp:lastModifiedBy>איילת ארז</cp:lastModifiedBy>
  <cp:revision>9</cp:revision>
  <dcterms:created xsi:type="dcterms:W3CDTF">2022-03-12T05:25:10Z</dcterms:created>
  <dcterms:modified xsi:type="dcterms:W3CDTF">2022-03-12T16:03:26Z</dcterms:modified>
</cp:coreProperties>
</file>