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4" r:id="rId2"/>
    <p:sldId id="305" r:id="rId3"/>
    <p:sldId id="306" r:id="rId4"/>
    <p:sldId id="307" r:id="rId5"/>
    <p:sldId id="265" r:id="rId6"/>
    <p:sldId id="266" r:id="rId7"/>
    <p:sldId id="271" r:id="rId8"/>
    <p:sldId id="272" r:id="rId9"/>
    <p:sldId id="304" r:id="rId10"/>
    <p:sldId id="273" r:id="rId11"/>
    <p:sldId id="274" r:id="rId12"/>
    <p:sldId id="275" r:id="rId13"/>
    <p:sldId id="276" r:id="rId14"/>
    <p:sldId id="311" r:id="rId15"/>
    <p:sldId id="278" r:id="rId16"/>
    <p:sldId id="279" r:id="rId17"/>
    <p:sldId id="280" r:id="rId18"/>
    <p:sldId id="281" r:id="rId19"/>
    <p:sldId id="282" r:id="rId20"/>
    <p:sldId id="308" r:id="rId21"/>
    <p:sldId id="309" r:id="rId22"/>
    <p:sldId id="310" r:id="rId23"/>
    <p:sldId id="283" r:id="rId24"/>
    <p:sldId id="284" r:id="rId25"/>
    <p:sldId id="285" r:id="rId26"/>
    <p:sldId id="287" r:id="rId27"/>
    <p:sldId id="288" r:id="rId28"/>
    <p:sldId id="289" r:id="rId29"/>
    <p:sldId id="290" r:id="rId30"/>
    <p:sldId id="291" r:id="rId31"/>
    <p:sldId id="292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498" autoAdjust="0"/>
  </p:normalViewPr>
  <p:slideViewPr>
    <p:cSldViewPr snapToGrid="0">
      <p:cViewPr varScale="1">
        <p:scale>
          <a:sx n="81" d="100"/>
          <a:sy n="81" d="100"/>
        </p:scale>
        <p:origin x="25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B302D-886F-426D-B5F8-47BEE50AD9A4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E66-C339-4B1B-87FC-F713AEEA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EF3BC8BB-C519-4BD0-A585-58F1E09BDC5F}" type="slidenum">
              <a:rPr lang="en-US" sz="1000" baseline="0" smtClean="0">
                <a:solidFill>
                  <a:schemeClr val="tx1"/>
                </a:solidFill>
                <a:latin typeface="Frutiger LT Std 65 Bold" charset="0"/>
              </a:rPr>
              <a:pPr/>
              <a:t>1</a:t>
            </a:fld>
            <a:endParaRPr lang="en-US" sz="1200" baseline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218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5E394-A610-476C-8B37-A80450F04376}" type="slidenum">
              <a:rPr lang="he-IL"/>
              <a:pPr/>
              <a:t>13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27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E20B1-CF10-4E56-BEC6-CD064F19C0F1}" type="slidenum">
              <a:rPr lang="he-IL"/>
              <a:pPr/>
              <a:t>15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it. </a:t>
            </a:r>
          </a:p>
        </p:txBody>
      </p:sp>
    </p:spTree>
    <p:extLst>
      <p:ext uri="{BB962C8B-B14F-4D97-AF65-F5344CB8AC3E}">
        <p14:creationId xmlns:p14="http://schemas.microsoft.com/office/powerpoint/2010/main" val="2219840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FCCBE-3960-416F-BDBA-4437FC6B0E8E}" type="slidenum">
              <a:rPr lang="he-IL"/>
              <a:pPr/>
              <a:t>16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through, then choose three things you’ve felt recently, and complete the sentences.  share in groups</a:t>
            </a:r>
          </a:p>
        </p:txBody>
      </p:sp>
    </p:spTree>
    <p:extLst>
      <p:ext uri="{BB962C8B-B14F-4D97-AF65-F5344CB8AC3E}">
        <p14:creationId xmlns:p14="http://schemas.microsoft.com/office/powerpoint/2010/main" val="31171769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37D15-D4BE-4E51-8A79-AF9A1690B615}" type="slidenum">
              <a:rPr lang="he-IL"/>
              <a:pPr/>
              <a:t>17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67636-CB26-4D7E-9FC0-0A2F6AF54B9A}" type="slidenum">
              <a:rPr lang="he-IL"/>
              <a:pPr/>
              <a:t>18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2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224756-1E24-4AF7-8407-A693B67E9372}" type="slidenum">
              <a:rPr lang="he-IL"/>
              <a:pPr/>
              <a:t>19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73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85750-9B0B-4EAB-9612-8FD9928C8D3D}" type="slidenum">
              <a:rPr lang="he-IL"/>
              <a:pPr/>
              <a:t>23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scoring out of 5 before and after</a:t>
            </a:r>
            <a:endParaRPr lang="he-IL"/>
          </a:p>
          <a:p>
            <a:r>
              <a:rPr lang="en-US"/>
              <a:t>Boredom because of low participation: IRF</a:t>
            </a:r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85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97AF4-E508-4A65-82DB-69EFE87136F3}" type="slidenum">
              <a:rPr lang="he-IL"/>
              <a:pPr/>
              <a:t>24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Still IRF: but lower amount of teacher participation, higher student</a:t>
            </a:r>
          </a:p>
        </p:txBody>
      </p:sp>
    </p:spTree>
    <p:extLst>
      <p:ext uri="{BB962C8B-B14F-4D97-AF65-F5344CB8AC3E}">
        <p14:creationId xmlns:p14="http://schemas.microsoft.com/office/powerpoint/2010/main" val="270554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848D5-8380-472E-988D-B1071C881DCE}" type="slidenum">
              <a:rPr lang="he-IL"/>
              <a:pPr/>
              <a:t>25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00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B65B25-2B0A-4517-A1F3-16EC32AA09CB}" type="slidenum">
              <a:rPr lang="he-IL"/>
              <a:pPr/>
              <a:t>26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05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5975B0-0C53-4031-AB5F-755D287E6A37}" type="slidenum">
              <a:rPr lang="he-IL"/>
              <a:pPr/>
              <a:t>5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 in the context of language learning activities</a:t>
            </a:r>
          </a:p>
          <a:p>
            <a:r>
              <a:rPr lang="en-US"/>
              <a:t>My own definition</a:t>
            </a:r>
          </a:p>
        </p:txBody>
      </p:sp>
    </p:spTree>
    <p:extLst>
      <p:ext uri="{BB962C8B-B14F-4D97-AF65-F5344CB8AC3E}">
        <p14:creationId xmlns:p14="http://schemas.microsoft.com/office/powerpoint/2010/main" val="3422946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1C7F0-4454-42C2-9406-6DA84E6B79AE}" type="slidenum">
              <a:rPr lang="he-IL"/>
              <a:pPr/>
              <a:t>27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First time: say some sentences with ‘there is’ or ‘there are’ </a:t>
            </a:r>
          </a:p>
          <a:p>
            <a:r>
              <a:rPr lang="en-US"/>
              <a:t>Second picture: get up to 10 sentences</a:t>
            </a:r>
          </a:p>
          <a:p>
            <a:r>
              <a:rPr lang="en-US"/>
              <a:t>Back to this picture – you have one minute to say as many as you can. </a:t>
            </a:r>
          </a:p>
        </p:txBody>
      </p:sp>
    </p:spTree>
    <p:extLst>
      <p:ext uri="{BB962C8B-B14F-4D97-AF65-F5344CB8AC3E}">
        <p14:creationId xmlns:p14="http://schemas.microsoft.com/office/powerpoint/2010/main" val="42925780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65F3F-39AE-422E-B47F-2B94C2E54709}" type="slidenum">
              <a:rPr lang="he-IL"/>
              <a:pPr/>
              <a:t>28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691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D11E2-5663-4A2B-9446-B0FB114AF732}" type="slidenum">
              <a:rPr lang="he-IL"/>
              <a:pPr/>
              <a:t>29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Interest goes up each time: clear task</a:t>
            </a:r>
          </a:p>
        </p:txBody>
      </p:sp>
    </p:spTree>
    <p:extLst>
      <p:ext uri="{BB962C8B-B14F-4D97-AF65-F5344CB8AC3E}">
        <p14:creationId xmlns:p14="http://schemas.microsoft.com/office/powerpoint/2010/main" val="31227684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D6967-2A74-4434-8CA4-CE6ACBBEB8D6}" type="slidenum">
              <a:rPr lang="he-IL"/>
              <a:pPr/>
              <a:t>30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 particular </a:t>
            </a:r>
          </a:p>
        </p:txBody>
      </p:sp>
    </p:spTree>
    <p:extLst>
      <p:ext uri="{BB962C8B-B14F-4D97-AF65-F5344CB8AC3E}">
        <p14:creationId xmlns:p14="http://schemas.microsoft.com/office/powerpoint/2010/main" val="29098397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65F1F-F773-4F8F-91AE-E18730A70E4A}" type="slidenum">
              <a:rPr lang="he-IL"/>
              <a:pPr/>
              <a:t>31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89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4209D5-210D-40DA-8C22-51D376C7D9C3}" type="slidenum">
              <a:rPr lang="he-IL"/>
              <a:pPr/>
              <a:t>32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.. as far as possible</a:t>
            </a:r>
          </a:p>
        </p:txBody>
      </p:sp>
    </p:spTree>
    <p:extLst>
      <p:ext uri="{BB962C8B-B14F-4D97-AF65-F5344CB8AC3E}">
        <p14:creationId xmlns:p14="http://schemas.microsoft.com/office/powerpoint/2010/main" val="15368972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2E723-DCAA-46D4-B6F8-C3C623A91CED}" type="slidenum">
              <a:rPr lang="he-IL"/>
              <a:pPr/>
              <a:t>33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16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75D16-5FC4-4326-9262-F199D2372250}" type="slidenum">
              <a:rPr lang="he-IL"/>
              <a:pPr/>
              <a:t>34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2. ‘success-orientation’</a:t>
            </a:r>
          </a:p>
        </p:txBody>
      </p:sp>
    </p:spTree>
    <p:extLst>
      <p:ext uri="{BB962C8B-B14F-4D97-AF65-F5344CB8AC3E}">
        <p14:creationId xmlns:p14="http://schemas.microsoft.com/office/powerpoint/2010/main" val="13973662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CDE844-5135-4ED8-9C05-A6FD6A880883}" type="slidenum">
              <a:rPr lang="he-IL"/>
              <a:pPr/>
              <a:t>35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see handout for a longer list</a:t>
            </a:r>
          </a:p>
        </p:txBody>
      </p:sp>
    </p:spTree>
    <p:extLst>
      <p:ext uri="{BB962C8B-B14F-4D97-AF65-F5344CB8AC3E}">
        <p14:creationId xmlns:p14="http://schemas.microsoft.com/office/powerpoint/2010/main" val="40148177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074D0-D4EF-47F0-99F2-7F89A3322A12}" type="slidenum">
              <a:rPr lang="he-IL"/>
              <a:pPr/>
              <a:t>36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5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2D4D8E-D0C3-43DF-A1FE-F6D6B4457450}" type="slidenum">
              <a:rPr lang="he-IL"/>
              <a:pPr/>
              <a:t>6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active task involvement, no voluntary attention or enjoyment: e.g. doing grammar homework because you have to</a:t>
            </a:r>
          </a:p>
          <a:p>
            <a:r>
              <a:rPr lang="en-US"/>
              <a:t>voluntary attention, no active task involvement or enjoyment e.g. listening to an explanation</a:t>
            </a:r>
          </a:p>
          <a:p>
            <a:r>
              <a:rPr lang="en-US"/>
              <a:t>enjoyment, no active task involvement or voluntary attention – enjoying the music but not paying attention to the words</a:t>
            </a:r>
          </a:p>
          <a:p>
            <a:r>
              <a:rPr lang="en-US"/>
              <a:t>active task involvement + voluntary attention, no enjoyment: grammar exercise for homework because you want to</a:t>
            </a:r>
          </a:p>
          <a:p>
            <a:r>
              <a:rPr lang="en-US"/>
              <a:t>voluntary attention + enjoyment, no active task involvement: enjoying pictures, music, entertainment.</a:t>
            </a:r>
          </a:p>
        </p:txBody>
      </p:sp>
    </p:spTree>
    <p:extLst>
      <p:ext uri="{BB962C8B-B14F-4D97-AF65-F5344CB8AC3E}">
        <p14:creationId xmlns:p14="http://schemas.microsoft.com/office/powerpoint/2010/main" val="1526020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6074D0-D4EF-47F0-99F2-7F89A3322A12}" type="slidenum">
              <a:rPr lang="he-IL"/>
              <a:pPr/>
              <a:t>37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658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8DB34C-B78F-4C6D-845A-8BD82841AE73}" type="slidenum">
              <a:rPr lang="he-IL"/>
              <a:pPr/>
              <a:t>38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5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888BD3-C6C5-4114-B33B-F135068013FA}" type="slidenum">
              <a:rPr lang="he-IL"/>
              <a:pPr/>
              <a:t>7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8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48E16-9E29-448B-84A9-AE70064D0527}" type="slidenum">
              <a:rPr lang="he-IL"/>
              <a:pPr/>
              <a:t>8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Aim: to practice these words in context of at least a sentence, to see how they combing with other words to convey meanings acceptably. </a:t>
            </a:r>
          </a:p>
        </p:txBody>
      </p:sp>
    </p:spTree>
    <p:extLst>
      <p:ext uri="{BB962C8B-B14F-4D97-AF65-F5344CB8AC3E}">
        <p14:creationId xmlns:p14="http://schemas.microsoft.com/office/powerpoint/2010/main" val="406630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E66-C339-4B1B-87FC-F713AEEACC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27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C74A97-0474-4631-AD25-A7C75E6006B0}" type="slidenum">
              <a:rPr lang="he-IL"/>
              <a:pPr/>
              <a:t>10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5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48A7EE-DD54-4EC9-97B8-330094F14B13}" type="slidenum">
              <a:rPr lang="he-IL"/>
              <a:pPr/>
              <a:t>11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32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54ED5C-06A8-4909-B2EC-84F006008299}" type="slidenum">
              <a:rPr lang="he-IL"/>
              <a:pPr/>
              <a:t>12</a:t>
            </a:fld>
            <a:endParaRPr lang="en-GB" sz="1200">
              <a:latin typeface="Times" pitchFamily="18" charset="0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4500" b="1" cap="none" spc="0">
                <a:ln/>
                <a:solidFill>
                  <a:schemeClr val="accent4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93182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CCBFB-6FBC-4EB4-92EE-70ED54A33F51}" type="datetime1">
              <a:rPr lang="en-US" smtClean="0"/>
              <a:t>1/17/2019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474697" y="6461443"/>
            <a:ext cx="514350" cy="328294"/>
          </a:xfrm>
        </p:spPr>
        <p:txBody>
          <a:bodyPr/>
          <a:lstStyle>
            <a:lvl1pPr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0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4000" b="1" cap="none" spc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7E37-74FA-46C9-BFAE-4BAA8B15D0B9}" type="datetime1">
              <a:rPr lang="en-US" smtClean="0"/>
              <a:t>1/17/2019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515350" y="6477832"/>
            <a:ext cx="476643" cy="328294"/>
          </a:xfrm>
        </p:spPr>
        <p:txBody>
          <a:bodyPr/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36727"/>
            <a:ext cx="7886700" cy="2852737"/>
          </a:xfrm>
        </p:spPr>
        <p:txBody>
          <a:bodyPr anchor="b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sz="4500" b="1" cap="none" spc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AB3D-6F36-416F-857C-BC9B7E1DAB60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889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ctr">
              <a:defRPr b="1" cap="none" spc="0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393182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7B247-74EA-4ACE-B0A6-4A802AF31FD2}" type="datetime1">
              <a:rPr lang="en-US" smtClean="0"/>
              <a:t>1/17/2019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568964" y="6461443"/>
            <a:ext cx="441293" cy="328294"/>
          </a:xfrm>
        </p:spPr>
        <p:txBody>
          <a:bodyPr/>
          <a:lstStyle>
            <a:lvl1pPr>
              <a:defRPr sz="1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9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73484-ECAF-4418-B4C9-C06349F89BC2}" type="datetime1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6409571"/>
            <a:ext cx="9144000" cy="4648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624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12F9-CAEE-4496-9051-BA5304D3D317}" type="datetime1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E65FE-B5B3-41D4-AFF9-BDDDDC3DC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9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and maintaining interest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6127" y="4563940"/>
            <a:ext cx="6858000" cy="1655762"/>
          </a:xfrm>
        </p:spPr>
        <p:txBody>
          <a:bodyPr/>
          <a:lstStyle/>
          <a:p>
            <a:r>
              <a:rPr lang="en-US" dirty="0" smtClean="0"/>
              <a:t>Prof. Penny Ur</a:t>
            </a:r>
            <a:endParaRPr lang="en-US" dirty="0"/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437874" y="3969061"/>
            <a:ext cx="21062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800" baseline="-25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Times" pitchFamily="18" charset="0"/>
              <a:defRPr sz="2800" baseline="-25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sz="3000" dirty="0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73A2C-12EB-44B2-B7B7-2CE026D8437E}" type="slidenum">
              <a:rPr lang="he-IL" altLang="en-US"/>
              <a:pPr/>
              <a:t>10</a:t>
            </a:fld>
            <a:endParaRPr lang="en-GB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1600200"/>
            <a:ext cx="6945312" cy="37004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Make a sentence from a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Make a sentence from two words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Make a </a:t>
            </a:r>
            <a:r>
              <a:rPr lang="en-US" sz="2600" u="sng"/>
              <a:t>true</a:t>
            </a:r>
            <a:r>
              <a:rPr lang="en-US" sz="2600"/>
              <a:t> sentence from a word</a:t>
            </a:r>
            <a:endParaRPr lang="en-US" sz="2600" u="sng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Make an obviously </a:t>
            </a:r>
            <a:r>
              <a:rPr lang="en-US" sz="2600" u="sng"/>
              <a:t>false</a:t>
            </a:r>
            <a:r>
              <a:rPr lang="en-US" sz="2600"/>
              <a:t> sentence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/>
              <a:t>Make up a story including them all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1DB8-4A05-4E87-9C6A-B7EF30EF8FEC}" type="slidenum">
              <a:rPr lang="he-IL" altLang="en-US"/>
              <a:pPr/>
              <a:t>11</a:t>
            </a:fld>
            <a:endParaRPr lang="en-GB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rise in interest?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Challenge through using higher-order thinking skills: </a:t>
            </a:r>
          </a:p>
          <a:p>
            <a:pPr algn="ctr"/>
            <a:r>
              <a:rPr lang="en-US"/>
              <a:t>convergent (logical, critical)</a:t>
            </a:r>
          </a:p>
          <a:p>
            <a:pPr algn="ctr"/>
            <a:r>
              <a:rPr lang="en-US"/>
              <a:t>divergent (creative, ‘lateral’)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B1819-03A0-4B08-A942-56EA4040C660}" type="slidenum">
              <a:rPr lang="he-IL" altLang="en-US"/>
              <a:pPr/>
              <a:t>12</a:t>
            </a:fld>
            <a:endParaRPr lang="en-GB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Convergent (critical) thinking</a:t>
            </a:r>
            <a:br>
              <a:rPr lang="en-US" b="1"/>
            </a:br>
            <a:r>
              <a:rPr lang="en-US"/>
              <a:t>Examples: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040187" cy="4060825"/>
          </a:xfrm>
        </p:spPr>
        <p:txBody>
          <a:bodyPr/>
          <a:lstStyle/>
          <a:p>
            <a:r>
              <a:rPr lang="en-GB" sz="2600"/>
              <a:t>connecting</a:t>
            </a:r>
          </a:p>
          <a:p>
            <a:r>
              <a:rPr lang="en-GB" sz="2600"/>
              <a:t>prioritizing</a:t>
            </a:r>
          </a:p>
          <a:p>
            <a:r>
              <a:rPr lang="en-GB" sz="2600"/>
              <a:t>classifying</a:t>
            </a:r>
          </a:p>
          <a:p>
            <a:r>
              <a:rPr lang="en-GB" sz="2600"/>
              <a:t>identifying causality / lack of causality</a:t>
            </a:r>
          </a:p>
          <a:p>
            <a:r>
              <a:rPr lang="en-GB" sz="2600"/>
              <a:t>evaluating truth/falsehood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060575"/>
            <a:ext cx="4040187" cy="3557588"/>
          </a:xfrm>
        </p:spPr>
        <p:txBody>
          <a:bodyPr/>
          <a:lstStyle/>
          <a:p>
            <a:r>
              <a:rPr lang="en-GB" sz="2600"/>
              <a:t>identifying inclusion / exclusion</a:t>
            </a:r>
          </a:p>
          <a:p>
            <a:r>
              <a:rPr lang="en-GB" sz="2600"/>
              <a:t>detecting contradictions or tautologies</a:t>
            </a:r>
          </a:p>
          <a:p>
            <a:r>
              <a:rPr lang="en-GB" sz="2600"/>
              <a:t>identifying logical necessity</a:t>
            </a:r>
            <a:r>
              <a:rPr lang="en-US" sz="2600"/>
              <a:t> </a:t>
            </a:r>
          </a:p>
          <a:p>
            <a:endParaRPr lang="en-US" sz="2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5574B-7DC1-4230-84AC-7F7EE94950D3}" type="slidenum">
              <a:rPr lang="he-IL" altLang="en-US"/>
              <a:pPr/>
              <a:t>13</a:t>
            </a:fld>
            <a:endParaRPr lang="en-GB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r>
              <a:rPr lang="en-US" b="1"/>
              <a:t>Divergent</a:t>
            </a:r>
            <a:r>
              <a:rPr lang="en-US"/>
              <a:t> </a:t>
            </a:r>
            <a:r>
              <a:rPr lang="en-US" b="1"/>
              <a:t>thinking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GB" sz="2600" b="1"/>
              <a:t>Creative thinking</a:t>
            </a:r>
            <a:endParaRPr lang="en-GB" sz="2600"/>
          </a:p>
          <a:p>
            <a:r>
              <a:rPr lang="en-GB" sz="2600"/>
              <a:t>associations</a:t>
            </a:r>
          </a:p>
          <a:p>
            <a:r>
              <a:rPr lang="en-GB" sz="2600"/>
              <a:t>solutions to a problem</a:t>
            </a:r>
          </a:p>
          <a:p>
            <a:r>
              <a:rPr lang="en-GB" sz="2600"/>
              <a:t>answers to a question</a:t>
            </a:r>
          </a:p>
          <a:p>
            <a:r>
              <a:rPr lang="en-GB" sz="2600"/>
              <a:t>questions to an answer</a:t>
            </a:r>
            <a:endParaRPr lang="en-US" sz="260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600200"/>
            <a:ext cx="4040187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600" b="1"/>
              <a:t>Lateral thinking</a:t>
            </a:r>
            <a:endParaRPr lang="en-GB" sz="2600"/>
          </a:p>
          <a:p>
            <a:r>
              <a:rPr lang="en-GB" sz="2600"/>
              <a:t>thinking of unusual or original solutions to problems</a:t>
            </a:r>
          </a:p>
          <a:p>
            <a:r>
              <a:rPr lang="en-GB" sz="2600"/>
              <a:t>looking at things from an unconventional angle</a:t>
            </a:r>
          </a:p>
          <a:p>
            <a:r>
              <a:rPr lang="en-GB" sz="2600"/>
              <a:t>‘breaking rules’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82162-B11D-4E2B-8674-86AB9BFF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Vocabulary (2)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4BE59-CE97-4F39-AA21-9BDD276C28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79AC20-8E05-45A9-966B-11CBAAABC5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3E96A-0C0E-41A0-897E-3DD60000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38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B64E-F490-47CC-9502-478F8DC818ED}" type="slidenum">
              <a:rPr lang="he-IL" altLang="en-US"/>
              <a:pPr/>
              <a:t>15</a:t>
            </a:fld>
            <a:endParaRPr lang="en-GB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692150"/>
            <a:ext cx="8078787" cy="576263"/>
          </a:xfrm>
        </p:spPr>
        <p:txBody>
          <a:bodyPr>
            <a:normAutofit fontScale="90000"/>
          </a:bodyPr>
          <a:lstStyle/>
          <a:p>
            <a:r>
              <a:rPr lang="en-US" sz="3800"/>
              <a:t>Match</a:t>
            </a:r>
          </a:p>
        </p:txBody>
      </p:sp>
      <p:graphicFrame>
        <p:nvGraphicFramePr>
          <p:cNvPr id="20525" name="Group 4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667486"/>
              </p:ext>
            </p:extLst>
          </p:nvPr>
        </p:nvGraphicFramePr>
        <p:xfrm>
          <a:off x="469106" y="2365375"/>
          <a:ext cx="8362950" cy="2464436"/>
        </p:xfrm>
        <a:graphic>
          <a:graphicData uri="http://schemas.openxmlformats.org/drawingml/2006/table">
            <a:tbl>
              <a:tblPr rtl="1"/>
              <a:tblGrid>
                <a:gridCol w="6827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a. sure about something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angry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b. scared that something bad is going to happen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sad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c. not happy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afraid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21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d. having a strong feeling against someone / something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pleased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e. happy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3000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certain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DFF-BDD6-4AB4-B520-3CB91382B243}" type="slidenum">
              <a:rPr lang="he-IL" altLang="en-US"/>
              <a:pPr/>
              <a:t>16</a:t>
            </a:fld>
            <a:endParaRPr lang="en-GB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Complete any three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990" y="2182179"/>
            <a:ext cx="8378825" cy="35861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/>
              <a:t>I was angry because…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/>
              <a:t>I was sad, but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/>
              <a:t>I was certain that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/>
              <a:t>I was afraid when  …</a:t>
            </a:r>
          </a:p>
          <a:p>
            <a:pPr marL="609600" indent="-609600">
              <a:lnSpc>
                <a:spcPct val="90000"/>
              </a:lnSpc>
              <a:spcAft>
                <a:spcPct val="15000"/>
              </a:spcAft>
              <a:buFontTx/>
              <a:buAutoNum type="arabicPeriod"/>
            </a:pPr>
            <a:r>
              <a:rPr lang="en-US"/>
              <a:t>I was pleased because …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B6F71-43ED-40BA-ADD3-2CF58A402CA7}" type="slidenum">
              <a:rPr lang="he-IL" altLang="en-US"/>
              <a:pPr/>
              <a:t>17</a:t>
            </a:fld>
            <a:endParaRPr lang="en-GB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8187"/>
          </a:xfrm>
        </p:spPr>
        <p:txBody>
          <a:bodyPr/>
          <a:lstStyle/>
          <a:p>
            <a:r>
              <a:rPr lang="en-US"/>
              <a:t>Match words with their definitions</a:t>
            </a:r>
          </a:p>
          <a:p>
            <a:r>
              <a:rPr lang="en-US"/>
              <a:t>Complete sentences about yourself …</a:t>
            </a:r>
          </a:p>
          <a:p>
            <a:pPr marL="0" indent="0" algn="r">
              <a:buNone/>
            </a:pPr>
            <a:r>
              <a:rPr lang="en-US"/>
              <a:t>Ur, 2012(b): 135-154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893A0-7AC4-4CFC-8323-716C72D06124}" type="slidenum">
              <a:rPr lang="he-IL" altLang="en-US"/>
              <a:pPr/>
              <a:t>18</a:t>
            </a:fld>
            <a:endParaRPr lang="en-GB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r>
              <a:rPr lang="en-US"/>
              <a:t>Why the rise in interest?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530725"/>
          </a:xfrm>
        </p:spPr>
        <p:txBody>
          <a:bodyPr/>
          <a:lstStyle/>
          <a:p>
            <a:r>
              <a:rPr lang="en-US"/>
              <a:t>Higher-order thinking skills: logical relations (cause, result, time…)</a:t>
            </a:r>
          </a:p>
          <a:p>
            <a:r>
              <a:rPr lang="en-US"/>
              <a:t>Personalization</a:t>
            </a:r>
          </a:p>
          <a:p>
            <a:r>
              <a:rPr lang="en-US"/>
              <a:t>Specific and concrete rather than general and abstract</a:t>
            </a:r>
          </a:p>
          <a:p>
            <a:r>
              <a:rPr lang="en-US"/>
              <a:t>Open-ended</a:t>
            </a:r>
          </a:p>
          <a:p>
            <a:r>
              <a:rPr lang="en-US"/>
              <a:t>(Deeper thinking about the target items, and more ‘quantity’ of engagement with them)</a:t>
            </a:r>
          </a:p>
        </p:txBody>
      </p:sp>
      <p:pic>
        <p:nvPicPr>
          <p:cNvPr id="8196" name="Picture 4" descr="4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24575"/>
            <a:ext cx="12192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Grammar 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Intrinsic</a:t>
            </a:r>
          </a:p>
          <a:p>
            <a:pPr algn="ctr"/>
            <a:r>
              <a:rPr lang="en-US"/>
              <a:t>vs </a:t>
            </a:r>
          </a:p>
          <a:p>
            <a:pPr algn="ctr"/>
            <a:r>
              <a:rPr lang="en-US"/>
              <a:t>Extrinsic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6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0E5A3-9CC5-441D-8520-287366997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Have/has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F167E-4F7C-4CA4-A781-A49580759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Insert </a:t>
            </a:r>
            <a:r>
              <a:rPr lang="en-US" i="1"/>
              <a:t>have / has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I ________  a dog.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Tamar ________ a new dress. </a:t>
            </a:r>
            <a:endParaRPr lang="he-IL"/>
          </a:p>
          <a:p>
            <a:pPr marL="514350" indent="-514350">
              <a:buFont typeface="+mj-lt"/>
              <a:buAutoNum type="arabicPeriod"/>
            </a:pPr>
            <a:r>
              <a:rPr lang="en-US"/>
              <a:t>My mother ________ long hair.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We ________ six kids in this class.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He ________ a sister.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6548E-269F-48DE-B469-617C1A77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10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3614D-41D5-4FB6-8BC4-0CFAE6E1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Detectives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842D-A9E9-4782-A476-C32537750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you have the money?</a:t>
            </a:r>
          </a:p>
          <a:p>
            <a:r>
              <a:rPr lang="en-US"/>
              <a:t>No, I don’t have the money.  He/she/ [name] has it. </a:t>
            </a:r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86098-7F19-4055-94D5-0FA79926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638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02C6C-E5FF-48AE-B351-6058103A7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rise in interest?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1D689-CD0E-488E-B8DB-DDEB9630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Game-like</a:t>
            </a:r>
          </a:p>
          <a:p>
            <a:r>
              <a:rPr lang="en-US"/>
              <a:t>Meaningful, not just ‘correct’</a:t>
            </a:r>
          </a:p>
          <a:p>
            <a:r>
              <a:rPr lang="en-US"/>
              <a:t>Purposeful </a:t>
            </a:r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FBD5C6-9DBB-4284-95F5-E4F5CAEE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904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8F37-80B5-476B-BA49-5155853A0E22}" type="slidenum">
              <a:rPr lang="he-IL" altLang="en-US"/>
              <a:pPr/>
              <a:t>23</a:t>
            </a:fld>
            <a:endParaRPr lang="en-GB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>
            <a:normAutofit fontScale="90000"/>
          </a:bodyPr>
          <a:lstStyle/>
          <a:p>
            <a:r>
              <a:rPr lang="en-US" sz="3800" b="1"/>
              <a:t>Grammar (1): Present perfect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378825" cy="4824412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600" i="1"/>
              <a:t>Make sentences using the present perfect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Font typeface="Times" pitchFamily="18" charset="0"/>
              <a:buAutoNum type="arabicPeriod"/>
            </a:pPr>
            <a:r>
              <a:rPr lang="en-US"/>
              <a:t>Lina can’t find  her key.  (lose)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Font typeface="Times" pitchFamily="18" charset="0"/>
              <a:buAutoNum type="arabicPeriod"/>
            </a:pPr>
            <a:r>
              <a:rPr lang="en-US"/>
              <a:t>Peter weighed 80 kilos before, now he weighs 60. (be on a diet)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Font typeface="Times" pitchFamily="18" charset="0"/>
              <a:buAutoNum type="arabicPeriod"/>
            </a:pPr>
            <a:r>
              <a:rPr lang="en-US"/>
              <a:t>Mark and Dana are delighted.  (pass the test)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Font typeface="Times" pitchFamily="18" charset="0"/>
              <a:buAutoNum type="arabicPeriod"/>
            </a:pPr>
            <a:r>
              <a:rPr lang="en-US"/>
              <a:t>Becky won’t be playing today. (break her leg)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Font typeface="Times" pitchFamily="18" charset="0"/>
              <a:buAutoNum type="arabicPeriod"/>
            </a:pPr>
            <a:r>
              <a:rPr lang="en-US"/>
              <a:t>Sam will be late.  (have an accident)</a:t>
            </a:r>
          </a:p>
          <a:p>
            <a:pPr marL="533400" indent="-533400">
              <a:lnSpc>
                <a:spcPct val="90000"/>
              </a:lnSpc>
              <a:spcAft>
                <a:spcPct val="15000"/>
              </a:spcAft>
              <a:buFont typeface="Times" pitchFamily="18" charset="0"/>
              <a:buAutoNum type="arabicPeriod"/>
            </a:pPr>
            <a:r>
              <a:rPr lang="en-US"/>
              <a:t>We aren’t going on holiday after all. (change plans)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AB8A7-FBE4-4A41-96F0-917156F80E44}" type="slidenum">
              <a:rPr lang="he-IL" altLang="en-US"/>
              <a:pPr/>
              <a:t>24</a:t>
            </a:fld>
            <a:endParaRPr lang="en-GB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r>
              <a:rPr lang="en-US" b="1"/>
              <a:t>Grammar (1) adaptation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1700213"/>
            <a:ext cx="8378825" cy="4249737"/>
          </a:xfrm>
        </p:spPr>
        <p:txBody>
          <a:bodyPr/>
          <a:lstStyle/>
          <a:p>
            <a:pPr marL="533400" indent="-533400">
              <a:buFont typeface="Wingdings" pitchFamily="2" charset="2"/>
              <a:buNone/>
            </a:pPr>
            <a:r>
              <a:rPr lang="en-US" sz="2600" i="1"/>
              <a:t>What has happened?</a:t>
            </a:r>
          </a:p>
          <a:p>
            <a:pPr marL="533400" indent="-533400">
              <a:buFont typeface="Times" pitchFamily="18" charset="0"/>
              <a:buAutoNum type="arabicPeriod"/>
            </a:pPr>
            <a:r>
              <a:rPr lang="en-US" sz="2600"/>
              <a:t>Lina can’t find  her key. </a:t>
            </a:r>
          </a:p>
          <a:p>
            <a:pPr marL="533400" indent="-533400">
              <a:buFont typeface="Times" pitchFamily="18" charset="0"/>
              <a:buAutoNum type="arabicPeriod"/>
            </a:pPr>
            <a:r>
              <a:rPr lang="en-US" sz="2600"/>
              <a:t>Peter weighed 80 kilos before, now he weighs 60. </a:t>
            </a:r>
          </a:p>
          <a:p>
            <a:pPr marL="533400" indent="-533400">
              <a:buFont typeface="Times" pitchFamily="18" charset="0"/>
              <a:buAutoNum type="arabicPeriod"/>
            </a:pPr>
            <a:r>
              <a:rPr lang="en-US" sz="2600"/>
              <a:t>Mark and Dana are delighted.  </a:t>
            </a:r>
          </a:p>
          <a:p>
            <a:pPr marL="533400" indent="-533400">
              <a:buFont typeface="Times" pitchFamily="18" charset="0"/>
              <a:buAutoNum type="arabicPeriod"/>
            </a:pPr>
            <a:r>
              <a:rPr lang="en-US" sz="2600"/>
              <a:t>Becky won’t be playing today.</a:t>
            </a:r>
          </a:p>
          <a:p>
            <a:pPr marL="533400" indent="-533400">
              <a:buFont typeface="Times" pitchFamily="18" charset="0"/>
              <a:buAutoNum type="arabicPeriod"/>
            </a:pPr>
            <a:r>
              <a:rPr lang="en-US" sz="2600"/>
              <a:t>Sam will be late. </a:t>
            </a:r>
          </a:p>
          <a:p>
            <a:pPr marL="533400" indent="-533400">
              <a:buFont typeface="Times" pitchFamily="18" charset="0"/>
              <a:buAutoNum type="arabicPeriod"/>
            </a:pPr>
            <a:r>
              <a:rPr lang="en-US" sz="2600"/>
              <a:t>We aren’t going on holiday after all.</a:t>
            </a:r>
            <a:r>
              <a:rPr lang="en-US" sz="220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D7745-902F-4236-B714-A9E88E45615A}" type="slidenum">
              <a:rPr lang="he-IL" altLang="en-US"/>
              <a:pPr/>
              <a:t>25</a:t>
            </a:fld>
            <a:endParaRPr lang="en-GB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rise in interest?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1438"/>
            <a:ext cx="8378577" cy="511175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/>
              <a:t>Open-ended: 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/>
              <a:t>		- creativity 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/>
              <a:t>		- originality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/>
              <a:t>		- humour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/>
              <a:t>More participation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/>
              <a:t>More focus on real situations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en-US"/>
              <a:t>Higher-order thinking skills: causality, justification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E37-38BF-4648-BFB2-9D9372649EB9}" type="slidenum">
              <a:rPr lang="he-IL" altLang="en-US"/>
              <a:pPr/>
              <a:t>26</a:t>
            </a:fld>
            <a:endParaRPr lang="en-GB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052513"/>
            <a:ext cx="8640763" cy="849312"/>
          </a:xfrm>
        </p:spPr>
        <p:txBody>
          <a:bodyPr/>
          <a:lstStyle/>
          <a:p>
            <a:r>
              <a:rPr lang="en-US"/>
              <a:t>Oral fluency: </a:t>
            </a:r>
            <a:endParaRPr lang="en-US" i="1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852936"/>
            <a:ext cx="8007350" cy="2938264"/>
          </a:xfrm>
        </p:spPr>
        <p:txBody>
          <a:bodyPr/>
          <a:lstStyle/>
          <a:p>
            <a:pPr algn="ctr"/>
            <a:r>
              <a:rPr lang="en-US"/>
              <a:t>Make sentences about the picture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9FE1F-D699-4058-AFDB-18BE75F5EFAA}" type="slidenum">
              <a:rPr lang="he-IL" altLang="en-US"/>
              <a:pPr/>
              <a:t>27</a:t>
            </a:fld>
            <a:endParaRPr lang="en-GB" alt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93763"/>
            <a:ext cx="6985000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83EC-042F-4E35-9909-B57EB1996863}" type="slidenum">
              <a:rPr lang="he-IL" altLang="en-US"/>
              <a:pPr/>
              <a:t>28</a:t>
            </a:fld>
            <a:endParaRPr lang="en-GB" alt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9938"/>
            <a:ext cx="6769100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17122-1B7D-453C-9C1A-8F7D100DB5E9}" type="slidenum">
              <a:rPr lang="he-IL" altLang="en-US"/>
              <a:pPr/>
              <a:t>29</a:t>
            </a:fld>
            <a:endParaRPr lang="en-GB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 sentences about the picture using the target feature</a:t>
            </a:r>
          </a:p>
          <a:p>
            <a:r>
              <a:rPr lang="en-US"/>
              <a:t>Achieve a set number of sentences (20? 30?)</a:t>
            </a:r>
          </a:p>
          <a:p>
            <a:r>
              <a:rPr lang="en-US"/>
              <a:t>Say as many sentences as you can in limited time (one minute/ two minutes)</a:t>
            </a:r>
          </a:p>
          <a:p>
            <a:pPr marL="0" indent="0" algn="r">
              <a:buNone/>
            </a:pPr>
            <a:r>
              <a:rPr lang="en-US"/>
              <a:t>Ur, P. (2009)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38697"/>
            <a:ext cx="7886700" cy="3538266"/>
          </a:xfrm>
        </p:spPr>
        <p:txBody>
          <a:bodyPr/>
          <a:lstStyle/>
          <a:p>
            <a:pPr algn="ctr"/>
            <a:r>
              <a:rPr lang="en-US"/>
              <a:t>Dispositional </a:t>
            </a:r>
          </a:p>
          <a:p>
            <a:pPr algn="ctr"/>
            <a:r>
              <a:rPr lang="en-US"/>
              <a:t>vs</a:t>
            </a:r>
          </a:p>
          <a:p>
            <a:pPr algn="ctr"/>
            <a:r>
              <a:rPr lang="en-US"/>
              <a:t>Occurrent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02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D39ED-FEF2-4BC1-BF87-CE4CE6A14A3E}" type="slidenum">
              <a:rPr lang="he-IL" altLang="en-US"/>
              <a:pPr/>
              <a:t>30</a:t>
            </a:fld>
            <a:endParaRPr lang="en-GB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the rise in interest?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58340"/>
            <a:ext cx="8291264" cy="401954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Task (clearly defined,achievable goal - outcome)</a:t>
            </a:r>
          </a:p>
          <a:p>
            <a:pPr>
              <a:lnSpc>
                <a:spcPct val="90000"/>
              </a:lnSpc>
            </a:pPr>
            <a:r>
              <a:rPr lang="en-US"/>
              <a:t>Game-like challenge</a:t>
            </a:r>
          </a:p>
          <a:p>
            <a:pPr lvl="1">
              <a:lnSpc>
                <a:spcPct val="90000"/>
              </a:lnSpc>
            </a:pPr>
            <a:r>
              <a:rPr lang="en-US"/>
              <a:t>task involving clear, achievable goal with tangible result</a:t>
            </a:r>
          </a:p>
          <a:p>
            <a:pPr lvl="1">
              <a:lnSpc>
                <a:spcPct val="90000"/>
              </a:lnSpc>
            </a:pPr>
            <a:r>
              <a:rPr lang="en-US"/>
              <a:t>constraints (rules) </a:t>
            </a:r>
          </a:p>
          <a:p>
            <a:pPr>
              <a:lnSpc>
                <a:spcPct val="90000"/>
              </a:lnSpc>
            </a:pPr>
            <a:r>
              <a:rPr lang="en-US"/>
              <a:t>Open-ended</a:t>
            </a:r>
          </a:p>
          <a:p>
            <a:pPr>
              <a:lnSpc>
                <a:spcPct val="90000"/>
              </a:lnSpc>
            </a:pPr>
            <a:r>
              <a:rPr lang="en-US"/>
              <a:t>Full participation</a:t>
            </a:r>
          </a:p>
          <a:p>
            <a:pPr>
              <a:lnSpc>
                <a:spcPct val="90000"/>
              </a:lnSpc>
            </a:pPr>
            <a:r>
              <a:rPr lang="en-US"/>
              <a:t>Success-orientation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555CB-AB31-4C4D-80A2-A6DB786C5B05}" type="slidenum">
              <a:rPr lang="he-IL" altLang="en-US"/>
              <a:pPr/>
              <a:t>31</a:t>
            </a:fld>
            <a:endParaRPr lang="en-GB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 summarize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2475" y="1600200"/>
            <a:ext cx="7934325" cy="4530725"/>
          </a:xfrm>
        </p:spPr>
        <p:txBody>
          <a:bodyPr/>
          <a:lstStyle/>
          <a:p>
            <a:r>
              <a:rPr lang="en-US"/>
              <a:t>Interest in doing a classroom activity can be identified in terms of its outcomes:</a:t>
            </a:r>
          </a:p>
          <a:p>
            <a:pPr lvl="1"/>
            <a:r>
              <a:rPr lang="en-US" sz="3500"/>
              <a:t>voluntary attention</a:t>
            </a:r>
          </a:p>
          <a:p>
            <a:pPr lvl="1"/>
            <a:r>
              <a:rPr lang="en-US" sz="3500"/>
              <a:t>enjoyment</a:t>
            </a:r>
          </a:p>
          <a:p>
            <a:pPr lvl="1"/>
            <a:r>
              <a:rPr lang="en-US" sz="3500"/>
              <a:t>active involvement in doing the activity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2F1FD-20E1-4676-8568-07710A95F85C}" type="slidenum">
              <a:rPr lang="he-IL" altLang="en-US"/>
              <a:pPr/>
              <a:t>32</a:t>
            </a:fld>
            <a:endParaRPr lang="en-GB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Features that are conducive to interest 1: </a:t>
            </a:r>
            <a:r>
              <a:rPr lang="en-US" u="sng"/>
              <a:t>Activation</a:t>
            </a:r>
            <a:r>
              <a:rPr lang="en-US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924175"/>
            <a:ext cx="8509000" cy="2579688"/>
          </a:xfrm>
        </p:spPr>
        <p:txBody>
          <a:bodyPr/>
          <a:lstStyle/>
          <a:p>
            <a:r>
              <a:rPr lang="en-US"/>
              <a:t>Activate students in some kind of (even minimal) </a:t>
            </a:r>
            <a:r>
              <a:rPr lang="en-US" u="sng"/>
              <a:t>production</a:t>
            </a:r>
            <a:r>
              <a:rPr lang="en-US"/>
              <a:t> rather than just reception</a:t>
            </a:r>
          </a:p>
          <a:p>
            <a:r>
              <a:rPr lang="en-US"/>
              <a:t>Activate </a:t>
            </a:r>
            <a:r>
              <a:rPr lang="en-US" u="sng"/>
              <a:t>most class members </a:t>
            </a:r>
            <a:r>
              <a:rPr lang="en-US"/>
              <a:t>simultaneously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757D5-3611-46D5-98D4-F33219A15944}" type="slidenum">
              <a:rPr lang="he-IL" altLang="en-US"/>
              <a:pPr/>
              <a:t>33</a:t>
            </a:fld>
            <a:endParaRPr lang="en-GB" alt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that are conducive to interest</a:t>
            </a:r>
            <a:br>
              <a:rPr lang="en-US" dirty="0"/>
            </a:br>
            <a:r>
              <a:rPr lang="en-US" dirty="0"/>
              <a:t>2. </a:t>
            </a:r>
            <a:r>
              <a:rPr lang="en-US" u="sng" dirty="0"/>
              <a:t>Open-endedness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33650"/>
            <a:ext cx="8229600" cy="3597275"/>
          </a:xfrm>
        </p:spPr>
        <p:txBody>
          <a:bodyPr/>
          <a:lstStyle/>
          <a:p>
            <a:r>
              <a:rPr lang="en-US"/>
              <a:t>Invite a </a:t>
            </a:r>
            <a:r>
              <a:rPr lang="en-US" u="sng"/>
              <a:t>large number</a:t>
            </a:r>
            <a:r>
              <a:rPr lang="en-US"/>
              <a:t> of ‘right’ responses</a:t>
            </a:r>
          </a:p>
          <a:p>
            <a:r>
              <a:rPr lang="en-US"/>
              <a:t>Encourage </a:t>
            </a:r>
            <a:r>
              <a:rPr lang="en-US" u="sng"/>
              <a:t>original, unusual</a:t>
            </a:r>
            <a:r>
              <a:rPr lang="en-US"/>
              <a:t> responses</a:t>
            </a:r>
          </a:p>
          <a:p>
            <a:r>
              <a:rPr lang="en-US"/>
              <a:t>Be willing to </a:t>
            </a:r>
            <a:r>
              <a:rPr lang="en-US" u="sng"/>
              <a:t>mutilate the textbook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5C29-02EB-4229-9F05-1E2921B18073}" type="slidenum">
              <a:rPr lang="he-IL" altLang="en-US"/>
              <a:pPr/>
              <a:t>34</a:t>
            </a:fld>
            <a:endParaRPr lang="en-GB" alt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that are conducive to interest</a:t>
            </a:r>
            <a:br>
              <a:rPr lang="en-US" dirty="0"/>
            </a:br>
            <a:r>
              <a:rPr lang="en-US" dirty="0"/>
              <a:t>3. </a:t>
            </a:r>
            <a:r>
              <a:rPr lang="en-US" u="sng" dirty="0"/>
              <a:t>Tasks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80928"/>
            <a:ext cx="8229600" cy="3597275"/>
          </a:xfrm>
        </p:spPr>
        <p:txBody>
          <a:bodyPr/>
          <a:lstStyle/>
          <a:p>
            <a:r>
              <a:rPr lang="en-US"/>
              <a:t>Provide for </a:t>
            </a:r>
            <a:r>
              <a:rPr lang="en-US" u="sng"/>
              <a:t>a clear outcome</a:t>
            </a:r>
            <a:r>
              <a:rPr lang="en-US"/>
              <a:t> as the task goal</a:t>
            </a:r>
            <a:endParaRPr lang="en-US" u="sng"/>
          </a:p>
          <a:p>
            <a:r>
              <a:rPr lang="en-US"/>
              <a:t>Make sure this goal is obviously easily </a:t>
            </a:r>
            <a:r>
              <a:rPr lang="en-US" u="sng"/>
              <a:t>achievable</a:t>
            </a:r>
          </a:p>
          <a:p>
            <a:r>
              <a:rPr lang="en-US"/>
              <a:t>Have a </a:t>
            </a:r>
            <a:r>
              <a:rPr lang="en-US" u="sng"/>
              <a:t>feedback stage</a:t>
            </a:r>
            <a:r>
              <a:rPr lang="en-US"/>
              <a:t> at the end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D91E4-57F5-41A2-9501-0FDF5A353C1A}" type="slidenum">
              <a:rPr lang="he-IL" altLang="en-US"/>
              <a:pPr/>
              <a:t>35</a:t>
            </a:fld>
            <a:endParaRPr lang="en-GB" alt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that are conducive to interest</a:t>
            </a:r>
            <a:br>
              <a:rPr lang="en-US" dirty="0"/>
            </a:br>
            <a:r>
              <a:rPr lang="en-US" dirty="0"/>
              <a:t>4. HOTS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636912"/>
            <a:ext cx="8229600" cy="3597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/>
              <a:t>Minimalize LOTS</a:t>
            </a:r>
            <a:r>
              <a:rPr lang="en-US"/>
              <a:t> (simple ‘recall-based’) exercises: closed-ended matching, gapfills, multiple choice</a:t>
            </a:r>
          </a:p>
          <a:p>
            <a:pPr>
              <a:lnSpc>
                <a:spcPct val="90000"/>
              </a:lnSpc>
            </a:pPr>
            <a:r>
              <a:rPr lang="en-US"/>
              <a:t>Use tasks that get learners to </a:t>
            </a:r>
            <a:r>
              <a:rPr lang="en-US" u="sng"/>
              <a:t>use HOTS</a:t>
            </a:r>
            <a:r>
              <a:rPr lang="en-US"/>
              <a:t>: think critically or creatively</a:t>
            </a:r>
          </a:p>
          <a:p>
            <a:pPr lvl="1">
              <a:lnSpc>
                <a:spcPct val="90000"/>
              </a:lnSpc>
            </a:pPr>
            <a:r>
              <a:rPr lang="en-US"/>
              <a:t>Ask them to connect, contrast, classify, criticize, prioritize, identify causes / results, invent, problem-solve, create…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3681-5CEE-44AD-9647-97F4E0F0A8DB}" type="slidenum">
              <a:rPr lang="he-IL" altLang="en-US"/>
              <a:pPr/>
              <a:t>36</a:t>
            </a:fld>
            <a:endParaRPr lang="en-GB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that are conducive to interest</a:t>
            </a:r>
            <a:br>
              <a:rPr lang="en-US" dirty="0"/>
            </a:br>
            <a:r>
              <a:rPr lang="en-US" dirty="0"/>
              <a:t>5. Personal relevance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33650"/>
            <a:ext cx="8229600" cy="3597275"/>
          </a:xfrm>
        </p:spPr>
        <p:txBody>
          <a:bodyPr/>
          <a:lstStyle/>
          <a:p>
            <a:r>
              <a:rPr lang="en-US"/>
              <a:t>Get students to apply the target items to </a:t>
            </a:r>
            <a:r>
              <a:rPr lang="en-US" u="sng"/>
              <a:t>themselves</a:t>
            </a:r>
            <a:r>
              <a:rPr lang="en-US"/>
              <a:t> …</a:t>
            </a:r>
          </a:p>
          <a:p>
            <a:r>
              <a:rPr lang="en-US"/>
              <a:t>…or to the </a:t>
            </a:r>
            <a:r>
              <a:rPr lang="en-US" u="sng"/>
              <a:t>real world as they know it</a:t>
            </a:r>
            <a:r>
              <a:rPr lang="en-US"/>
              <a:t> (experiences, true / false statements, cultural differences…)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73681-5CEE-44AD-9647-97F4E0F0A8DB}" type="slidenum">
              <a:rPr lang="he-IL" altLang="en-US"/>
              <a:pPr/>
              <a:t>37</a:t>
            </a:fld>
            <a:endParaRPr lang="en-GB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Features that are conducive to interest</a:t>
            </a:r>
            <a:br>
              <a:rPr lang="en-US" dirty="0"/>
            </a:br>
            <a:r>
              <a:rPr lang="en-US" dirty="0"/>
              <a:t>6. Success-orientation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33650"/>
            <a:ext cx="8229600" cy="3597275"/>
          </a:xfrm>
        </p:spPr>
        <p:txBody>
          <a:bodyPr/>
          <a:lstStyle/>
          <a:p>
            <a:r>
              <a:rPr lang="en-US" dirty="0"/>
              <a:t>Make sure that the students are </a:t>
            </a:r>
            <a:r>
              <a:rPr lang="en-US" u="sng" dirty="0"/>
              <a:t>likely to succeed</a:t>
            </a:r>
            <a:r>
              <a:rPr lang="en-US" dirty="0"/>
              <a:t> (with an effort!) in doing the task</a:t>
            </a:r>
          </a:p>
          <a:p>
            <a:r>
              <a:rPr lang="en-US" dirty="0"/>
              <a:t>If it’s difficult, provide answers and explanations quickly: </a:t>
            </a:r>
            <a:r>
              <a:rPr lang="en-US" u="sng" dirty="0"/>
              <a:t>minimize frustration time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2594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33D48-ECBC-417E-ABE2-702D1C593F2D}" type="slidenum">
              <a:rPr lang="he-IL" altLang="en-US"/>
              <a:pPr/>
              <a:t>38</a:t>
            </a:fld>
            <a:endParaRPr lang="en-GB" alt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Features that are conducive to interest</a:t>
            </a:r>
            <a:br>
              <a:rPr lang="en-US" dirty="0"/>
            </a:br>
            <a:r>
              <a:rPr lang="en-US" dirty="0"/>
              <a:t>7. Game-like features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780928"/>
            <a:ext cx="8229600" cy="3597275"/>
          </a:xfrm>
        </p:spPr>
        <p:txBody>
          <a:bodyPr/>
          <a:lstStyle/>
          <a:p>
            <a:r>
              <a:rPr lang="en-US"/>
              <a:t>Transform into a game by adding an </a:t>
            </a:r>
            <a:r>
              <a:rPr lang="en-US" u="sng"/>
              <a:t>artificial constraint</a:t>
            </a:r>
            <a:r>
              <a:rPr lang="en-US"/>
              <a:t> to a task (time  limit, not allowed to look, competition, guessing)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 and further reading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/>
              <a:t>Ur, P. (2009). </a:t>
            </a:r>
            <a:r>
              <a:rPr lang="en-US" sz="2800" i="1"/>
              <a:t>Grammar practice activities. </a:t>
            </a:r>
            <a:r>
              <a:rPr lang="en-US" sz="2800"/>
              <a:t>Cambridge: Cambridge University Press.</a:t>
            </a:r>
          </a:p>
          <a:p>
            <a:pPr marL="0" indent="0">
              <a:buNone/>
            </a:pPr>
            <a:r>
              <a:rPr lang="en-US" sz="2800"/>
              <a:t>Ur, P. (2012a). </a:t>
            </a:r>
            <a:r>
              <a:rPr lang="en-US" sz="2800" i="1"/>
              <a:t>A course in English language teaching. </a:t>
            </a:r>
            <a:r>
              <a:rPr lang="en-US" sz="2800"/>
              <a:t>Cambridge: Cambridge University Press.</a:t>
            </a:r>
          </a:p>
          <a:p>
            <a:pPr marL="0" indent="0">
              <a:buNone/>
            </a:pPr>
            <a:r>
              <a:rPr lang="en-US" sz="2800"/>
              <a:t>Ur, P. (2012b). </a:t>
            </a:r>
            <a:r>
              <a:rPr lang="en-US" sz="2800" i="1"/>
              <a:t>Vocabulary activities. Cambridge: </a:t>
            </a:r>
            <a:r>
              <a:rPr lang="en-US" sz="2800"/>
              <a:t>Cambridge University Press.</a:t>
            </a:r>
          </a:p>
          <a:p>
            <a:pPr marL="0" indent="0">
              <a:buNone/>
            </a:pPr>
            <a:r>
              <a:rPr lang="en-US" sz="2800"/>
              <a:t>Wu, X. (2003). Intrinsic motivation and young language learners: the impact of the classroom environment. </a:t>
            </a:r>
            <a:r>
              <a:rPr lang="en-US" sz="2800" i="1"/>
              <a:t>System</a:t>
            </a:r>
            <a:r>
              <a:rPr lang="en-US" sz="2800"/>
              <a:t>, 31 (4), 501-7.</a:t>
            </a:r>
            <a:endParaRPr lang="en-GB" sz="2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6B9FE-59C7-4851-BC90-6C21A64AA8D8}" type="slidenum">
              <a:rPr lang="he-IL" altLang="en-US" smtClean="0"/>
              <a:pPr/>
              <a:t>39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688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Intrinsic, occurrent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77885"/>
            <a:ext cx="7886700" cy="3499077"/>
          </a:xfrm>
        </p:spPr>
        <p:txBody>
          <a:bodyPr/>
          <a:lstStyle/>
          <a:p>
            <a:pPr algn="ctr"/>
            <a:r>
              <a:rPr lang="en-US"/>
              <a:t>Depends on </a:t>
            </a:r>
            <a:r>
              <a:rPr lang="en-US" b="1"/>
              <a:t>interest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2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E026C-9834-4705-B425-A69648CFD29D}" type="slidenum">
              <a:rPr lang="he-IL" altLang="en-US"/>
              <a:pPr/>
              <a:t>5</a:t>
            </a:fld>
            <a:endParaRPr lang="en-GB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</a:t>
            </a:r>
            <a:r>
              <a:rPr lang="en-US">
                <a:latin typeface="Arial"/>
              </a:rPr>
              <a:t>‘</a:t>
            </a:r>
            <a:r>
              <a:rPr lang="en-US"/>
              <a:t>interest</a:t>
            </a:r>
            <a:r>
              <a:rPr lang="en-US">
                <a:latin typeface="Arial"/>
              </a:rPr>
              <a:t>’</a:t>
            </a:r>
            <a:r>
              <a:rPr lang="en-US"/>
              <a:t>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Very difficult to define: </a:t>
            </a:r>
          </a:p>
          <a:p>
            <a:pPr>
              <a:buFont typeface="Wingdings" pitchFamily="2" charset="2"/>
              <a:buNone/>
            </a:pPr>
            <a:r>
              <a:rPr lang="en-US"/>
              <a:t>By results?  But even then, a combination</a:t>
            </a:r>
          </a:p>
          <a:p>
            <a:pPr>
              <a:buFont typeface="Wingdings" pitchFamily="2" charset="2"/>
              <a:buNone/>
            </a:pPr>
            <a:r>
              <a:rPr lang="en-US"/>
              <a:t>Interest in a task implies the following:</a:t>
            </a:r>
          </a:p>
          <a:p>
            <a:pPr lvl="1"/>
            <a:r>
              <a:rPr lang="en-US" sz="3000"/>
              <a:t>attention is </a:t>
            </a:r>
            <a:r>
              <a:rPr lang="en-US" sz="3000" u="sng"/>
              <a:t>voluntary</a:t>
            </a:r>
          </a:p>
          <a:p>
            <a:pPr lvl="1"/>
            <a:r>
              <a:rPr lang="en-US" sz="3000"/>
              <a:t>the learner is </a:t>
            </a:r>
            <a:r>
              <a:rPr lang="en-US" sz="3000" u="sng"/>
              <a:t>involved in doing the task</a:t>
            </a:r>
          </a:p>
          <a:p>
            <a:pPr lvl="1"/>
            <a:r>
              <a:rPr lang="en-US" sz="3000"/>
              <a:t>there is </a:t>
            </a:r>
            <a:r>
              <a:rPr lang="en-US" sz="3000" u="sng"/>
              <a:t>enjoyment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49019-B83E-4BB5-B6EA-1161B991AE85}" type="slidenum">
              <a:rPr lang="he-IL" altLang="en-US"/>
              <a:pPr/>
              <a:t>6</a:t>
            </a:fld>
            <a:endParaRPr lang="en-GB" altLang="en-US"/>
          </a:p>
        </p:txBody>
      </p:sp>
      <p:sp>
        <p:nvSpPr>
          <p:cNvPr id="46082" name="Oval 2"/>
          <p:cNvSpPr>
            <a:spLocks noChangeArrowheads="1"/>
          </p:cNvSpPr>
          <p:nvPr/>
        </p:nvSpPr>
        <p:spPr bwMode="auto">
          <a:xfrm>
            <a:off x="3708400" y="1989138"/>
            <a:ext cx="4319588" cy="38163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3" name="Oval 3"/>
          <p:cNvSpPr>
            <a:spLocks noChangeArrowheads="1"/>
          </p:cNvSpPr>
          <p:nvPr/>
        </p:nvSpPr>
        <p:spPr bwMode="auto">
          <a:xfrm>
            <a:off x="2268538" y="981075"/>
            <a:ext cx="4032250" cy="424973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4" name="Oval 4"/>
          <p:cNvSpPr>
            <a:spLocks noChangeArrowheads="1"/>
          </p:cNvSpPr>
          <p:nvPr/>
        </p:nvSpPr>
        <p:spPr bwMode="auto">
          <a:xfrm>
            <a:off x="539750" y="1989138"/>
            <a:ext cx="4465638" cy="381635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492500" y="1268413"/>
            <a:ext cx="17986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voluntary attention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300788" y="3933825"/>
            <a:ext cx="1728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enjoyment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55650" y="3860800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active task involvement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3708400" y="3573463"/>
            <a:ext cx="1296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interest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Vocabulary</a:t>
            </a: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95696-FFB6-4023-8948-4E5BCEBCEBA0}" type="slidenum">
              <a:rPr lang="he-IL" altLang="en-US"/>
              <a:pPr/>
              <a:t>8</a:t>
            </a:fld>
            <a:endParaRPr lang="en-GB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4850"/>
          </a:xfrm>
        </p:spPr>
        <p:txBody>
          <a:bodyPr/>
          <a:lstStyle/>
          <a:p>
            <a:r>
              <a:rPr lang="en-US" b="1"/>
              <a:t>Vocabulary (1)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125538"/>
            <a:ext cx="8378825" cy="5040312"/>
          </a:xfrm>
        </p:spPr>
        <p:txBody>
          <a:bodyPr/>
          <a:lstStyle/>
          <a:p>
            <a:pPr algn="ctr">
              <a:lnSpc>
                <a:spcPct val="155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2600"/>
              <a:t>afraid of		touch		competition</a:t>
            </a:r>
          </a:p>
          <a:p>
            <a:pPr algn="ctr">
              <a:lnSpc>
                <a:spcPct val="155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2600"/>
              <a:t>muscles			dolphin</a:t>
            </a:r>
          </a:p>
          <a:p>
            <a:pPr algn="ctr">
              <a:lnSpc>
                <a:spcPct val="155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2600"/>
              <a:t>wind				snow			international</a:t>
            </a:r>
          </a:p>
          <a:p>
            <a:pPr algn="ctr">
              <a:lnSpc>
                <a:spcPct val="155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2600"/>
              <a:t>disabled			twice </a:t>
            </a:r>
          </a:p>
          <a:p>
            <a:pPr algn="ctr">
              <a:lnSpc>
                <a:spcPct val="155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2600"/>
              <a:t>swim		 	freezing 			therapy</a:t>
            </a:r>
          </a:p>
          <a:p>
            <a:pPr algn="ctr">
              <a:lnSpc>
                <a:spcPct val="155000"/>
              </a:lnSpc>
              <a:spcAft>
                <a:spcPct val="10000"/>
              </a:spcAft>
              <a:buFont typeface="Wingdings" pitchFamily="2" charset="2"/>
              <a:buNone/>
            </a:pPr>
            <a:r>
              <a:rPr lang="en-US" sz="2600"/>
              <a:t>connection			lie down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Give a grade of 0-5 (5= very interesting, 0= very boring)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192783"/>
              </p:ext>
            </p:extLst>
          </p:nvPr>
        </p:nvGraphicFramePr>
        <p:xfrm>
          <a:off x="866971" y="2679065"/>
          <a:ext cx="78867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0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b="0">
                          <a:solidFill>
                            <a:sysClr val="windowText" lastClr="000000"/>
                          </a:solidFill>
                        </a:rPr>
                        <a:t>1. Sentence</a:t>
                      </a:r>
                      <a:r>
                        <a:rPr lang="en-US" sz="2800" b="0" baseline="0">
                          <a:solidFill>
                            <a:sysClr val="windowText" lastClr="000000"/>
                          </a:solidFill>
                        </a:rPr>
                        <a:t> with a word</a:t>
                      </a:r>
                      <a:endParaRPr lang="en-US" sz="2800" b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2. Sentence with two words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3. False</a:t>
                      </a:r>
                      <a:r>
                        <a:rPr lang="en-US" sz="2800" baseline="0">
                          <a:solidFill>
                            <a:sysClr val="windowText" lastClr="000000"/>
                          </a:solidFill>
                        </a:rPr>
                        <a:t> sentence</a:t>
                      </a:r>
                      <a:endParaRPr lang="en-US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4. True sentence about 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>
                          <a:solidFill>
                            <a:sysClr val="windowText" lastClr="000000"/>
                          </a:solidFill>
                        </a:rPr>
                        <a:t>5. Story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E65FE-B5B3-41D4-AFF9-BDDDDC3DC82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865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1a.potx" id="{082F2907-2324-46C0-A780-A979EFFFF5EF}" vid="{58532D4B-BCEF-422E-AB04-10656229E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</TotalTime>
  <Words>1361</Words>
  <Application>Microsoft Office PowerPoint</Application>
  <PresentationFormat>On-screen Show (4:3)</PresentationFormat>
  <Paragraphs>271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Frutiger LT Std 65 Bold</vt:lpstr>
      <vt:lpstr>Times</vt:lpstr>
      <vt:lpstr>Times New Roman</vt:lpstr>
      <vt:lpstr>Wingdings</vt:lpstr>
      <vt:lpstr>Office Theme</vt:lpstr>
      <vt:lpstr>Creating and maintaining interest</vt:lpstr>
      <vt:lpstr>Motivation</vt:lpstr>
      <vt:lpstr>Intrinsic motivation</vt:lpstr>
      <vt:lpstr>Intrinsic, occurrent motivation</vt:lpstr>
      <vt:lpstr>What IS ‘interest’?</vt:lpstr>
      <vt:lpstr>PowerPoint Presentation</vt:lpstr>
      <vt:lpstr>Vocabulary</vt:lpstr>
      <vt:lpstr>Vocabulary (1)</vt:lpstr>
      <vt:lpstr>Give a grade of 0-5 (5= very interesting, 0= very boring)</vt:lpstr>
      <vt:lpstr>Ideas</vt:lpstr>
      <vt:lpstr>Why the rise in interest?</vt:lpstr>
      <vt:lpstr>Convergent (critical) thinking Examples: </vt:lpstr>
      <vt:lpstr>Divergent thinking</vt:lpstr>
      <vt:lpstr>Vocabulary (2)</vt:lpstr>
      <vt:lpstr>Match</vt:lpstr>
      <vt:lpstr>Complete any three</vt:lpstr>
      <vt:lpstr>Ideas</vt:lpstr>
      <vt:lpstr>Why the rise in interest?</vt:lpstr>
      <vt:lpstr>Grammar </vt:lpstr>
      <vt:lpstr>Have/has</vt:lpstr>
      <vt:lpstr>Detectives</vt:lpstr>
      <vt:lpstr>Why the rise in interest?</vt:lpstr>
      <vt:lpstr>Grammar (1): Present perfect</vt:lpstr>
      <vt:lpstr>Grammar (1) adaptation</vt:lpstr>
      <vt:lpstr>Why the rise in interest?</vt:lpstr>
      <vt:lpstr>Oral fluency: </vt:lpstr>
      <vt:lpstr>PowerPoint Presentation</vt:lpstr>
      <vt:lpstr>PowerPoint Presentation</vt:lpstr>
      <vt:lpstr>Ideas</vt:lpstr>
      <vt:lpstr>Why the rise in interest?</vt:lpstr>
      <vt:lpstr>To summarize</vt:lpstr>
      <vt:lpstr>Features that are conducive to interest 1: Activation </vt:lpstr>
      <vt:lpstr>Features that are conducive to interest 2. Open-endedness</vt:lpstr>
      <vt:lpstr>Features that are conducive to interest 3. Tasks</vt:lpstr>
      <vt:lpstr>Features that are conducive to interest 4. HOTS</vt:lpstr>
      <vt:lpstr>Features that are conducive to interest 5. Personal relevance</vt:lpstr>
      <vt:lpstr>Features that are conducive to interest 6. Success-orientation</vt:lpstr>
      <vt:lpstr>Features that are conducive to interest 7. Game-like features</vt:lpstr>
      <vt:lpstr>References and 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Penny Ur</dc:creator>
  <cp:lastModifiedBy>Hanny Fuks</cp:lastModifiedBy>
  <cp:revision>63</cp:revision>
  <dcterms:created xsi:type="dcterms:W3CDTF">2014-06-06T05:21:22Z</dcterms:created>
  <dcterms:modified xsi:type="dcterms:W3CDTF">2019-01-17T07:01:11Z</dcterms:modified>
</cp:coreProperties>
</file>