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59" r:id="rId8"/>
    <p:sldId id="260" r:id="rId9"/>
    <p:sldId id="266" r:id="rId10"/>
    <p:sldId id="262" r:id="rId11"/>
    <p:sldId id="263" r:id="rId12"/>
    <p:sldId id="264" r:id="rId13"/>
    <p:sldId id="265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3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1/17/2019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1/17/2019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1/17/2019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1/17/2019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1/17/2019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1/17/2019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1/17/2019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1/17/2019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1/17/2019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1/17/2019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1/17/2019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1/17/2019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5911" y="2112135"/>
            <a:ext cx="6723040" cy="3709116"/>
          </a:xfrm>
        </p:spPr>
        <p:txBody>
          <a:bodyPr anchor="ctr"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teaching in the heterogeneous classroom using the UDL framework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>
          <a:xfrm>
            <a:off x="7045337" y="1310656"/>
            <a:ext cx="5146663" cy="4407564"/>
          </a:xfr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Barriers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200"/>
            <a:ext cx="10550480" cy="4572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Reading</a:t>
            </a:r>
          </a:p>
          <a:p>
            <a:r>
              <a:rPr lang="en-US" sz="6000" dirty="0" smtClean="0"/>
              <a:t>Vocabulary</a:t>
            </a:r>
          </a:p>
          <a:p>
            <a:r>
              <a:rPr lang="en-US" sz="6000" dirty="0" smtClean="0"/>
              <a:t>Understanding the questions</a:t>
            </a:r>
          </a:p>
          <a:p>
            <a:r>
              <a:rPr lang="en-US" sz="6000" dirty="0" smtClean="0"/>
              <a:t>Writing the answers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3754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31065" y="2218999"/>
            <a:ext cx="6310916" cy="2219691"/>
          </a:xfrm>
        </p:spPr>
        <p:txBody>
          <a:bodyPr>
            <a:normAutofit/>
          </a:bodyPr>
          <a:lstStyle/>
          <a:p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4574683" cy="95556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0" r="17850"/>
          <a:stretch>
            <a:fillRect/>
          </a:stretch>
        </p:blipFill>
        <p:spPr>
          <a:xfrm>
            <a:off x="6838951" y="1310656"/>
            <a:ext cx="5215674" cy="4208604"/>
          </a:xfrm>
        </p:spPr>
      </p:pic>
    </p:spTree>
    <p:extLst>
      <p:ext uri="{BB962C8B-B14F-4D97-AF65-F5344CB8AC3E}">
        <p14:creationId xmlns:p14="http://schemas.microsoft.com/office/powerpoint/2010/main" val="152998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7-ENG-018-5A-SOF-T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43" t="-198" r="-13338" b="34245"/>
          <a:stretch/>
        </p:blipFill>
        <p:spPr bwMode="auto">
          <a:xfrm>
            <a:off x="909776" y="164662"/>
            <a:ext cx="9818325" cy="651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59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96214" y="2292094"/>
            <a:ext cx="11745532" cy="22196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your challenges?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268" y="1336530"/>
            <a:ext cx="3991478" cy="297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6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699" y="2189408"/>
            <a:ext cx="7908699" cy="33871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do you deal with these challenges?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786" y="1463784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UDL Framework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by the Center for Applied Special Technologies (CAST) in the late 1980s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UDL framework “emphasizes a need for a flexible curriculum that recognizes the diversity of students and strives to be accessible to all learners.” (Hartman, 2015)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78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46975" y="206062"/>
            <a:ext cx="11178863" cy="65038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UDL framework assists teachers in the development and implementation of curricula more suited to a heterogeneous class.</a:t>
            </a:r>
          </a:p>
          <a:p>
            <a:pPr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guidelines were developed to reduce barriers and maximize learning opportunities for all learners. </a:t>
            </a:r>
          </a:p>
          <a:p>
            <a:pPr marL="0" indent="0">
              <a:lnSpc>
                <a:spcPct val="100000"/>
              </a:lnSpc>
              <a:buClrTx/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Students participate in the lessons using different modes of </a:t>
            </a:r>
          </a:p>
          <a:p>
            <a:pPr marL="0" indent="0">
              <a:lnSpc>
                <a:spcPct val="100000"/>
              </a:lnSpc>
              <a:buClrTx/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representation, </a:t>
            </a:r>
          </a:p>
          <a:p>
            <a:pPr>
              <a:lnSpc>
                <a:spcPct val="100000"/>
              </a:lnSpc>
              <a:buClrTx/>
              <a:buFontTx/>
              <a:buChar char="-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action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expression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ClrTx/>
              <a:buFontTx/>
              <a:buChar char="-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engagement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Ralabate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2011)</a:t>
            </a:r>
          </a:p>
          <a:p>
            <a:pPr>
              <a:lnSpc>
                <a:spcPct val="100000"/>
              </a:lnSpc>
              <a:buClrTx/>
              <a:buFontTx/>
              <a:buChar char="-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17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01" y="180305"/>
            <a:ext cx="11507119" cy="63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1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Stages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Know the students.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Decide on a single aim.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Consider the students’ barriers.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Refer to the guidelines and decide which ones to use to overcome the students’ barriers.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Prepare the lesson accordingly.</a:t>
            </a:r>
          </a:p>
          <a:p>
            <a:pPr marL="0" indent="0">
              <a:buNone/>
            </a:pP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15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40914" y="2292094"/>
            <a:ext cx="5756856" cy="2219691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Example…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40914" y="4172756"/>
            <a:ext cx="5756856" cy="8757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Reading Comprehension</a:t>
            </a:r>
            <a:endParaRPr lang="en-US" sz="4000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9" t="-235" r="-1123"/>
          <a:stretch/>
        </p:blipFill>
        <p:spPr>
          <a:xfrm>
            <a:off x="6632888" y="1248855"/>
            <a:ext cx="5507865" cy="4218494"/>
          </a:xfrm>
        </p:spPr>
      </p:pic>
    </p:spTree>
    <p:extLst>
      <p:ext uri="{BB962C8B-B14F-4D97-AF65-F5344CB8AC3E}">
        <p14:creationId xmlns:p14="http://schemas.microsoft.com/office/powerpoint/2010/main" val="198610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5003" y="309092"/>
            <a:ext cx="11140226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85"/>
              </a:spcBef>
              <a:spcAft>
                <a:spcPts val="0"/>
              </a:spcAft>
              <a:tabLst>
                <a:tab pos="3975100" algn="l"/>
                <a:tab pos="5400040" algn="r"/>
              </a:tabLst>
            </a:pPr>
            <a:r>
              <a:rPr lang="en-US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cSans-Bold"/>
              </a:rPr>
              <a:t>Around the World Magazine</a:t>
            </a:r>
            <a:r>
              <a:rPr lang="he-IL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800" b="1" dirty="0" smtClean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285"/>
              </a:spcBef>
              <a:spcAft>
                <a:spcPts val="0"/>
              </a:spcAft>
              <a:tabLst>
                <a:tab pos="3975100" algn="l"/>
                <a:tab pos="5400040" algn="r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Verdana-Bold"/>
              </a:rPr>
              <a:t>March</a:t>
            </a:r>
            <a:r>
              <a:rPr lang="en-US" sz="2800" b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Verdana-Bold"/>
              </a:rPr>
              <a:t>, 2018</a:t>
            </a:r>
            <a:endParaRPr lang="en-US" sz="2800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 fontAlgn="ctr">
              <a:spcBef>
                <a:spcPts val="285"/>
              </a:spcBef>
              <a:spcAft>
                <a:spcPts val="285"/>
              </a:spcAft>
              <a:tabLst>
                <a:tab pos="5400040" algn="r"/>
              </a:tabLst>
            </a:pPr>
            <a:r>
              <a:rPr lang="en-US" sz="2400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Hi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, my name is Gita. I'm eleven years old. I don't live in a </a:t>
            </a:r>
            <a:r>
              <a:rPr lang="en-US" sz="2400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city or 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a village like many other children. I live on a boat in the sea near India.</a:t>
            </a:r>
            <a:r>
              <a:rPr lang="he-IL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ctr">
              <a:spcBef>
                <a:spcPts val="285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I don't walk or ride a bike to school because my school is on </a:t>
            </a:r>
            <a:r>
              <a:rPr lang="en-US" sz="2400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boat too. My friends and I swim to school every morning. At school we build boats together with our teacher. We also learn how to catch fish</a:t>
            </a:r>
            <a:r>
              <a:rPr lang="he-IL" sz="24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ctr">
              <a:spcBef>
                <a:spcPts val="285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Every afternoon I help my parents catch fish. I'm a very good swimmer and can swim under water for a long time. Sometimes </a:t>
            </a:r>
            <a:r>
              <a:rPr lang="en-US" sz="2400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I 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swim in very deep* water to catch big fish.</a:t>
            </a:r>
            <a:r>
              <a:rPr lang="he-IL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ctr">
              <a:spcBef>
                <a:spcPts val="285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Tomorrow I'm going with my </a:t>
            </a:r>
            <a:r>
              <a:rPr lang="en-US" sz="2400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family 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to the city for the first time. </a:t>
            </a:r>
            <a:r>
              <a:rPr lang="en-US" sz="2400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I 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want to help my parents sell</a:t>
            </a:r>
            <a:r>
              <a:rPr lang="he-IL" sz="24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fish 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in the market. I'm excited to </a:t>
            </a:r>
            <a:r>
              <a:rPr lang="en-US" sz="2400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see 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the houses and shops there.</a:t>
            </a:r>
            <a:r>
              <a:rPr lang="he-IL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 </a:t>
            </a:r>
            <a:br>
              <a:rPr lang="he-IL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Verdana" panose="020B0604030504040204" pitchFamily="34" charset="0"/>
              </a:rPr>
            </a:b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I hope we sell all the fish we have</a:t>
            </a:r>
            <a:r>
              <a:rPr lang="he-IL" sz="24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!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49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terms/"/>
    <ds:schemaRef ds:uri="http://purl.org/dc/dcmitype/"/>
    <ds:schemaRef ds:uri="4873beb7-5857-4685-be1f-d57550cc96cc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104</TotalTime>
  <Words>233</Words>
  <Application>Microsoft Office PowerPoint</Application>
  <PresentationFormat>Widescreen</PresentationFormat>
  <Paragraphs>36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Comic Sans MS</vt:lpstr>
      <vt:lpstr>ComicSans-Bold</vt:lpstr>
      <vt:lpstr>Euphemia</vt:lpstr>
      <vt:lpstr>Plantagenet Cherokee</vt:lpstr>
      <vt:lpstr>Times New Roman</vt:lpstr>
      <vt:lpstr>Verdana</vt:lpstr>
      <vt:lpstr>Verdana-Bold</vt:lpstr>
      <vt:lpstr>Wingdings</vt:lpstr>
      <vt:lpstr>Academic Literature 16x9</vt:lpstr>
      <vt:lpstr>Effective teaching in the heterogeneous classroom using the UDL framework</vt:lpstr>
      <vt:lpstr>What are your challenges?</vt:lpstr>
      <vt:lpstr>How do you deal with these challenges?</vt:lpstr>
      <vt:lpstr>The UDL Framework</vt:lpstr>
      <vt:lpstr>PowerPoint Presentation</vt:lpstr>
      <vt:lpstr>PowerPoint Presentation</vt:lpstr>
      <vt:lpstr>Stages</vt:lpstr>
      <vt:lpstr>An Example…</vt:lpstr>
      <vt:lpstr>PowerPoint Presentation</vt:lpstr>
      <vt:lpstr>Barriers</vt:lpstr>
      <vt:lpstr>Writing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teaching in the heterogeneous classroom using the UDL framework</dc:title>
  <dc:creator>Simone Duval</dc:creator>
  <cp:lastModifiedBy>Hanny Fuks</cp:lastModifiedBy>
  <cp:revision>10</cp:revision>
  <dcterms:created xsi:type="dcterms:W3CDTF">2019-01-12T16:02:02Z</dcterms:created>
  <dcterms:modified xsi:type="dcterms:W3CDTF">2019-01-17T07:04:23Z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