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4" r:id="rId2"/>
    <p:sldId id="275" r:id="rId3"/>
    <p:sldId id="323" r:id="rId4"/>
    <p:sldId id="268" r:id="rId5"/>
    <p:sldId id="271" r:id="rId6"/>
    <p:sldId id="273" r:id="rId7"/>
    <p:sldId id="272" r:id="rId8"/>
    <p:sldId id="278" r:id="rId9"/>
    <p:sldId id="279" r:id="rId10"/>
    <p:sldId id="277" r:id="rId11"/>
    <p:sldId id="281" r:id="rId12"/>
    <p:sldId id="282" r:id="rId13"/>
    <p:sldId id="302" r:id="rId14"/>
    <p:sldId id="283" r:id="rId15"/>
    <p:sldId id="284" r:id="rId16"/>
    <p:sldId id="285" r:id="rId17"/>
    <p:sldId id="286" r:id="rId18"/>
    <p:sldId id="288" r:id="rId19"/>
    <p:sldId id="289" r:id="rId20"/>
    <p:sldId id="287" r:id="rId21"/>
    <p:sldId id="290" r:id="rId22"/>
    <p:sldId id="305" r:id="rId23"/>
    <p:sldId id="317" r:id="rId24"/>
    <p:sldId id="328" r:id="rId25"/>
    <p:sldId id="335" r:id="rId26"/>
    <p:sldId id="325" r:id="rId27"/>
    <p:sldId id="333" r:id="rId28"/>
    <p:sldId id="329" r:id="rId29"/>
    <p:sldId id="291" r:id="rId30"/>
    <p:sldId id="292" r:id="rId31"/>
    <p:sldId id="319" r:id="rId32"/>
    <p:sldId id="293" r:id="rId33"/>
    <p:sldId id="296" r:id="rId34"/>
    <p:sldId id="318" r:id="rId35"/>
    <p:sldId id="295" r:id="rId36"/>
    <p:sldId id="297" r:id="rId37"/>
    <p:sldId id="327" r:id="rId38"/>
    <p:sldId id="303" r:id="rId39"/>
    <p:sldId id="294" r:id="rId40"/>
    <p:sldId id="299" r:id="rId41"/>
    <p:sldId id="312" r:id="rId42"/>
    <p:sldId id="308" r:id="rId43"/>
    <p:sldId id="309" r:id="rId44"/>
    <p:sldId id="306" r:id="rId45"/>
    <p:sldId id="298" r:id="rId46"/>
    <p:sldId id="330" r:id="rId47"/>
    <p:sldId id="338" r:id="rId48"/>
    <p:sldId id="337" r:id="rId49"/>
    <p:sldId id="313" r:id="rId50"/>
    <p:sldId id="304" r:id="rId51"/>
    <p:sldId id="343" r:id="rId52"/>
    <p:sldId id="344" r:id="rId53"/>
    <p:sldId id="346" r:id="rId54"/>
    <p:sldId id="347" r:id="rId55"/>
    <p:sldId id="342" r:id="rId56"/>
    <p:sldId id="345" r:id="rId57"/>
    <p:sldId id="300" r:id="rId58"/>
    <p:sldId id="341" r:id="rId59"/>
    <p:sldId id="315" r:id="rId60"/>
    <p:sldId id="339" r:id="rId61"/>
    <p:sldId id="340" r:id="rId62"/>
    <p:sldId id="301" r:id="rId63"/>
    <p:sldId id="31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302D-886F-426D-B5F8-47BEE50AD9A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E66-C339-4B1B-87FC-F713AEEA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F3BC8BB-C519-4BD0-A585-58F1E09BDC5F}" type="slidenum">
              <a:rPr lang="en-US" sz="1000" baseline="0" smtClean="0">
                <a:solidFill>
                  <a:schemeClr val="tx1"/>
                </a:solidFill>
                <a:latin typeface="Frutiger LT Std 65 Bold" charset="0"/>
              </a:rPr>
              <a:pPr/>
              <a:t>1</a:t>
            </a:fld>
            <a:endParaRPr lang="en-US" sz="1200" baseline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21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93182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CBFB-6FBC-4EB4-92EE-70ED54A33F51}" type="datetime1">
              <a:rPr lang="en-US" smtClean="0"/>
              <a:t>10/25/2020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74697" y="6461443"/>
            <a:ext cx="514350" cy="328294"/>
          </a:xfrm>
        </p:spPr>
        <p:txBody>
          <a:bodyPr/>
          <a:lstStyle>
            <a:lvl1pPr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 cap="none" spc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7E37-74FA-46C9-BFAE-4BAA8B15D0B9}" type="datetime1">
              <a:rPr lang="en-US" smtClean="0"/>
              <a:t>10/25/2020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15350" y="6477832"/>
            <a:ext cx="476643" cy="328294"/>
          </a:xfrm>
        </p:spPr>
        <p:txBody>
          <a:bodyPr/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36727"/>
            <a:ext cx="7886700" cy="2852737"/>
          </a:xfrm>
        </p:spPr>
        <p:txBody>
          <a:bodyPr anchor="b"/>
          <a:lstStyle>
            <a:lvl1pPr algn="ctr">
              <a:defRPr sz="4500" b="1" cap="none" spc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AB3D-6F36-416F-857C-BC9B7E1DAB60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889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93182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B247-74EA-4ACE-B0A6-4A802AF31FD2}" type="datetime1">
              <a:rPr lang="en-US" smtClean="0"/>
              <a:t>10/25/2020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68964" y="6461443"/>
            <a:ext cx="441293" cy="328294"/>
          </a:xfrm>
        </p:spPr>
        <p:txBody>
          <a:bodyPr/>
          <a:lstStyle>
            <a:lvl1pPr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29D3-A2CC-47BE-A2DE-0C07FB39E2F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3514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84-ECAF-4418-B4C9-C06349F89BC2}" type="datetime1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624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12F9-CAEE-4496-9051-BA5304D3D317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nytimes.com/column/learning-whats-going-on-in-this-picture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02" y="2071452"/>
            <a:ext cx="8153796" cy="1323136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small groups English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1782"/>
            <a:ext cx="6858000" cy="1884218"/>
          </a:xfrm>
        </p:spPr>
        <p:txBody>
          <a:bodyPr>
            <a:normAutofit/>
          </a:bodyPr>
          <a:lstStyle/>
          <a:p>
            <a:r>
              <a:rPr lang="en-US" sz="3200"/>
              <a:t>Penny Ur</a:t>
            </a:r>
            <a:endParaRPr lang="en-GB" spc="4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pc="4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2020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40E6-A6BE-4FB5-BEED-B3A4A356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Shorter sessions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90ED-7F7B-4971-914E-19CE26B1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7892"/>
            <a:ext cx="7886700" cy="2479964"/>
          </a:xfrm>
        </p:spPr>
        <p:txBody>
          <a:bodyPr/>
          <a:lstStyle/>
          <a:p>
            <a:r>
              <a:rPr lang="en-US" dirty="0"/>
              <a:t>So probably: </a:t>
            </a:r>
          </a:p>
          <a:p>
            <a:r>
              <a:rPr lang="en-US"/>
              <a:t>Not more than 30 minutes for school-age students.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746A6-F2DD-4791-AEA1-1B7A2B4B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3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3F82-D0FE-4EAF-AE4D-2A160B0D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1DB4-B974-4239-810C-825758AA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Always good </a:t>
            </a:r>
            <a:r>
              <a:rPr lang="en-US"/>
              <a:t>to vary</a:t>
            </a:r>
            <a:endParaRPr lang="en-US" dirty="0"/>
          </a:p>
          <a:p>
            <a:r>
              <a:rPr lang="en-US"/>
              <a:t>But even </a:t>
            </a:r>
            <a:r>
              <a:rPr lang="en-US" dirty="0"/>
              <a:t>more </a:t>
            </a:r>
            <a:r>
              <a:rPr lang="en-US"/>
              <a:t>important for online lessons:</a:t>
            </a:r>
          </a:p>
          <a:p>
            <a:r>
              <a:rPr lang="en-US"/>
              <a:t>Make sure you do at least 3 different types of activity during a lesson: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Reading</a:t>
            </a:r>
            <a:r>
              <a:rPr lang="en-US" dirty="0"/>
              <a:t>/ listening/speaking/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Question-answer 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Brainstorming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Different </a:t>
            </a:r>
            <a:r>
              <a:rPr lang="en-US" dirty="0"/>
              <a:t>online and offline ‘tools’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379F3-CC37-48C5-ADEE-09B54852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3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41A7-E001-49B6-BCA2-E8F2951D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Multi-media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2B93-96E0-4CAE-BED1-10EE281BD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US"/>
              <a:t>the possibilities of ‘screen-sharing’ and ‘whiteboard’: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Exercises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Explanations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Language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Texts: display (parts, all, highlighted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Audio: podcasts, songs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Video: movies, clips, YouTube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BD2A5-A6F6-422C-8BC6-9FF23833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5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6390-2E94-43D7-9255-60E0E57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Multi-media 2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851B-8C5D-4E88-A533-8C0CC8EE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472" y="2382981"/>
            <a:ext cx="7226877" cy="3793981"/>
          </a:xfrm>
        </p:spPr>
        <p:txBody>
          <a:bodyPr/>
          <a:lstStyle/>
          <a:p>
            <a:r>
              <a:rPr lang="en-US"/>
              <a:t>Use also conventional, non-digital, media: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Pencil and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The textbook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E4EEB-4C5E-4A75-BF65-8D44013E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1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D832D7-4CDA-408F-994E-689583D7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Interactivity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CEAB54-1C46-4177-85FE-DEE65C6E3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EFD7D-DFFB-4FA2-9F84-7604DA4D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1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84FEDA-903C-4D96-82BA-01C0E02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best learning takes place through direct teacher/learner interaction 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0FB53-CB64-4354-9C05-98CF06C2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4545"/>
            <a:ext cx="7886700" cy="3752418"/>
          </a:xfrm>
        </p:spPr>
        <p:txBody>
          <a:bodyPr/>
          <a:lstStyle/>
          <a:p>
            <a:r>
              <a:rPr lang="en-US"/>
              <a:t>‘Mediation’</a:t>
            </a:r>
          </a:p>
          <a:p>
            <a:r>
              <a:rPr lang="en-US"/>
              <a:t>Learning from text or independent practice can occur, but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limited to certain types of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highly dependent on learner discipline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70C9-64D7-4576-A6F8-EF0921D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3AEF-8C46-414C-A7C3-8C4AD808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Importance of </a:t>
            </a:r>
            <a:r>
              <a:rPr lang="en-US" u="sng"/>
              <a:t>synchronous</a:t>
            </a:r>
            <a:r>
              <a:rPr lang="en-US"/>
              <a:t> sessions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84286-BD00-4F13-B1D4-4E48B474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35381"/>
            <a:ext cx="7886700" cy="3641581"/>
          </a:xfrm>
        </p:spPr>
        <p:txBody>
          <a:bodyPr/>
          <a:lstStyle/>
          <a:p>
            <a:r>
              <a:rPr lang="en-US"/>
              <a:t>‘Asynchronous lessons’ are not lessons at all.</a:t>
            </a:r>
          </a:p>
          <a:p>
            <a:pPr algn="ctr"/>
            <a:r>
              <a:rPr lang="en-US"/>
              <a:t>They are homework.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A87FB-BE07-4D88-96A5-2E1843B6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249F-57BE-451D-81BA-82C0681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The chat box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11E0-5732-4171-9BE0-648FEAFC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4" y="2521527"/>
            <a:ext cx="6852805" cy="3655436"/>
          </a:xfrm>
        </p:spPr>
        <p:txBody>
          <a:bodyPr/>
          <a:lstStyle/>
          <a:p>
            <a:r>
              <a:rPr lang="en-US"/>
              <a:t>Make sure they turn it on (AltH)</a:t>
            </a:r>
          </a:p>
          <a:p>
            <a:r>
              <a:rPr lang="en-US"/>
              <a:t>Encourage them to write in it</a:t>
            </a:r>
          </a:p>
          <a:p>
            <a:r>
              <a:rPr lang="en-US"/>
              <a:t>Keep an eye on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F7C3F-B730-4C55-8A4B-B50727E5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45F1-EA3F-47F6-9485-C8817C8F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Turn on microphones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6702-FBF9-4E16-A8BA-08F52EE3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84408"/>
            <a:ext cx="7886700" cy="3692554"/>
          </a:xfrm>
        </p:spPr>
        <p:txBody>
          <a:bodyPr/>
          <a:lstStyle/>
          <a:p>
            <a:r>
              <a:rPr lang="en-US"/>
              <a:t>To enable spontaneous and fast responses</a:t>
            </a:r>
          </a:p>
          <a:p>
            <a:r>
              <a:rPr lang="en-US"/>
              <a:t>‘Overlap’? Noise? </a:t>
            </a:r>
          </a:p>
          <a:p>
            <a:r>
              <a:rPr lang="en-US"/>
              <a:t>But worth it for the quality and quantity of the interaction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EB0BC-0061-4292-A904-6E1C5820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6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55A5-7CD0-4D22-AD5C-64FC94D2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Turn on cameras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2F47-B9FC-4723-A76D-E0B98B961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9235"/>
            <a:ext cx="7886700" cy="3627727"/>
          </a:xfrm>
        </p:spPr>
        <p:txBody>
          <a:bodyPr/>
          <a:lstStyle/>
          <a:p>
            <a:r>
              <a:rPr lang="en-US"/>
              <a:t>Make it compulsory for attendance!</a:t>
            </a:r>
          </a:p>
          <a:p>
            <a:r>
              <a:rPr lang="en-US"/>
              <a:t>(It is NOT illegal to require this*)</a:t>
            </a:r>
          </a:p>
          <a:p>
            <a:r>
              <a:rPr lang="en-US"/>
              <a:t>Much easier to relate if you see each other.</a:t>
            </a:r>
          </a:p>
          <a:p>
            <a:r>
              <a:rPr lang="en-US"/>
              <a:t>Use of ‘waving’ rather than ‘raise hand’ icon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82884-1E26-4D72-AB54-DD2F7503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29A7F-8CC9-4D9A-85C4-EE65051FB6EB}"/>
              </a:ext>
            </a:extLst>
          </p:cNvPr>
          <p:cNvSpPr txBox="1"/>
          <p:nvPr/>
        </p:nvSpPr>
        <p:spPr>
          <a:xfrm>
            <a:off x="2527540" y="6108500"/>
            <a:ext cx="58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*unless you are recording, when you’d need their permission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197600-6B2D-4360-B669-67E720B9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versus face to face learning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7D0C1-D011-43F4-BB71-F5F8D6A00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9810E-8D8B-449E-A115-21503F14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8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4FB4-E0E1-4770-B394-8BBA574D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Use breakout rooms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6E85-7F7F-42E5-8136-124F137FD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1527"/>
            <a:ext cx="7886700" cy="3655436"/>
          </a:xfrm>
        </p:spPr>
        <p:txBody>
          <a:bodyPr/>
          <a:lstStyle/>
          <a:p>
            <a:r>
              <a:rPr lang="en-US"/>
              <a:t>Surprisingly easy to set up and close</a:t>
            </a:r>
          </a:p>
          <a:p>
            <a:r>
              <a:rPr lang="en-US"/>
              <a:t>For pair work: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For sharing answers to exercises or quizzes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For checking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For talking practice</a:t>
            </a: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3A052-8754-4749-821F-EB201DD3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0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2190-C460-4A43-AA7A-6165E7EA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Use polling</a:t>
            </a:r>
            <a:r>
              <a:rPr lang="en-US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6BF4-32AB-4B85-8337-AE876A51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4545"/>
            <a:ext cx="7886700" cy="3752418"/>
          </a:xfrm>
        </p:spPr>
        <p:txBody>
          <a:bodyPr/>
          <a:lstStyle/>
          <a:p>
            <a:pPr algn="ctr"/>
            <a:r>
              <a:rPr lang="en-US"/>
              <a:t>For opinion surveys</a:t>
            </a:r>
          </a:p>
          <a:p>
            <a:pPr algn="ctr"/>
            <a:r>
              <a:rPr lang="en-US"/>
              <a:t>But also for multiple choice or yes/no exercises</a:t>
            </a:r>
          </a:p>
          <a:p>
            <a:pPr algn="ctr"/>
            <a:r>
              <a:rPr lang="en-US"/>
              <a:t>And feedback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11E-97CA-4AC7-86A9-D78C7197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563FB-7FAF-4034-957C-AAF65E31B3E1}"/>
              </a:ext>
            </a:extLst>
          </p:cNvPr>
          <p:cNvSpPr txBox="1"/>
          <p:nvPr/>
        </p:nvSpPr>
        <p:spPr>
          <a:xfrm>
            <a:off x="5020574" y="5865962"/>
            <a:ext cx="424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*Not available with free version of Zoom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641F-6E1A-4361-B5B8-EAE93AD8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Use non-verbal yes/no feedback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88DFC-00E3-4F09-A7BD-F015273B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4753155"/>
            <a:ext cx="8238259" cy="1423808"/>
          </a:xfrm>
        </p:spPr>
        <p:txBody>
          <a:bodyPr>
            <a:normAutofit/>
          </a:bodyPr>
          <a:lstStyle/>
          <a:p>
            <a:r>
              <a:rPr lang="en-US"/>
              <a:t>Ask them to click on the appropriate response by their name in the ‘participants’ list (AltU)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84BC-14AC-4DA7-BC71-A526287F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355E93-CF05-4B6C-8652-E0E5A9CAD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3" t="36848" r="35500" b="43571"/>
          <a:stretch/>
        </p:blipFill>
        <p:spPr>
          <a:xfrm>
            <a:off x="1134244" y="2414622"/>
            <a:ext cx="6418139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77B408-7ABA-4B9C-9E7D-962F555E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Nonverbal feedback can be used to answer ‘yes/no’ questions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9979D9-8E64-4B0F-9D68-8D84C687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04799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class management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 (e.g. can you hear me ok?)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language (e.g. is this right or wrong?)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comprehension (e.g. true/false comprehension questions on text)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content (e.g. agree/disagree with a statement, vote on a debate motion)</a:t>
            </a:r>
          </a:p>
          <a:p>
            <a:pPr algn="ctr"/>
            <a:r>
              <a:rPr lang="en-US" sz="3200"/>
              <a:t>You can see who said what in your participants’ list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3F042-5863-4A3F-82A6-FD3A82FA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3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D5EC-A135-4555-A64F-609C9794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 Enable students to write in answers online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11EF-9460-4700-8133-9EDA1DBCD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7925"/>
            <a:ext cx="7886700" cy="3589038"/>
          </a:xfrm>
        </p:spPr>
        <p:txBody>
          <a:bodyPr/>
          <a:lstStyle/>
          <a:p>
            <a:r>
              <a:rPr lang="en-US"/>
              <a:t>Share screen with the exercise</a:t>
            </a:r>
          </a:p>
          <a:p>
            <a:r>
              <a:rPr lang="en-US"/>
              <a:t>Invite student(s) to respond using ‘annotate’.</a:t>
            </a:r>
          </a:p>
          <a:p>
            <a:r>
              <a:rPr lang="en-US"/>
              <a:t>‘View options’ → ‘Annotate’ →</a:t>
            </a:r>
          </a:p>
          <a:p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D877E-1D3A-41D1-8444-5DC0EC33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4F5FA-3352-4C1E-B9C7-03BEDE3368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3" y="4604169"/>
            <a:ext cx="8853970" cy="68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6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A326E-0E21-4B99-AEFD-9485F685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9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6439-B88E-4764-801E-8DB53D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Exercise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43B1-AB10-47C5-8F4E-F3D12380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Match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B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 eat                                   a ball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 read                                  a book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 look at                              a chair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 sit on                              chocolate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 throw                               a picture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E5742-084B-481E-9E9D-25D6625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9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D8339-2914-4C44-95DC-08220D31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4D1CD-DB13-4F71-87FD-271BC1B2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55" y="0"/>
            <a:ext cx="529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4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5BAE-726A-470B-946B-6E490E23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Gapfill exercise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32B92-27E9-4E37-9246-E0044B6D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58E154-526F-4E42-8A40-67745440D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Practise the adverbs:  </a:t>
            </a:r>
            <a:r>
              <a:rPr lang="en-US" sz="2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bravely, happily, loudly, politely, quietly, sadly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Well, at last we’re in England,’ she said...</a:t>
            </a: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‘What are you doing here?’ he shouted ...</a:t>
            </a: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‘We couldn’t get tickets for the play, unfortunately,’ sobbed the girls...</a:t>
            </a: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‘I hurt myself, but you mustn’t worry,’ he declared ...</a:t>
            </a: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‘Please be quiet, Jane is sleeping,’ she told us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‘Can I help you?’ she asked</a:t>
            </a:r>
            <a:r>
              <a:rPr kumimoji="0" lang="en-GB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8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1EC34-2062-48ED-B1F5-E6916AA2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tips 1: (Advance) Settings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4E6E85-40A8-4756-8E93-0CB792527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8F9C-DF47-4762-952F-AFD34A79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8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E9A5-72F1-4BD8-8DC7-A50224D7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‘Hope, hype and disappointment’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C9FD-A940-477E-B939-D3210EDC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1527"/>
            <a:ext cx="7886700" cy="3655436"/>
          </a:xfrm>
        </p:spPr>
        <p:txBody>
          <a:bodyPr/>
          <a:lstStyle/>
          <a:p>
            <a:pPr algn="ctr"/>
            <a:r>
              <a:rPr lang="en-US"/>
              <a:t>T</a:t>
            </a:r>
            <a:r>
              <a:rPr lang="en-GB"/>
              <a:t>he story of online teaching/ learning</a:t>
            </a:r>
          </a:p>
          <a:p>
            <a:pPr algn="ctr"/>
            <a:r>
              <a:rPr lang="en-GB"/>
              <a:t>Both internationally and at home</a:t>
            </a:r>
            <a:endParaRPr lang="en-US"/>
          </a:p>
          <a:p>
            <a:pPr algn="ctr"/>
            <a:r>
              <a:rPr lang="en-US"/>
              <a:t>What can online teaching realistically provide?</a:t>
            </a:r>
          </a:p>
          <a:p>
            <a:pPr algn="ctr"/>
            <a:r>
              <a:rPr lang="en-US"/>
              <a:t>What can it not provide? </a:t>
            </a:r>
          </a:p>
          <a:p>
            <a:pPr algn="ctr"/>
            <a:r>
              <a:rPr lang="en-US"/>
              <a:t>How can we best use it?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251E-E4A3-4B14-9DD6-16EB9BC2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1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E935-F85B-4402-BC10-D14C92C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1. Waiting room: disable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492C-A374-43DF-A959-56EAFF59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2145"/>
            <a:ext cx="7886700" cy="3904818"/>
          </a:xfrm>
        </p:spPr>
        <p:txBody>
          <a:bodyPr/>
          <a:lstStyle/>
          <a:p>
            <a:r>
              <a:rPr lang="en-GB"/>
              <a:t>Enable only if you know there are likely to be unwelcome ‘invaders’.</a:t>
            </a:r>
          </a:p>
          <a:p>
            <a:r>
              <a:rPr lang="en-US"/>
              <a:t>Otherwise: no reason to have students waiting around:</a:t>
            </a:r>
          </a:p>
          <a:p>
            <a:r>
              <a:rPr lang="en-US"/>
              <a:t>Irritating, even humiliating, for students</a:t>
            </a:r>
          </a:p>
          <a:p>
            <a:r>
              <a:rPr lang="en-US"/>
              <a:t>Unnecessary hassle for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68859-4EFC-47AC-8DD0-DAB35C7F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EBE98BF7-B9EC-4766-AA99-2EC2343642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6"/>
          <a:stretch/>
        </p:blipFill>
        <p:spPr bwMode="auto">
          <a:xfrm>
            <a:off x="5888183" y="817418"/>
            <a:ext cx="942108" cy="517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3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0BB5-FCB4-479E-8B25-48FC0AAA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pPr algn="l"/>
            <a:r>
              <a:rPr lang="en-US"/>
              <a:t>2.Host video, Participant video: enable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8496-479F-470E-AB34-39E7AD24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4655"/>
            <a:ext cx="7886700" cy="3572308"/>
          </a:xfrm>
        </p:spPr>
        <p:txBody>
          <a:bodyPr/>
          <a:lstStyle/>
          <a:p>
            <a:r>
              <a:rPr lang="en-US"/>
              <a:t>Can always turn off the camera later if necessary…</a:t>
            </a:r>
          </a:p>
          <a:p>
            <a:r>
              <a:rPr lang="en-US"/>
              <a:t>… Or ask participants to do so.</a:t>
            </a:r>
          </a:p>
          <a:p>
            <a:r>
              <a:rPr lang="en-US"/>
              <a:t>But seeing people is good!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55E58-9918-461C-8E66-F78C79EF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 descr="Toggle switch icon, green in on ... | Stock vector | Colourbox">
            <a:extLst>
              <a:ext uri="{FF2B5EF4-FFF2-40B4-BE49-F238E27FC236}">
                <a16:creationId xmlns:a16="http://schemas.microsoft.com/office/drawing/2014/main" id="{8ADDF35D-D016-4354-862A-0E816A67C31B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7938655" y="776866"/>
            <a:ext cx="997527" cy="553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0E69-9B08-4911-88AA-DEA114A8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3. Join before host: enable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2215-BD88-461F-A43A-943D66E0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48000"/>
            <a:ext cx="7886700" cy="3128962"/>
          </a:xfrm>
        </p:spPr>
        <p:txBody>
          <a:bodyPr/>
          <a:lstStyle/>
          <a:p>
            <a:r>
              <a:rPr lang="en-US"/>
              <a:t>Again: no reason why not </a:t>
            </a:r>
          </a:p>
          <a:p>
            <a:r>
              <a:rPr lang="en-US"/>
              <a:t>They don’t need to hang around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A101E-9ABA-4A93-A58A-85F3E0B4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10F5A928-96EA-4EEF-82B6-0B3B9B918499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6422449" y="681038"/>
            <a:ext cx="1169842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3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5676-F99B-4AD9-96CA-9AA90F24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43" y="243969"/>
            <a:ext cx="8515350" cy="1352838"/>
          </a:xfrm>
        </p:spPr>
        <p:txBody>
          <a:bodyPr>
            <a:normAutofit/>
          </a:bodyPr>
          <a:lstStyle/>
          <a:p>
            <a:pPr algn="l"/>
            <a:r>
              <a:rPr lang="en-US"/>
              <a:t>4. </a:t>
            </a:r>
            <a:r>
              <a:rPr lang="en-US" sz="3600"/>
              <a:t>Mute participants on entry: disable </a:t>
            </a:r>
            <a:br>
              <a:rPr lang="en-US" sz="3600"/>
            </a:br>
            <a:r>
              <a:rPr lang="en-US" sz="3600"/>
              <a:t>(unless a large audience)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2E932-4F0E-4D3F-9FD9-DA75F620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12473"/>
            <a:ext cx="7886700" cy="3364490"/>
          </a:xfrm>
        </p:spPr>
        <p:txBody>
          <a:bodyPr/>
          <a:lstStyle/>
          <a:p>
            <a:r>
              <a:rPr lang="en-US"/>
              <a:t>You can always ask them to mute themselves if you need to. </a:t>
            </a:r>
          </a:p>
          <a:p>
            <a:r>
              <a:rPr lang="en-US"/>
              <a:t>In general, you want to enable them to speak.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9784F-D73D-49FE-BAC3-464B9E23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9" descr="Toggle switch icon, green in on ... | Stock vector | Colourbox">
            <a:extLst>
              <a:ext uri="{FF2B5EF4-FFF2-40B4-BE49-F238E27FC236}">
                <a16:creationId xmlns:a16="http://schemas.microsoft.com/office/drawing/2014/main" id="{A9C465B9-EB30-4A3E-B0E8-50465F612A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6"/>
          <a:stretch/>
        </p:blipFill>
        <p:spPr bwMode="auto">
          <a:xfrm>
            <a:off x="7610238" y="441685"/>
            <a:ext cx="783215" cy="478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654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1D48-96E6-42F8-A24E-98572BB2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5. Chat: enable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2C4C-07C8-49D2-9B75-294B5D76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47999"/>
            <a:ext cx="7886700" cy="3128963"/>
          </a:xfrm>
        </p:spPr>
        <p:txBody>
          <a:bodyPr/>
          <a:lstStyle/>
          <a:p>
            <a:r>
              <a:rPr lang="en-US"/>
              <a:t>So that everyone can write in the chat box,</a:t>
            </a:r>
          </a:p>
          <a:p>
            <a:r>
              <a:rPr lang="en-US"/>
              <a:t>And everyone can see.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62E4E-9444-4E0D-B4B3-9DF24AC5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" name="Picture 9" descr="Toggle switch icon, green in on ... | Stock vector | Colourbox">
            <a:extLst>
              <a:ext uri="{FF2B5EF4-FFF2-40B4-BE49-F238E27FC236}">
                <a16:creationId xmlns:a16="http://schemas.microsoft.com/office/drawing/2014/main" id="{8BD468E7-58F3-409F-A1A4-ECF3E7ED09BA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6241039" y="681037"/>
            <a:ext cx="1240415" cy="62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03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16A7-A97D-42E6-801C-635BFA0E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Polling: enable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F9E0-7828-4B52-BF06-A354F2B8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54035"/>
            <a:ext cx="7886700" cy="3322927"/>
          </a:xfrm>
        </p:spPr>
        <p:txBody>
          <a:bodyPr/>
          <a:lstStyle/>
          <a:p>
            <a:r>
              <a:rPr lang="en-US"/>
              <a:t>You might not use polls every lesson, but have them available.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6B033-8BD6-4F02-92AE-BE723787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48291BBD-54A8-459D-98E9-98D4BFAE8837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6505576" y="817418"/>
            <a:ext cx="1045152" cy="542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6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6589-E81A-463B-833E-3FF0D937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7. Who can share?</a:t>
            </a:r>
            <a:br>
              <a:rPr lang="en-US"/>
            </a:br>
            <a:r>
              <a:rPr lang="en-US"/>
              <a:t>Enable all participants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3598-B721-44C7-A002-E217BDDD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96" y="3020290"/>
            <a:ext cx="7886700" cy="3156945"/>
          </a:xfrm>
        </p:spPr>
        <p:txBody>
          <a:bodyPr/>
          <a:lstStyle/>
          <a:p>
            <a:r>
              <a:rPr lang="en-US"/>
              <a:t>Not every session, but should you want a participant to show something, need to have it possible.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893E7-E528-486C-9D40-906188A4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72DFC8A3-2E8D-4C83-833B-CD9C785E2CCA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6990484" y="988281"/>
            <a:ext cx="1045153" cy="56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52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6589-E81A-463B-833E-3FF0D937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8. </a:t>
            </a:r>
            <a:r>
              <a:rPr lang="en-GB"/>
              <a:t>Annotation</a:t>
            </a:r>
            <a:r>
              <a:rPr lang="en-US"/>
              <a:t>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3598-B721-44C7-A002-E217BDDD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9796"/>
            <a:ext cx="7886700" cy="2332937"/>
          </a:xfrm>
        </p:spPr>
        <p:txBody>
          <a:bodyPr/>
          <a:lstStyle/>
          <a:p>
            <a:r>
              <a:rPr lang="en-GB"/>
              <a:t>Allow host and participants to use annotation tools to add information to shared screens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893E7-E528-486C-9D40-906188A4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72DFC8A3-2E8D-4C83-833B-CD9C785E2CCA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6990484" y="988281"/>
            <a:ext cx="1045153" cy="56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4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AA71-A43E-4421-8B6E-3F6C7B27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9. Non-verbal feedback: enable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DA2A-51D5-4D57-B849-E70CF6ED8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‘Participants’ box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72C36-B3EC-48BD-8BAD-379888B3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A212C55B-C537-4476-B54D-2051AE093E3B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7259782" y="681037"/>
            <a:ext cx="1066800" cy="538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B6708B-D645-4651-860E-0FA7D4A23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83" t="36848" r="35500" b="43571"/>
          <a:stretch/>
        </p:blipFill>
        <p:spPr>
          <a:xfrm>
            <a:off x="841643" y="3429000"/>
            <a:ext cx="6418139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CF54-CBAD-4098-AE41-F302E00B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10. Breakout room: enable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55ED6-CFF0-4526-86B8-2D38EB68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23309"/>
            <a:ext cx="7886700" cy="3253653"/>
          </a:xfrm>
        </p:spPr>
        <p:txBody>
          <a:bodyPr/>
          <a:lstStyle/>
          <a:p>
            <a:r>
              <a:rPr lang="en-US"/>
              <a:t>Might not use every time, but …</a:t>
            </a:r>
          </a:p>
          <a:p>
            <a:r>
              <a:rPr lang="en-US"/>
              <a:t>You can enable host to assign participants to rooms in advance.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C6796-D5E4-49DF-86CE-FC56869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 descr="Toggle switch icon, green in on ... | Stock vector | Colourbox">
            <a:extLst>
              <a:ext uri="{FF2B5EF4-FFF2-40B4-BE49-F238E27FC236}">
                <a16:creationId xmlns:a16="http://schemas.microsoft.com/office/drawing/2014/main" id="{BEEE04D6-2E73-48F2-8503-B2B08607A52E}"/>
              </a:ext>
            </a:extLst>
          </p:cNvPr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505"/>
          <a:stretch/>
        </p:blipFill>
        <p:spPr bwMode="auto">
          <a:xfrm>
            <a:off x="6296459" y="735446"/>
            <a:ext cx="1004888" cy="584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87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6A55-2E64-44C0-A3F2-87F5B2BE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things being </a:t>
            </a:r>
            <a:r>
              <a:rPr lang="en-US" dirty="0"/>
              <a:t>equal…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4629-46FD-4884-B6DB-0108189B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6479"/>
            <a:ext cx="7886700" cy="3860483"/>
          </a:xfrm>
        </p:spPr>
        <p:txBody>
          <a:bodyPr/>
          <a:lstStyle/>
          <a:p>
            <a:pPr algn="ctr"/>
            <a:r>
              <a:rPr lang="en-US"/>
              <a:t>Online lessons are normally less effective than f2f for most students:</a:t>
            </a:r>
            <a:endParaRPr lang="en-US" dirty="0"/>
          </a:p>
          <a:p>
            <a:pPr algn="ctr"/>
            <a:r>
              <a:rPr lang="en-US" dirty="0"/>
              <a:t>Less learning</a:t>
            </a:r>
          </a:p>
          <a:p>
            <a:pPr algn="ctr"/>
            <a:r>
              <a:rPr lang="en-US" dirty="0"/>
              <a:t>Less interest</a:t>
            </a:r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730A-610C-433A-9917-7853E41D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9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DF6F-D4B0-406C-ADB0-CF152A61A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Practical Tips 2: Miscellaneous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B6FDE-BA42-471E-9741-16ACB5A4C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20674-FC16-40BC-8CD0-2F20D55F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08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2A63-06B5-419A-ADED-BD527F7F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Individual work: Leave the instructions on the screen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CE8F-F2FA-43BD-B7E0-46D0A7AA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6945"/>
            <a:ext cx="7886700" cy="3600018"/>
          </a:xfrm>
        </p:spPr>
        <p:txBody>
          <a:bodyPr/>
          <a:lstStyle/>
          <a:p>
            <a:r>
              <a:rPr lang="en-US"/>
              <a:t>If you ask them to do an exercise on their own </a:t>
            </a:r>
          </a:p>
          <a:p>
            <a:r>
              <a:rPr lang="en-US" b="1"/>
              <a:t>Leave the instructions (including how much time they have) and essential texts/pics on the screen while they are working.</a:t>
            </a:r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E9A64-3100-4979-BA5C-C1DDCD88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09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3F1D-22EB-414A-9138-57FC9537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Have the (paper) textbook ready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807D-2B03-4A56-A0BF-4855571E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r>
              <a:rPr lang="en-US"/>
              <a:t>Tell students to have the textbook ready. </a:t>
            </a:r>
          </a:p>
          <a:p>
            <a:r>
              <a:rPr lang="en-US"/>
              <a:t>Tell them which page(s)s we’ll be 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EFE1F-01E0-4C53-90F3-F49272BB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48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E914-8DAC-497B-B028-7020A732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Pencil and paper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4F81-699B-46A3-9396-CD610AA81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17273"/>
            <a:ext cx="7886700" cy="3059689"/>
          </a:xfrm>
        </p:spPr>
        <p:txBody>
          <a:bodyPr/>
          <a:lstStyle/>
          <a:p>
            <a:r>
              <a:rPr lang="en-US"/>
              <a:t>Tell students to have a pencil and piece of paper or notebook ready at hand.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89807-5C96-4500-B520-185F8E72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7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4BEBE-C16F-400A-AB27-F311D50F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3: </a:t>
            </a:r>
            <a:r>
              <a:rPr lang="en-US"/>
              <a:t>Sample activities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91C067-375B-43F9-AFE1-92C3EB091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2E672-50A4-481F-90E8-BC7F595A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84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A7AF-ADDD-40EF-8D00-8081E10F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Brainstorming into the chat box during the lesson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B82D-5CFF-4D93-9A37-5C765AA3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144981"/>
            <a:ext cx="7886700" cy="3114947"/>
          </a:xfrm>
        </p:spPr>
        <p:txBody>
          <a:bodyPr>
            <a:normAutofit/>
          </a:bodyPr>
          <a:lstStyle/>
          <a:p>
            <a:r>
              <a:rPr lang="en-US"/>
              <a:t>Any ‘open-ended’ task with short answers: </a:t>
            </a:r>
          </a:p>
          <a:p>
            <a:r>
              <a:rPr lang="en-US"/>
              <a:t>Get them to respond into the chat box.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F81D7-295F-48ED-8DAF-9588835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32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C2E1-ACDB-4A28-A9CB-9A7FBEE7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Write things about this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3D2BA-0DE7-4204-AED4-A6BDFA78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9F0C02-697C-4A49-8F34-A3DBACEE5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04" y="1825625"/>
            <a:ext cx="565911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93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C2E1-ACDB-4A28-A9CB-9A7FBEE7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‘What’s going on’ 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9C6A-11F7-46FA-9FC9-711451322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825625"/>
            <a:ext cx="8514271" cy="4351338"/>
          </a:xfrm>
        </p:spPr>
        <p:txBody>
          <a:bodyPr>
            <a:normAutofit fontScale="92500" lnSpcReduction="10000"/>
          </a:bodyPr>
          <a:lstStyle/>
          <a:p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en-GB" sz="28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  <a:hlinkClick r:id="rId2"/>
              </a:rPr>
              <a:t>https://www.nytimes.com/column/learning-whats-going-on-in-this-picture</a:t>
            </a:r>
            <a:endParaRPr lang="en-GB" sz="2800" u="sng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GB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3D2BA-0DE7-4204-AED4-A6BDFA78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6F782-748E-4E9B-8D8D-5CD6B73CE5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77" y="1825626"/>
            <a:ext cx="5647774" cy="334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96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5779-E5F0-4DD6-BDC9-88DF1A26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Or: 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6ADE-971B-4712-9B30-CB7FB616C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Any brainstorming challenge e.g.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How many foods (animals, capital cities, English girls’ names…), can you think of?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What is your favorite (color, food, animal, school subject)?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What can you do with a pen (a teaspoon, a towel…)?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6F548-0DE9-4BDD-857C-230F0A33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62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B6C2-78D7-43A9-941E-D9FD9DA2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Or: Grammar, Vocabulary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247F-9094-4284-BA57-C7AC3050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6727"/>
            <a:ext cx="7886700" cy="39602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What questions can you think of to which the true answer would be ‘No, I can’t.’ (Yes, I did / In the street / No, I never have)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Compare a lemon with a mango, using sentences with comparative adjectives.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How many words can you remember that we learned over the last week?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What adjectives can you think of that might describe a baby?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7C0D-D66E-4CE1-A054-FA84531C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0522-EEA5-457C-9468-4BDC1119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BUT: Assuming </a:t>
            </a:r>
            <a:r>
              <a:rPr lang="en-US" dirty="0"/>
              <a:t>that we </a:t>
            </a:r>
            <a:r>
              <a:rPr lang="en-US"/>
              <a:t>have limited/no f2f lessons and need to teach online ….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B648-517C-4DBE-94FC-EBB38C46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44799"/>
            <a:ext cx="7886700" cy="3332163"/>
          </a:xfrm>
        </p:spPr>
        <p:txBody>
          <a:bodyPr/>
          <a:lstStyle/>
          <a:p>
            <a:pPr algn="ctr"/>
            <a:r>
              <a:rPr lang="en-US"/>
              <a:t>… How </a:t>
            </a:r>
            <a:r>
              <a:rPr lang="en-US" dirty="0"/>
              <a:t>can we make it optimally </a:t>
            </a:r>
            <a:r>
              <a:rPr lang="en-US"/>
              <a:t>effective?</a:t>
            </a:r>
          </a:p>
          <a:p>
            <a:pPr algn="ctr"/>
            <a:r>
              <a:rPr lang="en-US"/>
              <a:t>Two issues: </a:t>
            </a:r>
          </a:p>
          <a:p>
            <a:pPr algn="ctr"/>
            <a:r>
              <a:rPr lang="en-US" b="1"/>
              <a:t>Motivation and Attention</a:t>
            </a:r>
          </a:p>
          <a:p>
            <a:pPr algn="ctr"/>
            <a:r>
              <a:rPr lang="en-US" b="1"/>
              <a:t>Interactivity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270F-57C9-462F-903F-3B01C9A9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4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8778-2D01-4F16-962F-CCA3DCDD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Talking practice: all together </a:t>
            </a: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1953-1F23-4CA0-A927-ED6F5B1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Elementary: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Brainstorming (e.g. things you can do, things you can’t do; say things about a picture)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Guessing games (based on a hint? a fragment of a picture?)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A79A-6ECE-45ED-BA32-D9ECC3B1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57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676E8-6E66-468F-9432-4F34022C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Picture 7" descr="Tulip Cups 170ml (6 pack) – ACME Cups Australia">
            <a:extLst>
              <a:ext uri="{FF2B5EF4-FFF2-40B4-BE49-F238E27FC236}">
                <a16:creationId xmlns:a16="http://schemas.microsoft.com/office/drawing/2014/main" id="{44F9F39B-C2F5-4D53-BE48-AB25A4A2DD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66082" r="55771" b="20847"/>
          <a:stretch/>
        </p:blipFill>
        <p:spPr bwMode="auto">
          <a:xfrm>
            <a:off x="1038805" y="677742"/>
            <a:ext cx="648335" cy="68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ulip Cups 170ml (6 pack) – ACME Cups Australia">
            <a:extLst>
              <a:ext uri="{FF2B5EF4-FFF2-40B4-BE49-F238E27FC236}">
                <a16:creationId xmlns:a16="http://schemas.microsoft.com/office/drawing/2014/main" id="{0622A075-72C2-459B-8C4A-B1B8C797CE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8" r="42679" b="19634"/>
          <a:stretch/>
        </p:blipFill>
        <p:spPr bwMode="auto">
          <a:xfrm>
            <a:off x="2000286" y="1302589"/>
            <a:ext cx="1372642" cy="785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ulip Cups 170ml (6 pack) – ACME Cups Australia">
            <a:extLst>
              <a:ext uri="{FF2B5EF4-FFF2-40B4-BE49-F238E27FC236}">
                <a16:creationId xmlns:a16="http://schemas.microsoft.com/office/drawing/2014/main" id="{FE1D1679-20AE-452A-8FE5-6EB08804BE6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55277" r="28821" b="21852"/>
          <a:stretch/>
        </p:blipFill>
        <p:spPr bwMode="auto">
          <a:xfrm>
            <a:off x="4045789" y="2372265"/>
            <a:ext cx="1293962" cy="79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ulip Cups 170ml (6 pack) – ACME Cups Australia">
            <a:extLst>
              <a:ext uri="{FF2B5EF4-FFF2-40B4-BE49-F238E27FC236}">
                <a16:creationId xmlns:a16="http://schemas.microsoft.com/office/drawing/2014/main" id="{85CC854A-E3A4-49C7-ACD4-C51307C91B0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0" b="18761"/>
          <a:stretch/>
        </p:blipFill>
        <p:spPr bwMode="auto">
          <a:xfrm>
            <a:off x="5952226" y="3735238"/>
            <a:ext cx="2889849" cy="2294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3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8778-2D01-4F16-962F-CCA3DCDD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Talking practice: all together </a:t>
            </a: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1953-1F23-4CA0-A927-ED6F5B1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Elementary: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Brainstorming (e.g. things you can do, things you can’t do; say things about a picture)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Guessing games (based on a hint? a fragment of a picture?)</a:t>
            </a:r>
          </a:p>
          <a:p>
            <a:r>
              <a:rPr lang="en-US"/>
              <a:t>More advanced: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Discuss if you agree or disagree with a statement (or more than one)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Suggest what your ideas about a character based on a picture (age, name, nationality, job, interests, family…)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A79A-6ECE-45ED-BA32-D9ECC3B1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258B7-C73A-45BF-9D8C-F6DAE5BE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24895-BD92-4F31-987F-B26DA59434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1" y="1578633"/>
            <a:ext cx="4001021" cy="293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449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8778-2D01-4F16-962F-CCA3DCDD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Talking practice: all together </a:t>
            </a: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1953-1F23-4CA0-A927-ED6F5B1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Elementary: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Brainstorming (e.g. things you can do, things you can’t do; say things about a picture)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Guessing games (based on a hint? a fragment of a picture?)</a:t>
            </a:r>
          </a:p>
          <a:p>
            <a:r>
              <a:rPr lang="en-US"/>
              <a:t>More advanced: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Discuss if you agree or disagree with a statement (or more than one)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Suggest what your ideas about a character based on a picture (age, name, nationality, job, interests, family…)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A79A-6ECE-45ED-BA32-D9ECC3B1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4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8778-2D01-4F16-962F-CCA3DCDD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Talking practice: in pairs in breakout rooms</a:t>
            </a: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1953-1F23-4CA0-A927-ED6F5B1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Get to know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Find things in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Exchange views on …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Suggest solutions to a given problem or dilemma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Discuss in what order of priority you’d put a list of items (qualities of a teacher, healthy foods, dangerous sports)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A79A-6ECE-45ED-BA32-D9ECC3B1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66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FC2E-414B-460D-BE1E-1E837487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 these sports in order of how dangerous they are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3C0C-E880-4635-8B6E-EF727EB1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/>
              <a:t>horse-riding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/>
              <a:t>football</a:t>
            </a:r>
            <a:endParaRPr lang="en-GB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/>
              <a:t>boxing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/>
              <a:t>scuba diving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/>
              <a:t>rock-climbing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C8EA-135F-40D2-A002-22F8B810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50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5DA8-3DE0-4338-BE15-66885242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On-screen reading text: first encounter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98D5-5FF7-42AB-A64C-BFB225CA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1527"/>
            <a:ext cx="7886700" cy="3655436"/>
          </a:xfrm>
        </p:spPr>
        <p:txBody>
          <a:bodyPr/>
          <a:lstStyle/>
          <a:p>
            <a:r>
              <a:rPr lang="en-US"/>
              <a:t>When introducing a new text.</a:t>
            </a:r>
          </a:p>
          <a:p>
            <a:r>
              <a:rPr lang="en-US"/>
              <a:t>Display the text on the screen.</a:t>
            </a:r>
          </a:p>
          <a:p>
            <a:r>
              <a:rPr lang="en-US"/>
              <a:t>Read it aloud while your students follow, using the cursor to keep them on track.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169E-443F-4C2F-90C3-ECB23ADF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3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E133-4AD3-4A78-B5C6-1C43F8B4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Listening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0F4C-0197-47B0-AAFC-ACE883B1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(Best if you improvise, don’t read something aloud)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Tell a story, backed up by pictures or cartoon strip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‘Bring me…’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‘Simon says’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True false statements (thumbs up/down)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Define something, they raise hands if they know what it is.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2D61E-9E45-4567-80A5-79B17108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574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7E86-2C47-41F7-B607-CB479CA1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Spelling practice: Recall and share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1361-6087-4B14-8AED-2705BCFA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/>
              <a:t>friend		because 		bicycle</a:t>
            </a:r>
          </a:p>
          <a:p>
            <a:pPr algn="ctr">
              <a:lnSpc>
                <a:spcPct val="200000"/>
              </a:lnSpc>
            </a:pPr>
            <a:r>
              <a:rPr lang="en-US"/>
              <a:t>receive		business</a:t>
            </a:r>
          </a:p>
          <a:p>
            <a:pPr algn="ctr">
              <a:lnSpc>
                <a:spcPct val="200000"/>
              </a:lnSpc>
            </a:pPr>
            <a:r>
              <a:rPr lang="en-US"/>
              <a:t>existence		necessary</a:t>
            </a:r>
          </a:p>
          <a:p>
            <a:pPr algn="ctr">
              <a:lnSpc>
                <a:spcPct val="200000"/>
              </a:lnSpc>
            </a:pPr>
            <a:r>
              <a:rPr lang="en-US"/>
              <a:t>parallel			separate		success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82B1-7D48-464D-83E9-DCEBB570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6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D4D400-9163-4720-84AB-9DDF434F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and Attention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92DC-D4A3-4CCB-B5D4-F4A0D90E6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E482-638E-42F8-99D8-DE6E58E1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4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3DEC-9378-43DF-8C68-9606C217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26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7E86-2C47-41F7-B607-CB479CA1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1361-6087-4B14-8AED-2705BCFA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/>
              <a:t>friend		because 		bicycle</a:t>
            </a:r>
          </a:p>
          <a:p>
            <a:pPr algn="ctr">
              <a:lnSpc>
                <a:spcPct val="200000"/>
              </a:lnSpc>
            </a:pPr>
            <a:r>
              <a:rPr lang="en-US"/>
              <a:t>receive		business</a:t>
            </a:r>
          </a:p>
          <a:p>
            <a:pPr algn="ctr">
              <a:lnSpc>
                <a:spcPct val="200000"/>
              </a:lnSpc>
            </a:pPr>
            <a:r>
              <a:rPr lang="en-US"/>
              <a:t>existence		necessary</a:t>
            </a:r>
          </a:p>
          <a:p>
            <a:pPr algn="ctr">
              <a:lnSpc>
                <a:spcPct val="200000"/>
              </a:lnSpc>
            </a:pPr>
            <a:r>
              <a:rPr lang="en-US"/>
              <a:t>parallel			separate		success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82B1-7D48-464D-83E9-DCEBB570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53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C17F-7249-4BF1-9D48-059EAFEC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7C1F-7088-41AE-B3FC-33449A7C3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Display a set of 10-15 items on the screen. </a:t>
            </a:r>
          </a:p>
          <a:p>
            <a:r>
              <a:rPr lang="en-US"/>
              <a:t>Tell students not to write them down, but just try to remember them. </a:t>
            </a:r>
          </a:p>
          <a:p>
            <a:r>
              <a:rPr lang="en-US"/>
              <a:t>Hide them (stop sharing, or have a blank screen ready)</a:t>
            </a:r>
          </a:p>
          <a:p>
            <a:r>
              <a:rPr lang="en-US"/>
              <a:t>Tell students to write them down </a:t>
            </a:r>
            <a:r>
              <a:rPr lang="en-US" b="1"/>
              <a:t>on a piece of paper.</a:t>
            </a:r>
          </a:p>
          <a:p>
            <a:r>
              <a:rPr lang="en-US"/>
              <a:t>After a couple of minutes …</a:t>
            </a:r>
          </a:p>
          <a:p>
            <a:r>
              <a:rPr lang="en-US"/>
              <a:t>Display them. </a:t>
            </a:r>
          </a:p>
          <a:p>
            <a:r>
              <a:rPr lang="en-US"/>
              <a:t>Ask them which items they forgot.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E5A6D-CB2F-4AD4-8BF6-5C0F1BBD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93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888EA-CDAB-4CFB-93D9-490760AD6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Thank you for your attention and participation!</a:t>
            </a:r>
            <a:endParaRPr lang="en-GB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5AEBB71-BD85-47E3-9F61-5CF2F4052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pennyur@gmail.com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FE067-D8EA-4A45-994E-5ED3B8DE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2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1BF4-7E29-4617-89F1-9CDC541A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Learners are less motivated to attend </a:t>
            </a:r>
            <a:r>
              <a:rPr lang="en-US" dirty="0"/>
              <a:t>to online sessions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F0B7-45CB-4CA0-A9B7-85B5D5C6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60319"/>
            <a:ext cx="8534400" cy="36166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screen does not draw attention like a </a:t>
            </a:r>
            <a:r>
              <a:rPr lang="en-US"/>
              <a:t>real person.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environment outside the screen </a:t>
            </a:r>
            <a:r>
              <a:rPr lang="en-US"/>
              <a:t>is distracting.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The </a:t>
            </a:r>
            <a:r>
              <a:rPr lang="en-US" dirty="0"/>
              <a:t>student </a:t>
            </a:r>
            <a:r>
              <a:rPr lang="en-US"/>
              <a:t>is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7A914-11C7-40B0-BEB5-D362845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0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658D-48AD-40F7-8341-DEDE8BBD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14D2-2935-425F-B2B8-60566406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2992582"/>
            <a:ext cx="7199168" cy="31843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Higher dropout from online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Higher </a:t>
            </a:r>
            <a:r>
              <a:rPr lang="en-US"/>
              <a:t>failure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More absentees from individual 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Possibility of walking out in the 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761EB-485F-46EE-941B-F0868E6D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8516-F59F-495A-8ADA-441C40F4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that can help: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36A0-2DD8-4E36-8B72-1E89DDCF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9893"/>
            <a:ext cx="7886700" cy="3267507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/>
              <a:t>Shorter sessions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/>
              <a:t>More </a:t>
            </a:r>
            <a:r>
              <a:rPr lang="en-US" dirty="0"/>
              <a:t>variety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/>
              <a:t>Use of multi-media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/>
              <a:t>More interaction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/>
              <a:t>Use of motivating activities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1073-5C77-4416-B8F2-16F6F3D3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8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a.potx" id="{082F2907-2324-46C0-A780-A979EFFFF5EF}" vid="{58532D4B-BCEF-422E-AB04-10656229E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1813</Words>
  <Application>Microsoft Office PowerPoint</Application>
  <PresentationFormat>On-screen Show (4:3)</PresentationFormat>
  <Paragraphs>309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David</vt:lpstr>
      <vt:lpstr>Frutiger LT Std 65 Bold</vt:lpstr>
      <vt:lpstr>Miriam</vt:lpstr>
      <vt:lpstr>Times</vt:lpstr>
      <vt:lpstr>Times New Roman</vt:lpstr>
      <vt:lpstr>Office Theme</vt:lpstr>
      <vt:lpstr>Teaching small groups English online</vt:lpstr>
      <vt:lpstr>Online versus face to face learning</vt:lpstr>
      <vt:lpstr>‘Hope, hype and disappointment’</vt:lpstr>
      <vt:lpstr>All things being equal…</vt:lpstr>
      <vt:lpstr>BUT: Assuming that we have limited/no f2f lessons and need to teach online ….</vt:lpstr>
      <vt:lpstr>Motivation and Attention</vt:lpstr>
      <vt:lpstr>Learners are less motivated to attend to online sessions</vt:lpstr>
      <vt:lpstr>Hence</vt:lpstr>
      <vt:lpstr>Some things that can help:</vt:lpstr>
      <vt:lpstr>Shorter sessions</vt:lpstr>
      <vt:lpstr>Variation</vt:lpstr>
      <vt:lpstr>Multi-media 1</vt:lpstr>
      <vt:lpstr>Multi-media 2</vt:lpstr>
      <vt:lpstr>Interactivity</vt:lpstr>
      <vt:lpstr>The best learning takes place through direct teacher/learner interaction </vt:lpstr>
      <vt:lpstr>1. Importance of synchronous sessions</vt:lpstr>
      <vt:lpstr>2. The chat box</vt:lpstr>
      <vt:lpstr>3. Turn on microphones</vt:lpstr>
      <vt:lpstr>4. Turn on cameras</vt:lpstr>
      <vt:lpstr>5. Use breakout rooms</vt:lpstr>
      <vt:lpstr>5. Use polling*</vt:lpstr>
      <vt:lpstr>6. Use non-verbal yes/no feedback</vt:lpstr>
      <vt:lpstr>Nonverbal feedback can be used to answer ‘yes/no’ questions</vt:lpstr>
      <vt:lpstr>7. Enable students to write in answers online</vt:lpstr>
      <vt:lpstr>PowerPoint Presentation</vt:lpstr>
      <vt:lpstr>Matching Exercise</vt:lpstr>
      <vt:lpstr>PowerPoint Presentation</vt:lpstr>
      <vt:lpstr>Gapfill exercise</vt:lpstr>
      <vt:lpstr>Practical tips 1: (Advance) Settings</vt:lpstr>
      <vt:lpstr>1. Waiting room: disable </vt:lpstr>
      <vt:lpstr>2.Host video, Participant video: enable </vt:lpstr>
      <vt:lpstr>3. Join before host: enable </vt:lpstr>
      <vt:lpstr>4. Mute participants on entry: disable  (unless a large audience)</vt:lpstr>
      <vt:lpstr>5. Chat: enable </vt:lpstr>
      <vt:lpstr>6. Polling: enable </vt:lpstr>
      <vt:lpstr>7. Who can share? Enable all participants </vt:lpstr>
      <vt:lpstr>8. Annotation </vt:lpstr>
      <vt:lpstr>9. Non-verbal feedback: enable</vt:lpstr>
      <vt:lpstr>10. Breakout room: enable</vt:lpstr>
      <vt:lpstr>Practical Tips 2: Miscellaneous</vt:lpstr>
      <vt:lpstr>1. Individual work: Leave the instructions on the screen</vt:lpstr>
      <vt:lpstr>2. Have the (paper) textbook ready</vt:lpstr>
      <vt:lpstr>3. Pencil and paper</vt:lpstr>
      <vt:lpstr>Practical tips 3: Sample activities</vt:lpstr>
      <vt:lpstr>1. Brainstorming into the chat box during the lesson</vt:lpstr>
      <vt:lpstr>Write things about this picture</vt:lpstr>
      <vt:lpstr>‘What’s going on’  </vt:lpstr>
      <vt:lpstr>Or:  </vt:lpstr>
      <vt:lpstr>Or: Grammar, Vocabulary</vt:lpstr>
      <vt:lpstr>Talking practice: all together  </vt:lpstr>
      <vt:lpstr>PowerPoint Presentation</vt:lpstr>
      <vt:lpstr>Talking practice: all together  </vt:lpstr>
      <vt:lpstr>PowerPoint Presentation</vt:lpstr>
      <vt:lpstr>Talking practice: all together  </vt:lpstr>
      <vt:lpstr>Talking practice: in pairs in breakout rooms </vt:lpstr>
      <vt:lpstr>Put these sports in order of how dangerous they are</vt:lpstr>
      <vt:lpstr>3. On-screen reading text: first encounter</vt:lpstr>
      <vt:lpstr>4. Listening</vt:lpstr>
      <vt:lpstr>5. Spelling practice: Recall and share </vt:lpstr>
      <vt:lpstr>PowerPoint Presentation</vt:lpstr>
      <vt:lpstr>PowerPoint Presentation</vt:lpstr>
      <vt:lpstr>Recalling</vt:lpstr>
      <vt:lpstr>Thank you for your attention and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Ur</dc:creator>
  <cp:lastModifiedBy>user</cp:lastModifiedBy>
  <cp:revision>144</cp:revision>
  <dcterms:created xsi:type="dcterms:W3CDTF">2014-06-06T05:21:22Z</dcterms:created>
  <dcterms:modified xsi:type="dcterms:W3CDTF">2020-10-25T09:28:58Z</dcterms:modified>
</cp:coreProperties>
</file>