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60" r:id="rId5"/>
    <p:sldId id="259" r:id="rId6"/>
    <p:sldId id="261" r:id="rId7"/>
    <p:sldId id="263" r:id="rId8"/>
    <p:sldId id="264" r:id="rId9"/>
    <p:sldId id="262" r:id="rId10"/>
    <p:sldId id="265" r:id="rId11"/>
    <p:sldId id="266" r:id="rId12"/>
    <p:sldId id="479" r:id="rId13"/>
    <p:sldId id="268" r:id="rId14"/>
    <p:sldId id="267" r:id="rId15"/>
    <p:sldId id="269" r:id="rId16"/>
    <p:sldId id="278" r:id="rId17"/>
    <p:sldId id="425" r:id="rId18"/>
    <p:sldId id="494" r:id="rId19"/>
    <p:sldId id="270" r:id="rId20"/>
    <p:sldId id="478" r:id="rId21"/>
    <p:sldId id="314" r:id="rId22"/>
    <p:sldId id="486" r:id="rId23"/>
    <p:sldId id="483" r:id="rId24"/>
    <p:sldId id="487" r:id="rId25"/>
    <p:sldId id="484" r:id="rId26"/>
    <p:sldId id="482" r:id="rId27"/>
    <p:sldId id="488" r:id="rId28"/>
    <p:sldId id="485" r:id="rId29"/>
    <p:sldId id="481" r:id="rId30"/>
    <p:sldId id="480" r:id="rId31"/>
    <p:sldId id="508" r:id="rId32"/>
    <p:sldId id="490" r:id="rId33"/>
    <p:sldId id="493" r:id="rId34"/>
    <p:sldId id="492" r:id="rId35"/>
    <p:sldId id="509" r:id="rId36"/>
    <p:sldId id="495" r:id="rId37"/>
    <p:sldId id="496" r:id="rId38"/>
    <p:sldId id="497" r:id="rId39"/>
    <p:sldId id="498" r:id="rId40"/>
    <p:sldId id="499" r:id="rId41"/>
    <p:sldId id="500" r:id="rId42"/>
    <p:sldId id="514" r:id="rId43"/>
    <p:sldId id="515" r:id="rId44"/>
    <p:sldId id="501" r:id="rId45"/>
    <p:sldId id="502" r:id="rId46"/>
    <p:sldId id="503" r:id="rId47"/>
    <p:sldId id="505" r:id="rId48"/>
    <p:sldId id="506" r:id="rId49"/>
    <p:sldId id="507" r:id="rId50"/>
    <p:sldId id="512" r:id="rId51"/>
    <p:sldId id="513" r:id="rId52"/>
    <p:sldId id="510" r:id="rId53"/>
    <p:sldId id="511" r:id="rId54"/>
    <p:sldId id="489"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372" autoAdjust="0"/>
  </p:normalViewPr>
  <p:slideViewPr>
    <p:cSldViewPr snapToGrid="0">
      <p:cViewPr varScale="1">
        <p:scale>
          <a:sx n="59" d="100"/>
          <a:sy n="59" d="100"/>
        </p:scale>
        <p:origin x="1656" y="66"/>
      </p:cViewPr>
      <p:guideLst/>
    </p:cSldViewPr>
  </p:slideViewPr>
  <p:notesTextViewPr>
    <p:cViewPr>
      <p:scale>
        <a:sx n="1" d="1"/>
        <a:sy n="1" d="1"/>
      </p:scale>
      <p:origin x="0" y="0"/>
    </p:cViewPr>
  </p:notesTextViewPr>
  <p:sorterViewPr>
    <p:cViewPr>
      <p:scale>
        <a:sx n="78" d="100"/>
        <a:sy n="78"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9B302D-886F-426D-B5F8-47BEE50AD9A4}" type="datetimeFigureOut">
              <a:rPr lang="en-US" smtClean="0"/>
              <a:t>11/17/2019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64E66-C339-4B1B-87FC-F713AEEACCC6}" type="slidenum">
              <a:rPr lang="en-US" smtClean="0"/>
              <a:t>‹#›</a:t>
            </a:fld>
            <a:endParaRPr lang="en-US"/>
          </a:p>
        </p:txBody>
      </p:sp>
    </p:spTree>
    <p:extLst>
      <p:ext uri="{BB962C8B-B14F-4D97-AF65-F5344CB8AC3E}">
        <p14:creationId xmlns:p14="http://schemas.microsoft.com/office/powerpoint/2010/main" val="1087224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Don’t worry about ‘giving away’, that’s fine. </a:t>
            </a:r>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4</a:t>
            </a:fld>
            <a:endParaRPr lang="en-US"/>
          </a:p>
        </p:txBody>
      </p:sp>
    </p:spTree>
    <p:extLst>
      <p:ext uri="{BB962C8B-B14F-4D97-AF65-F5344CB8AC3E}">
        <p14:creationId xmlns:p14="http://schemas.microsoft.com/office/powerpoint/2010/main" val="4067223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comprehension, engagement, familiarity, personal response and learning of language: chunks, style, grammar, whatever</a:t>
            </a:r>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23</a:t>
            </a:fld>
            <a:endParaRPr lang="en-US"/>
          </a:p>
        </p:txBody>
      </p:sp>
    </p:spTree>
    <p:extLst>
      <p:ext uri="{BB962C8B-B14F-4D97-AF65-F5344CB8AC3E}">
        <p14:creationId xmlns:p14="http://schemas.microsoft.com/office/powerpoint/2010/main" val="1629762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comprehension, engagement, familiarity, personal response and learning of language: chunks, style, grammar, whatever</a:t>
            </a:r>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26</a:t>
            </a:fld>
            <a:endParaRPr lang="en-US"/>
          </a:p>
        </p:txBody>
      </p:sp>
    </p:spTree>
    <p:extLst>
      <p:ext uri="{BB962C8B-B14F-4D97-AF65-F5344CB8AC3E}">
        <p14:creationId xmlns:p14="http://schemas.microsoft.com/office/powerpoint/2010/main" val="3978118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comprehension, engagement, familiarity, personal response and learning of language: chunks, style, grammar, whatever</a:t>
            </a:r>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29</a:t>
            </a:fld>
            <a:endParaRPr lang="en-US"/>
          </a:p>
        </p:txBody>
      </p:sp>
    </p:spTree>
    <p:extLst>
      <p:ext uri="{BB962C8B-B14F-4D97-AF65-F5344CB8AC3E}">
        <p14:creationId xmlns:p14="http://schemas.microsoft.com/office/powerpoint/2010/main" val="1186550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comprehension, engagement, familiarity, personal response and learning of language: chunks, style, grammar, whatever</a:t>
            </a:r>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30</a:t>
            </a:fld>
            <a:endParaRPr lang="en-US"/>
          </a:p>
        </p:txBody>
      </p:sp>
    </p:spTree>
    <p:extLst>
      <p:ext uri="{BB962C8B-B14F-4D97-AF65-F5344CB8AC3E}">
        <p14:creationId xmlns:p14="http://schemas.microsoft.com/office/powerpoint/2010/main" val="3797583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Distinguish between what they like doing and what actually helps them learn</a:t>
            </a:r>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6</a:t>
            </a:fld>
            <a:endParaRPr lang="en-US"/>
          </a:p>
        </p:txBody>
      </p:sp>
    </p:spTree>
    <p:extLst>
      <p:ext uri="{BB962C8B-B14F-4D97-AF65-F5344CB8AC3E}">
        <p14:creationId xmlns:p14="http://schemas.microsoft.com/office/powerpoint/2010/main" val="4280734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Distinguish between what they like doing and what actually helps them learn</a:t>
            </a:r>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8</a:t>
            </a:fld>
            <a:endParaRPr lang="en-US"/>
          </a:p>
        </p:txBody>
      </p:sp>
    </p:spTree>
    <p:extLst>
      <p:ext uri="{BB962C8B-B14F-4D97-AF65-F5344CB8AC3E}">
        <p14:creationId xmlns:p14="http://schemas.microsoft.com/office/powerpoint/2010/main" val="2368839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12</a:t>
            </a:fld>
            <a:endParaRPr lang="en-US"/>
          </a:p>
        </p:txBody>
      </p:sp>
    </p:spTree>
    <p:extLst>
      <p:ext uri="{BB962C8B-B14F-4D97-AF65-F5344CB8AC3E}">
        <p14:creationId xmlns:p14="http://schemas.microsoft.com/office/powerpoint/2010/main" val="2134957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13</a:t>
            </a:fld>
            <a:endParaRPr lang="en-US"/>
          </a:p>
        </p:txBody>
      </p:sp>
    </p:spTree>
    <p:extLst>
      <p:ext uri="{BB962C8B-B14F-4D97-AF65-F5344CB8AC3E}">
        <p14:creationId xmlns:p14="http://schemas.microsoft.com/office/powerpoint/2010/main" val="3827244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16</a:t>
            </a:fld>
            <a:endParaRPr lang="en-US"/>
          </a:p>
        </p:txBody>
      </p:sp>
    </p:spTree>
    <p:extLst>
      <p:ext uri="{BB962C8B-B14F-4D97-AF65-F5344CB8AC3E}">
        <p14:creationId xmlns:p14="http://schemas.microsoft.com/office/powerpoint/2010/main" val="472939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17</a:t>
            </a:fld>
            <a:endParaRPr lang="en-US"/>
          </a:p>
        </p:txBody>
      </p:sp>
    </p:spTree>
    <p:extLst>
      <p:ext uri="{BB962C8B-B14F-4D97-AF65-F5344CB8AC3E}">
        <p14:creationId xmlns:p14="http://schemas.microsoft.com/office/powerpoint/2010/main" val="283983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5"/>
          </p:nvPr>
        </p:nvSpPr>
        <p:spPr/>
        <p:txBody>
          <a:bodyPr/>
          <a:lstStyle/>
          <a:p>
            <a:fld id="{16364E66-C339-4B1B-87FC-F713AEEACCC6}" type="slidenum">
              <a:rPr lang="en-US" smtClean="0"/>
              <a:t>18</a:t>
            </a:fld>
            <a:endParaRPr lang="en-US"/>
          </a:p>
        </p:txBody>
      </p:sp>
    </p:spTree>
    <p:extLst>
      <p:ext uri="{BB962C8B-B14F-4D97-AF65-F5344CB8AC3E}">
        <p14:creationId xmlns:p14="http://schemas.microsoft.com/office/powerpoint/2010/main" val="2985689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comprehension, engagement, familiarity, personal response and learning of language: chunks, style, grammar, whatever</a:t>
            </a:r>
            <a:endParaRPr lang="en-US" dirty="0"/>
          </a:p>
        </p:txBody>
      </p:sp>
      <p:sp>
        <p:nvSpPr>
          <p:cNvPr id="4" name="Slide Number Placeholder 3"/>
          <p:cNvSpPr>
            <a:spLocks noGrp="1"/>
          </p:cNvSpPr>
          <p:nvPr>
            <p:ph type="sldNum" sz="quarter" idx="10"/>
          </p:nvPr>
        </p:nvSpPr>
        <p:spPr/>
        <p:txBody>
          <a:bodyPr/>
          <a:lstStyle/>
          <a:p>
            <a:fld id="{16364E66-C339-4B1B-87FC-F713AEEACCC6}" type="slidenum">
              <a:rPr lang="en-US" smtClean="0"/>
              <a:t>20</a:t>
            </a:fld>
            <a:endParaRPr lang="en-US"/>
          </a:p>
        </p:txBody>
      </p:sp>
    </p:spTree>
    <p:extLst>
      <p:ext uri="{BB962C8B-B14F-4D97-AF65-F5344CB8AC3E}">
        <p14:creationId xmlns:p14="http://schemas.microsoft.com/office/powerpoint/2010/main" val="276312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scene3d>
              <a:camera prst="orthographicFront"/>
              <a:lightRig rig="soft" dir="t">
                <a:rot lat="0" lon="0" rev="15600000"/>
              </a:lightRig>
            </a:scene3d>
            <a:sp3d extrusionH="57150" prstMaterial="softEdge">
              <a:bevelT w="25400" h="38100"/>
            </a:sp3d>
          </a:bodyPr>
          <a:lstStyle>
            <a:lvl1pPr algn="ctr">
              <a:defRPr sz="4500" b="1" cap="none" spc="0">
                <a:ln/>
                <a:solidFill>
                  <a:schemeClr val="accent4">
                    <a:lumMod val="75000"/>
                  </a:schemeClr>
                </a:solidFill>
                <a:effectLst>
                  <a:innerShdw blurRad="63500" dist="50800" dir="18900000">
                    <a:prstClr val="black">
                      <a:alpha val="50000"/>
                    </a:prstClr>
                  </a:innerShdw>
                </a:effectLst>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2800">
                <a:solidFill>
                  <a:schemeClr val="accent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8" name="Rectangle 7"/>
          <p:cNvSpPr/>
          <p:nvPr userDrawn="1"/>
        </p:nvSpPr>
        <p:spPr>
          <a:xfrm>
            <a:off x="0" y="6393182"/>
            <a:ext cx="9144000" cy="464819"/>
          </a:xfrm>
          <a:prstGeom prst="rect">
            <a:avLst/>
          </a:prstGeom>
          <a:gradFill flip="none" rotWithShape="1">
            <a:gsLst>
              <a:gs pos="0">
                <a:schemeClr val="accent1">
                  <a:lumMod val="75000"/>
                </a:schemeClr>
              </a:gs>
              <a:gs pos="72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9"/>
          <p:cNvSpPr>
            <a:spLocks noGrp="1"/>
          </p:cNvSpPr>
          <p:nvPr>
            <p:ph type="dt" sz="half" idx="10"/>
          </p:nvPr>
        </p:nvSpPr>
        <p:spPr/>
        <p:txBody>
          <a:bodyPr/>
          <a:lstStyle/>
          <a:p>
            <a:fld id="{FE7CCBFB-6FBC-4EB4-92EE-70ED54A33F51}" type="datetime1">
              <a:rPr lang="en-US" smtClean="0"/>
              <a:t>11/17/2019</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a:xfrm>
            <a:off x="8474697" y="6461443"/>
            <a:ext cx="514350" cy="328294"/>
          </a:xfrm>
        </p:spPr>
        <p:txBody>
          <a:bodyPr/>
          <a:lstStyle>
            <a:lvl1pPr>
              <a:defRPr sz="1500" b="1">
                <a:solidFill>
                  <a:schemeClr val="accent1">
                    <a:lumMod val="50000"/>
                  </a:schemeClr>
                </a:solidFill>
              </a:defRPr>
            </a:lvl1pPr>
          </a:lstStyle>
          <a:p>
            <a:fld id="{2DAE65FE-B5B3-41D4-AFF9-BDDDDC3DC827}" type="slidenum">
              <a:rPr lang="en-US" smtClean="0"/>
              <a:pPr/>
              <a:t>‹#›</a:t>
            </a:fld>
            <a:endParaRPr lang="en-US" dirty="0"/>
          </a:p>
        </p:txBody>
      </p:sp>
    </p:spTree>
    <p:extLst>
      <p:ext uri="{BB962C8B-B14F-4D97-AF65-F5344CB8AC3E}">
        <p14:creationId xmlns:p14="http://schemas.microsoft.com/office/powerpoint/2010/main" val="2519706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orthographicFront"/>
              <a:lightRig rig="soft" dir="t">
                <a:rot lat="0" lon="0" rev="15600000"/>
              </a:lightRig>
            </a:scene3d>
            <a:sp3d extrusionH="57150" prstMaterial="softEdge">
              <a:bevelT w="25400" h="38100"/>
            </a:sp3d>
          </a:bodyPr>
          <a:lstStyle>
            <a:lvl1pPr algn="ctr">
              <a:defRPr sz="4000" b="1" cap="none" spc="0">
                <a:ln>
                  <a:solidFill>
                    <a:schemeClr val="accent4">
                      <a:lumMod val="50000"/>
                    </a:schemeClr>
                  </a:solidFill>
                </a:ln>
                <a:solidFill>
                  <a:schemeClr val="accent4">
                    <a:lumMod val="75000"/>
                  </a:schemeClr>
                </a:solidFill>
                <a:effectLst/>
              </a:defRPr>
            </a:lvl1pPr>
          </a:lstStyle>
          <a:p>
            <a:r>
              <a:rPr lang="en-US" dirty="0"/>
              <a:t>Click to edit Master title style</a:t>
            </a:r>
          </a:p>
        </p:txBody>
      </p:sp>
      <p:sp>
        <p:nvSpPr>
          <p:cNvPr id="3" name="Content Placeholder 2"/>
          <p:cNvSpPr>
            <a:spLocks noGrp="1"/>
          </p:cNvSpPr>
          <p:nvPr>
            <p:ph idx="1"/>
          </p:nvPr>
        </p:nvSpPr>
        <p:spPr/>
        <p:txBody>
          <a:bodyPr/>
          <a:lstStyle>
            <a:lvl1pPr marL="0" indent="0">
              <a:lnSpc>
                <a:spcPct val="100000"/>
              </a:lnSpc>
              <a:spcBef>
                <a:spcPts val="0"/>
              </a:spcBef>
              <a:spcAft>
                <a:spcPts val="600"/>
              </a:spcAft>
              <a:buNone/>
              <a:defRPr sz="3200">
                <a:solidFill>
                  <a:schemeClr val="accent1">
                    <a:lumMod val="50000"/>
                  </a:schemeClr>
                </a:solidFill>
              </a:defRPr>
            </a:lvl1pPr>
            <a:lvl2pPr>
              <a:defRPr sz="2400">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409571"/>
            <a:ext cx="9144000" cy="464819"/>
          </a:xfrm>
          <a:prstGeom prst="rect">
            <a:avLst/>
          </a:prstGeom>
          <a:gradFill flip="none" rotWithShape="1">
            <a:gsLst>
              <a:gs pos="0">
                <a:schemeClr val="accent1">
                  <a:lumMod val="75000"/>
                </a:schemeClr>
              </a:gs>
              <a:gs pos="72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Date Placeholder 8"/>
          <p:cNvSpPr>
            <a:spLocks noGrp="1"/>
          </p:cNvSpPr>
          <p:nvPr>
            <p:ph type="dt" sz="half" idx="10"/>
          </p:nvPr>
        </p:nvSpPr>
        <p:spPr/>
        <p:txBody>
          <a:bodyPr/>
          <a:lstStyle/>
          <a:p>
            <a:fld id="{5FBC7E37-74FA-46C9-BFAE-4BAA8B15D0B9}" type="datetime1">
              <a:rPr lang="en-US" smtClean="0"/>
              <a:t>11/17/2019</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a:xfrm>
            <a:off x="8515350" y="6477832"/>
            <a:ext cx="476643" cy="328294"/>
          </a:xfrm>
        </p:spPr>
        <p:txBody>
          <a:bodyPr/>
          <a:lstStyle>
            <a:lvl1pPr>
              <a:defRPr sz="1500" b="1">
                <a:solidFill>
                  <a:schemeClr val="tx1"/>
                </a:solidFill>
              </a:defRPr>
            </a:lvl1pPr>
          </a:lstStyle>
          <a:p>
            <a:fld id="{2DAE65FE-B5B3-41D4-AFF9-BDDDDC3DC827}" type="slidenum">
              <a:rPr lang="en-US" smtClean="0"/>
              <a:pPr/>
              <a:t>‹#›</a:t>
            </a:fld>
            <a:endParaRPr lang="en-US" dirty="0"/>
          </a:p>
        </p:txBody>
      </p:sp>
    </p:spTree>
    <p:extLst>
      <p:ext uri="{BB962C8B-B14F-4D97-AF65-F5344CB8AC3E}">
        <p14:creationId xmlns:p14="http://schemas.microsoft.com/office/powerpoint/2010/main" val="423844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36727"/>
            <a:ext cx="7886700" cy="2852737"/>
          </a:xfrm>
        </p:spPr>
        <p:txBody>
          <a:bodyPr anchor="b">
            <a:scene3d>
              <a:camera prst="orthographicFront"/>
              <a:lightRig rig="soft" dir="t">
                <a:rot lat="0" lon="0" rev="15600000"/>
              </a:lightRig>
            </a:scene3d>
            <a:sp3d extrusionH="57150" prstMaterial="softEdge">
              <a:bevelT w="25400" h="38100"/>
            </a:sp3d>
          </a:bodyPr>
          <a:lstStyle>
            <a:lvl1pPr algn="ctr">
              <a:defRPr sz="4500" b="1" cap="none" spc="0">
                <a:ln>
                  <a:solidFill>
                    <a:schemeClr val="accent4">
                      <a:lumMod val="50000"/>
                    </a:schemeClr>
                  </a:solidFill>
                </a:ln>
                <a:solidFill>
                  <a:schemeClr val="accent4">
                    <a:lumMod val="75000"/>
                  </a:schemeClr>
                </a:solidFill>
                <a:effectLst/>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normAutofit/>
          </a:bodyPr>
          <a:lstStyle>
            <a:lvl1pPr marL="0" indent="0" algn="ctr">
              <a:buNone/>
              <a:defRPr sz="3200">
                <a:solidFill>
                  <a:schemeClr val="accent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20FAB3D-6F36-416F-857C-BC9B7E1DAB60}" type="datetime1">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E65FE-B5B3-41D4-AFF9-BDDDDC3DC827}" type="slidenum">
              <a:rPr lang="en-US" smtClean="0"/>
              <a:t>‹#›</a:t>
            </a:fld>
            <a:endParaRPr lang="en-US"/>
          </a:p>
        </p:txBody>
      </p:sp>
      <p:sp>
        <p:nvSpPr>
          <p:cNvPr id="7" name="Rectangle 6"/>
          <p:cNvSpPr/>
          <p:nvPr userDrawn="1"/>
        </p:nvSpPr>
        <p:spPr>
          <a:xfrm>
            <a:off x="0" y="6409571"/>
            <a:ext cx="9144000" cy="464819"/>
          </a:xfrm>
          <a:prstGeom prst="rect">
            <a:avLst/>
          </a:prstGeom>
          <a:gradFill flip="none" rotWithShape="1">
            <a:gsLst>
              <a:gs pos="0">
                <a:schemeClr val="accent1">
                  <a:lumMod val="75000"/>
                </a:schemeClr>
              </a:gs>
              <a:gs pos="72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88892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5600000"/>
              </a:lightRig>
            </a:scene3d>
            <a:sp3d extrusionH="57150" prstMaterial="softEdge">
              <a:bevelT w="25400" h="38100"/>
            </a:sp3d>
          </a:bodyPr>
          <a:lstStyle>
            <a:lvl1pPr algn="ctr">
              <a:defRPr b="1" cap="none" spc="0">
                <a:ln>
                  <a:solidFill>
                    <a:schemeClr val="accent4">
                      <a:lumMod val="50000"/>
                    </a:schemeClr>
                  </a:solidFill>
                </a:ln>
                <a:solidFill>
                  <a:schemeClr val="accent4">
                    <a:lumMod val="75000"/>
                  </a:schemeClr>
                </a:solidFill>
                <a:effectLst/>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marL="0" indent="0">
              <a:lnSpc>
                <a:spcPct val="100000"/>
              </a:lnSpc>
              <a:spcBef>
                <a:spcPts val="0"/>
              </a:spcBef>
              <a:spcAft>
                <a:spcPts val="600"/>
              </a:spcAft>
              <a:buNone/>
              <a:defRPr sz="2400">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marL="0" indent="0">
              <a:lnSpc>
                <a:spcPct val="100000"/>
              </a:lnSpc>
              <a:spcBef>
                <a:spcPts val="0"/>
              </a:spcBef>
              <a:spcAft>
                <a:spcPts val="600"/>
              </a:spcAft>
              <a:buNone/>
              <a:defRPr sz="2400">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6393182"/>
            <a:ext cx="9144000" cy="464819"/>
          </a:xfrm>
          <a:prstGeom prst="rect">
            <a:avLst/>
          </a:prstGeom>
          <a:gradFill flip="none" rotWithShape="1">
            <a:gsLst>
              <a:gs pos="0">
                <a:schemeClr val="accent1">
                  <a:lumMod val="75000"/>
                </a:schemeClr>
              </a:gs>
              <a:gs pos="72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9"/>
          <p:cNvSpPr>
            <a:spLocks noGrp="1"/>
          </p:cNvSpPr>
          <p:nvPr>
            <p:ph type="dt" sz="half" idx="10"/>
          </p:nvPr>
        </p:nvSpPr>
        <p:spPr/>
        <p:txBody>
          <a:bodyPr/>
          <a:lstStyle/>
          <a:p>
            <a:fld id="{F8E7B247-74EA-4ACE-B0A6-4A802AF31FD2}" type="datetime1">
              <a:rPr lang="en-US" smtClean="0"/>
              <a:t>11/17/2019</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a:xfrm>
            <a:off x="8568964" y="6461443"/>
            <a:ext cx="441293" cy="328294"/>
          </a:xfrm>
        </p:spPr>
        <p:txBody>
          <a:bodyPr/>
          <a:lstStyle>
            <a:lvl1pPr>
              <a:defRPr sz="1500" b="1">
                <a:solidFill>
                  <a:schemeClr val="accent1">
                    <a:lumMod val="50000"/>
                  </a:schemeClr>
                </a:solidFill>
              </a:defRPr>
            </a:lvl1pPr>
          </a:lstStyle>
          <a:p>
            <a:fld id="{2DAE65FE-B5B3-41D4-AFF9-BDDDDC3DC827}" type="slidenum">
              <a:rPr lang="en-US" smtClean="0"/>
              <a:pPr/>
              <a:t>‹#›</a:t>
            </a:fld>
            <a:endParaRPr lang="en-US" dirty="0"/>
          </a:p>
        </p:txBody>
      </p:sp>
    </p:spTree>
    <p:extLst>
      <p:ext uri="{BB962C8B-B14F-4D97-AF65-F5344CB8AC3E}">
        <p14:creationId xmlns:p14="http://schemas.microsoft.com/office/powerpoint/2010/main" val="3434097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E73484-ECAF-4418-B4C9-C06349F89BC2}" type="datetime1">
              <a:rPr lang="en-US" smtClean="0"/>
              <a:t>11/17/2019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t>‹#›</a:t>
            </a:fld>
            <a:endParaRPr lang="en-US"/>
          </a:p>
        </p:txBody>
      </p:sp>
      <p:sp>
        <p:nvSpPr>
          <p:cNvPr id="5" name="Rectangle 4"/>
          <p:cNvSpPr/>
          <p:nvPr userDrawn="1"/>
        </p:nvSpPr>
        <p:spPr>
          <a:xfrm>
            <a:off x="0" y="6409571"/>
            <a:ext cx="9144000" cy="464819"/>
          </a:xfrm>
          <a:prstGeom prst="rect">
            <a:avLst/>
          </a:prstGeom>
          <a:gradFill flip="none" rotWithShape="1">
            <a:gsLst>
              <a:gs pos="0">
                <a:schemeClr val="accent1">
                  <a:lumMod val="75000"/>
                </a:schemeClr>
              </a:gs>
              <a:gs pos="72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262443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E1A12F9-CAEE-4496-9051-BA5304D3D317}" type="datetime1">
              <a:rPr lang="en-US" smtClean="0"/>
              <a:t>11/17/2019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AE65FE-B5B3-41D4-AFF9-BDDDDC3DC827}" type="slidenum">
              <a:rPr lang="en-US" smtClean="0"/>
              <a:t>‹#›</a:t>
            </a:fld>
            <a:endParaRPr lang="en-US"/>
          </a:p>
        </p:txBody>
      </p:sp>
    </p:spTree>
    <p:extLst>
      <p:ext uri="{BB962C8B-B14F-4D97-AF65-F5344CB8AC3E}">
        <p14:creationId xmlns:p14="http://schemas.microsoft.com/office/powerpoint/2010/main" val="1651095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www.lextutor.ca/vp/eng/"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446DD-243F-4C2A-8C2E-610060B374D1}"/>
              </a:ext>
            </a:extLst>
          </p:cNvPr>
          <p:cNvSpPr>
            <a:spLocks noGrp="1"/>
          </p:cNvSpPr>
          <p:nvPr>
            <p:ph type="ctrTitle"/>
          </p:nvPr>
        </p:nvSpPr>
        <p:spPr/>
        <p:txBody>
          <a:bodyPr/>
          <a:lstStyle/>
          <a:p>
            <a:r>
              <a:rPr lang="en-US"/>
              <a:t>20 tips about using a reading text in class</a:t>
            </a:r>
            <a:endParaRPr lang="he-IL"/>
          </a:p>
        </p:txBody>
      </p:sp>
      <p:sp>
        <p:nvSpPr>
          <p:cNvPr id="3" name="Subtitle 2">
            <a:extLst>
              <a:ext uri="{FF2B5EF4-FFF2-40B4-BE49-F238E27FC236}">
                <a16:creationId xmlns:a16="http://schemas.microsoft.com/office/drawing/2014/main" id="{96030A34-F80D-49AE-8B08-AF6C91B542DF}"/>
              </a:ext>
            </a:extLst>
          </p:cNvPr>
          <p:cNvSpPr>
            <a:spLocks noGrp="1"/>
          </p:cNvSpPr>
          <p:nvPr>
            <p:ph type="subTitle" idx="1"/>
          </p:nvPr>
        </p:nvSpPr>
        <p:spPr/>
        <p:txBody>
          <a:bodyPr/>
          <a:lstStyle/>
          <a:p>
            <a:r>
              <a:rPr lang="en-US"/>
              <a:t>Penny Ur</a:t>
            </a:r>
          </a:p>
          <a:p>
            <a:r>
              <a:rPr lang="en-US"/>
              <a:t>2019</a:t>
            </a:r>
            <a:endParaRPr lang="he-IL"/>
          </a:p>
        </p:txBody>
      </p:sp>
      <p:sp>
        <p:nvSpPr>
          <p:cNvPr id="4" name="Slide Number Placeholder 3">
            <a:extLst>
              <a:ext uri="{FF2B5EF4-FFF2-40B4-BE49-F238E27FC236}">
                <a16:creationId xmlns:a16="http://schemas.microsoft.com/office/drawing/2014/main" id="{7B415D73-650B-4EF8-A913-2379020C79E9}"/>
              </a:ext>
            </a:extLst>
          </p:cNvPr>
          <p:cNvSpPr>
            <a:spLocks noGrp="1"/>
          </p:cNvSpPr>
          <p:nvPr>
            <p:ph type="sldNum" sz="quarter" idx="12"/>
          </p:nvPr>
        </p:nvSpPr>
        <p:spPr/>
        <p:txBody>
          <a:bodyPr/>
          <a:lstStyle/>
          <a:p>
            <a:fld id="{2DAE65FE-B5B3-41D4-AFF9-BDDDDC3DC827}" type="slidenum">
              <a:rPr lang="en-US" smtClean="0"/>
              <a:pPr/>
              <a:t>1</a:t>
            </a:fld>
            <a:endParaRPr lang="en-US" dirty="0"/>
          </a:p>
        </p:txBody>
      </p:sp>
    </p:spTree>
    <p:extLst>
      <p:ext uri="{BB962C8B-B14F-4D97-AF65-F5344CB8AC3E}">
        <p14:creationId xmlns:p14="http://schemas.microsoft.com/office/powerpoint/2010/main" val="3520914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67D38-09DD-4D5D-A3E9-3C511C677FA6}"/>
              </a:ext>
            </a:extLst>
          </p:cNvPr>
          <p:cNvSpPr>
            <a:spLocks noGrp="1"/>
          </p:cNvSpPr>
          <p:nvPr>
            <p:ph type="title"/>
          </p:nvPr>
        </p:nvSpPr>
        <p:spPr/>
        <p:txBody>
          <a:bodyPr/>
          <a:lstStyle/>
          <a:p>
            <a:endParaRPr lang="he-IL"/>
          </a:p>
        </p:txBody>
      </p:sp>
      <p:sp>
        <p:nvSpPr>
          <p:cNvPr id="3" name="Content Placeholder 2">
            <a:extLst>
              <a:ext uri="{FF2B5EF4-FFF2-40B4-BE49-F238E27FC236}">
                <a16:creationId xmlns:a16="http://schemas.microsoft.com/office/drawing/2014/main" id="{C8B0BA9A-7B04-4583-BF43-A65FFF9C1463}"/>
              </a:ext>
            </a:extLst>
          </p:cNvPr>
          <p:cNvSpPr>
            <a:spLocks noGrp="1"/>
          </p:cNvSpPr>
          <p:nvPr>
            <p:ph idx="1"/>
          </p:nvPr>
        </p:nvSpPr>
        <p:spPr/>
        <p:txBody>
          <a:bodyPr/>
          <a:lstStyle/>
          <a:p>
            <a:pPr marL="457200" indent="-457200">
              <a:buFont typeface="Arial" panose="020B0604020202020204" pitchFamily="34" charset="0"/>
              <a:buChar char="•"/>
            </a:pPr>
            <a:r>
              <a:rPr lang="en-US"/>
              <a:t>You can make it more comprehensible</a:t>
            </a:r>
          </a:p>
          <a:p>
            <a:pPr marL="971550" lvl="1" indent="-457200">
              <a:buFont typeface="Courier New" panose="02070309020205020404" pitchFamily="49" charset="0"/>
              <a:buChar char="o"/>
            </a:pPr>
            <a:r>
              <a:rPr lang="en-US" sz="2800"/>
              <a:t>pronunciation of individual words</a:t>
            </a:r>
          </a:p>
          <a:p>
            <a:pPr marL="971550" lvl="1" indent="-457200">
              <a:buFont typeface="Courier New" panose="02070309020205020404" pitchFamily="49" charset="0"/>
              <a:buChar char="o"/>
            </a:pPr>
            <a:r>
              <a:rPr lang="en-US" sz="2800"/>
              <a:t>sense-groupings</a:t>
            </a:r>
          </a:p>
          <a:p>
            <a:pPr marL="971550" lvl="1" indent="-457200">
              <a:buFont typeface="Courier New" panose="02070309020205020404" pitchFamily="49" charset="0"/>
              <a:buChar char="o"/>
            </a:pPr>
            <a:r>
              <a:rPr lang="en-US" sz="2800"/>
              <a:t>intonation, emphasis and pause to clarify meaning</a:t>
            </a:r>
          </a:p>
          <a:p>
            <a:r>
              <a:rPr lang="en-US"/>
              <a:t>You can stop to explain words if necessary</a:t>
            </a:r>
          </a:p>
          <a:p>
            <a:endParaRPr lang="he-IL"/>
          </a:p>
        </p:txBody>
      </p:sp>
      <p:sp>
        <p:nvSpPr>
          <p:cNvPr id="4" name="Slide Number Placeholder 3">
            <a:extLst>
              <a:ext uri="{FF2B5EF4-FFF2-40B4-BE49-F238E27FC236}">
                <a16:creationId xmlns:a16="http://schemas.microsoft.com/office/drawing/2014/main" id="{5DDB48FC-9F80-45B1-80CC-017F2DED857F}"/>
              </a:ext>
            </a:extLst>
          </p:cNvPr>
          <p:cNvSpPr>
            <a:spLocks noGrp="1"/>
          </p:cNvSpPr>
          <p:nvPr>
            <p:ph type="sldNum" sz="quarter" idx="12"/>
          </p:nvPr>
        </p:nvSpPr>
        <p:spPr/>
        <p:txBody>
          <a:bodyPr/>
          <a:lstStyle/>
          <a:p>
            <a:fld id="{2DAE65FE-B5B3-41D4-AFF9-BDDDDC3DC827}" type="slidenum">
              <a:rPr lang="en-US" smtClean="0"/>
              <a:pPr/>
              <a:t>10</a:t>
            </a:fld>
            <a:endParaRPr lang="en-US" dirty="0"/>
          </a:p>
        </p:txBody>
      </p:sp>
    </p:spTree>
    <p:extLst>
      <p:ext uri="{BB962C8B-B14F-4D97-AF65-F5344CB8AC3E}">
        <p14:creationId xmlns:p14="http://schemas.microsoft.com/office/powerpoint/2010/main" val="2996361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AD42F-C721-40F9-AC2B-4DCD80EE0604}"/>
              </a:ext>
            </a:extLst>
          </p:cNvPr>
          <p:cNvSpPr>
            <a:spLocks noGrp="1"/>
          </p:cNvSpPr>
          <p:nvPr>
            <p:ph type="title"/>
          </p:nvPr>
        </p:nvSpPr>
        <p:spPr/>
        <p:txBody>
          <a:bodyPr/>
          <a:lstStyle/>
          <a:p>
            <a:r>
              <a:rPr lang="en-US"/>
              <a:t>Tip #5: Read aloud clearly</a:t>
            </a:r>
            <a:endParaRPr lang="he-IL"/>
          </a:p>
        </p:txBody>
      </p:sp>
      <p:sp>
        <p:nvSpPr>
          <p:cNvPr id="3" name="Content Placeholder 2">
            <a:extLst>
              <a:ext uri="{FF2B5EF4-FFF2-40B4-BE49-F238E27FC236}">
                <a16:creationId xmlns:a16="http://schemas.microsoft.com/office/drawing/2014/main" id="{E5B231C4-977E-4CE4-86A1-C8E1857A9EC7}"/>
              </a:ext>
            </a:extLst>
          </p:cNvPr>
          <p:cNvSpPr>
            <a:spLocks noGrp="1"/>
          </p:cNvSpPr>
          <p:nvPr>
            <p:ph idx="1"/>
          </p:nvPr>
        </p:nvSpPr>
        <p:spPr/>
        <p:txBody>
          <a:bodyPr/>
          <a:lstStyle/>
          <a:p>
            <a:pPr marL="457200" indent="-457200">
              <a:buFont typeface="Arial" panose="020B0604020202020204" pitchFamily="34" charset="0"/>
              <a:buChar char="•"/>
            </a:pPr>
            <a:r>
              <a:rPr lang="en-US"/>
              <a:t>Slowly!</a:t>
            </a:r>
          </a:p>
          <a:p>
            <a:pPr marL="457200" indent="-457200">
              <a:buFont typeface="Arial" panose="020B0604020202020204" pitchFamily="34" charset="0"/>
              <a:buChar char="•"/>
            </a:pPr>
            <a:r>
              <a:rPr lang="en-US"/>
              <a:t>Expressively!</a:t>
            </a:r>
          </a:p>
          <a:p>
            <a:pPr marL="457200" indent="-457200">
              <a:buFont typeface="Arial" panose="020B0604020202020204" pitchFamily="34" charset="0"/>
              <a:buChar char="•"/>
            </a:pPr>
            <a:r>
              <a:rPr lang="en-US"/>
              <a:t>Keep an eye on students: make sure they are following.</a:t>
            </a:r>
          </a:p>
        </p:txBody>
      </p:sp>
      <p:sp>
        <p:nvSpPr>
          <p:cNvPr id="4" name="Slide Number Placeholder 3">
            <a:extLst>
              <a:ext uri="{FF2B5EF4-FFF2-40B4-BE49-F238E27FC236}">
                <a16:creationId xmlns:a16="http://schemas.microsoft.com/office/drawing/2014/main" id="{37AF57AE-E6CF-4D5E-86A0-5FA84890AF2D}"/>
              </a:ext>
            </a:extLst>
          </p:cNvPr>
          <p:cNvSpPr>
            <a:spLocks noGrp="1"/>
          </p:cNvSpPr>
          <p:nvPr>
            <p:ph type="sldNum" sz="quarter" idx="12"/>
          </p:nvPr>
        </p:nvSpPr>
        <p:spPr/>
        <p:txBody>
          <a:bodyPr/>
          <a:lstStyle/>
          <a:p>
            <a:fld id="{2DAE65FE-B5B3-41D4-AFF9-BDDDDC3DC827}" type="slidenum">
              <a:rPr lang="en-US" smtClean="0"/>
              <a:pPr/>
              <a:t>11</a:t>
            </a:fld>
            <a:endParaRPr lang="en-US" dirty="0"/>
          </a:p>
        </p:txBody>
      </p:sp>
    </p:spTree>
    <p:extLst>
      <p:ext uri="{BB962C8B-B14F-4D97-AF65-F5344CB8AC3E}">
        <p14:creationId xmlns:p14="http://schemas.microsoft.com/office/powerpoint/2010/main" val="2445540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B11BC-DA61-4035-835B-740887D510B5}"/>
              </a:ext>
            </a:extLst>
          </p:cNvPr>
          <p:cNvSpPr>
            <a:spLocks noGrp="1"/>
          </p:cNvSpPr>
          <p:nvPr>
            <p:ph type="title"/>
          </p:nvPr>
        </p:nvSpPr>
        <p:spPr/>
        <p:txBody>
          <a:bodyPr>
            <a:normAutofit/>
          </a:bodyPr>
          <a:lstStyle/>
          <a:p>
            <a:r>
              <a:rPr lang="en-US"/>
              <a:t>Tip #6: The priority: ensuring they understand the main gist</a:t>
            </a:r>
            <a:endParaRPr lang="he-IL"/>
          </a:p>
        </p:txBody>
      </p:sp>
      <p:sp>
        <p:nvSpPr>
          <p:cNvPr id="3" name="Content Placeholder 2">
            <a:extLst>
              <a:ext uri="{FF2B5EF4-FFF2-40B4-BE49-F238E27FC236}">
                <a16:creationId xmlns:a16="http://schemas.microsoft.com/office/drawing/2014/main" id="{4771E57F-9C53-4EDC-B951-36D74943F867}"/>
              </a:ext>
            </a:extLst>
          </p:cNvPr>
          <p:cNvSpPr>
            <a:spLocks noGrp="1"/>
          </p:cNvSpPr>
          <p:nvPr>
            <p:ph idx="1"/>
          </p:nvPr>
        </p:nvSpPr>
        <p:spPr>
          <a:xfrm>
            <a:off x="628649" y="1825625"/>
            <a:ext cx="8041821" cy="4351338"/>
          </a:xfrm>
        </p:spPr>
        <p:txBody>
          <a:bodyPr>
            <a:normAutofit fontScale="92500"/>
          </a:bodyPr>
          <a:lstStyle/>
          <a:p>
            <a:r>
              <a:rPr lang="en-US"/>
              <a:t>So first thing: ask questions that focus on this, e.g.:</a:t>
            </a:r>
          </a:p>
          <a:p>
            <a:pPr marL="514350" indent="-514350">
              <a:buFont typeface="+mj-lt"/>
              <a:buAutoNum type="arabicPeriod"/>
            </a:pPr>
            <a:r>
              <a:rPr lang="en-US"/>
              <a:t>‘What did you understand’?</a:t>
            </a:r>
          </a:p>
          <a:p>
            <a:pPr marL="514350" indent="-514350">
              <a:buFont typeface="+mj-lt"/>
              <a:buAutoNum type="arabicPeriod"/>
            </a:pPr>
            <a:r>
              <a:rPr lang="en-US"/>
              <a:t>‘Can you summarize in a sentence?’ </a:t>
            </a:r>
          </a:p>
          <a:p>
            <a:pPr marL="514350" indent="-514350">
              <a:buFont typeface="+mj-lt"/>
              <a:buAutoNum type="arabicPeriod"/>
            </a:pPr>
            <a:r>
              <a:rPr lang="en-US"/>
              <a:t>‘Can you summarize in your own language?’</a:t>
            </a:r>
          </a:p>
          <a:p>
            <a:pPr marL="514350" indent="-514350">
              <a:buFont typeface="+mj-lt"/>
              <a:buAutoNum type="arabicPeriod"/>
            </a:pPr>
            <a:r>
              <a:rPr lang="en-US"/>
              <a:t>‘Can you suggest an alternative title?’</a:t>
            </a:r>
          </a:p>
          <a:p>
            <a:pPr marL="514350" indent="-514350">
              <a:buFont typeface="+mj-lt"/>
              <a:buAutoNum type="arabicPeriod"/>
            </a:pPr>
            <a:r>
              <a:rPr lang="en-US"/>
              <a:t>‘Can you suggest a subtitle?’</a:t>
            </a:r>
          </a:p>
          <a:p>
            <a:r>
              <a:rPr lang="en-US"/>
              <a:t>Finally summarize / recap answers in your own words</a:t>
            </a:r>
            <a:endParaRPr lang="he-IL"/>
          </a:p>
        </p:txBody>
      </p:sp>
      <p:sp>
        <p:nvSpPr>
          <p:cNvPr id="4" name="Slide Number Placeholder 3">
            <a:extLst>
              <a:ext uri="{FF2B5EF4-FFF2-40B4-BE49-F238E27FC236}">
                <a16:creationId xmlns:a16="http://schemas.microsoft.com/office/drawing/2014/main" id="{C0B671DD-BFF8-4423-A86C-DC95D3DE0B44}"/>
              </a:ext>
            </a:extLst>
          </p:cNvPr>
          <p:cNvSpPr>
            <a:spLocks noGrp="1"/>
          </p:cNvSpPr>
          <p:nvPr>
            <p:ph type="sldNum" sz="quarter" idx="12"/>
          </p:nvPr>
        </p:nvSpPr>
        <p:spPr/>
        <p:txBody>
          <a:bodyPr/>
          <a:lstStyle/>
          <a:p>
            <a:fld id="{2DAE65FE-B5B3-41D4-AFF9-BDDDDC3DC827}" type="slidenum">
              <a:rPr lang="en-US" smtClean="0"/>
              <a:pPr/>
              <a:t>12</a:t>
            </a:fld>
            <a:endParaRPr lang="en-US" dirty="0"/>
          </a:p>
        </p:txBody>
      </p:sp>
    </p:spTree>
    <p:extLst>
      <p:ext uri="{BB962C8B-B14F-4D97-AF65-F5344CB8AC3E}">
        <p14:creationId xmlns:p14="http://schemas.microsoft.com/office/powerpoint/2010/main" val="162836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3AC89DC-67F2-441E-A81C-F5F20BB060CB}"/>
              </a:ext>
            </a:extLst>
          </p:cNvPr>
          <p:cNvSpPr>
            <a:spLocks noGrp="1"/>
          </p:cNvSpPr>
          <p:nvPr>
            <p:ph type="title"/>
          </p:nvPr>
        </p:nvSpPr>
        <p:spPr/>
        <p:txBody>
          <a:bodyPr/>
          <a:lstStyle/>
          <a:p>
            <a:r>
              <a:rPr lang="en-US"/>
              <a:t>Comprehension questions</a:t>
            </a:r>
            <a:endParaRPr lang="he-IL"/>
          </a:p>
        </p:txBody>
      </p:sp>
      <p:sp>
        <p:nvSpPr>
          <p:cNvPr id="6" name="Text Placeholder 5">
            <a:extLst>
              <a:ext uri="{FF2B5EF4-FFF2-40B4-BE49-F238E27FC236}">
                <a16:creationId xmlns:a16="http://schemas.microsoft.com/office/drawing/2014/main" id="{C0F2963E-9F3C-444B-BF06-449FAF845CE3}"/>
              </a:ext>
            </a:extLst>
          </p:cNvPr>
          <p:cNvSpPr>
            <a:spLocks noGrp="1"/>
          </p:cNvSpPr>
          <p:nvPr>
            <p:ph type="body" idx="1"/>
          </p:nvPr>
        </p:nvSpPr>
        <p:spPr/>
        <p:txBody>
          <a:bodyPr/>
          <a:lstStyle/>
          <a:p>
            <a:endParaRPr lang="he-IL"/>
          </a:p>
        </p:txBody>
      </p:sp>
      <p:sp>
        <p:nvSpPr>
          <p:cNvPr id="4" name="Slide Number Placeholder 3">
            <a:extLst>
              <a:ext uri="{FF2B5EF4-FFF2-40B4-BE49-F238E27FC236}">
                <a16:creationId xmlns:a16="http://schemas.microsoft.com/office/drawing/2014/main" id="{EE13800F-E787-4881-8857-BAA741670B7B}"/>
              </a:ext>
            </a:extLst>
          </p:cNvPr>
          <p:cNvSpPr>
            <a:spLocks noGrp="1"/>
          </p:cNvSpPr>
          <p:nvPr>
            <p:ph type="sldNum" sz="quarter" idx="12"/>
          </p:nvPr>
        </p:nvSpPr>
        <p:spPr/>
        <p:txBody>
          <a:bodyPr/>
          <a:lstStyle/>
          <a:p>
            <a:fld id="{2DAE65FE-B5B3-41D4-AFF9-BDDDDC3DC827}" type="slidenum">
              <a:rPr lang="en-US" smtClean="0"/>
              <a:pPr/>
              <a:t>13</a:t>
            </a:fld>
            <a:endParaRPr lang="en-US" dirty="0"/>
          </a:p>
        </p:txBody>
      </p:sp>
    </p:spTree>
    <p:extLst>
      <p:ext uri="{BB962C8B-B14F-4D97-AF65-F5344CB8AC3E}">
        <p14:creationId xmlns:p14="http://schemas.microsoft.com/office/powerpoint/2010/main" val="4102840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9C2C7-8857-4BB6-BD03-70655CEA7BCF}"/>
              </a:ext>
            </a:extLst>
          </p:cNvPr>
          <p:cNvSpPr>
            <a:spLocks noGrp="1"/>
          </p:cNvSpPr>
          <p:nvPr>
            <p:ph type="title"/>
          </p:nvPr>
        </p:nvSpPr>
        <p:spPr/>
        <p:txBody>
          <a:bodyPr>
            <a:normAutofit/>
          </a:bodyPr>
          <a:lstStyle/>
          <a:p>
            <a:r>
              <a:rPr lang="en-US"/>
              <a:t>Tip #7: Be wary of comprehension questions</a:t>
            </a:r>
            <a:endParaRPr lang="he-IL"/>
          </a:p>
        </p:txBody>
      </p:sp>
      <p:sp>
        <p:nvSpPr>
          <p:cNvPr id="3" name="Content Placeholder 2">
            <a:extLst>
              <a:ext uri="{FF2B5EF4-FFF2-40B4-BE49-F238E27FC236}">
                <a16:creationId xmlns:a16="http://schemas.microsoft.com/office/drawing/2014/main" id="{84337314-A536-4FDA-8E5E-6AB4F430ED25}"/>
              </a:ext>
            </a:extLst>
          </p:cNvPr>
          <p:cNvSpPr>
            <a:spLocks noGrp="1"/>
          </p:cNvSpPr>
          <p:nvPr>
            <p:ph idx="1"/>
          </p:nvPr>
        </p:nvSpPr>
        <p:spPr/>
        <p:txBody>
          <a:bodyPr/>
          <a:lstStyle/>
          <a:p>
            <a:pPr marL="514350" indent="-514350">
              <a:buFont typeface="+mj-lt"/>
              <a:buAutoNum type="arabicPeriod"/>
            </a:pPr>
            <a:r>
              <a:rPr lang="en-US"/>
              <a:t>They may not in fact check comprehension.</a:t>
            </a:r>
          </a:p>
          <a:p>
            <a:pPr marL="514350" indent="-514350">
              <a:buFont typeface="+mj-lt"/>
              <a:buAutoNum type="arabicPeriod"/>
            </a:pPr>
            <a:r>
              <a:rPr lang="en-US"/>
              <a:t>They often check minor details instead of main ideas</a:t>
            </a:r>
          </a:p>
          <a:p>
            <a:pPr marL="514350" indent="-514350">
              <a:buFont typeface="+mj-lt"/>
              <a:buAutoNum type="arabicPeriod"/>
            </a:pPr>
            <a:r>
              <a:rPr lang="en-US"/>
              <a:t>They are boring</a:t>
            </a:r>
          </a:p>
          <a:p>
            <a:pPr marL="514350" indent="-514350">
              <a:buFont typeface="+mj-lt"/>
              <a:buAutoNum type="arabicPeriod"/>
            </a:pPr>
            <a:r>
              <a:rPr lang="en-US"/>
              <a:t>They test rather than supporting comprehension </a:t>
            </a:r>
            <a:endParaRPr lang="he-IL"/>
          </a:p>
        </p:txBody>
      </p:sp>
      <p:sp>
        <p:nvSpPr>
          <p:cNvPr id="4" name="Slide Number Placeholder 3">
            <a:extLst>
              <a:ext uri="{FF2B5EF4-FFF2-40B4-BE49-F238E27FC236}">
                <a16:creationId xmlns:a16="http://schemas.microsoft.com/office/drawing/2014/main" id="{F6A4024C-FF23-446C-90C1-50CD458E328E}"/>
              </a:ext>
            </a:extLst>
          </p:cNvPr>
          <p:cNvSpPr>
            <a:spLocks noGrp="1"/>
          </p:cNvSpPr>
          <p:nvPr>
            <p:ph type="sldNum" sz="quarter" idx="12"/>
          </p:nvPr>
        </p:nvSpPr>
        <p:spPr/>
        <p:txBody>
          <a:bodyPr/>
          <a:lstStyle/>
          <a:p>
            <a:fld id="{2DAE65FE-B5B3-41D4-AFF9-BDDDDC3DC827}" type="slidenum">
              <a:rPr lang="en-US" smtClean="0"/>
              <a:pPr/>
              <a:t>14</a:t>
            </a:fld>
            <a:endParaRPr lang="en-US" dirty="0"/>
          </a:p>
        </p:txBody>
      </p:sp>
    </p:spTree>
    <p:extLst>
      <p:ext uri="{BB962C8B-B14F-4D97-AF65-F5344CB8AC3E}">
        <p14:creationId xmlns:p14="http://schemas.microsoft.com/office/powerpoint/2010/main" val="1208570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0E2ED8-973D-4380-BA33-B70D0D841E00}"/>
              </a:ext>
            </a:extLst>
          </p:cNvPr>
          <p:cNvSpPr>
            <a:spLocks noGrp="1"/>
          </p:cNvSpPr>
          <p:nvPr>
            <p:ph idx="1"/>
          </p:nvPr>
        </p:nvSpPr>
        <p:spPr>
          <a:xfrm>
            <a:off x="628650" y="669471"/>
            <a:ext cx="7886700" cy="5507492"/>
          </a:xfrm>
        </p:spPr>
        <p:txBody>
          <a:bodyPr>
            <a:normAutofit/>
          </a:bodyPr>
          <a:lstStyle/>
          <a:p>
            <a:r>
              <a:rPr lang="en-US">
                <a:cs typeface="+mj-cs"/>
              </a:rPr>
              <a:t>The changks voz blunging frewly nedeng the brudegan. Some changks vos brinkal, but the other changks vos unbrinkal.  They vos all polket and rather chiglop, so they did not mekle the spuler. A few were unstametick</a:t>
            </a:r>
            <a:r>
              <a:rPr lang="en-US"/>
              <a:t>.</a:t>
            </a:r>
          </a:p>
          <a:p>
            <a:pPr marL="514350" lvl="0" indent="-514350">
              <a:buFont typeface="+mj-lt"/>
              <a:buAutoNum type="arabicPeriod"/>
            </a:pPr>
            <a:r>
              <a:rPr lang="en-US"/>
              <a:t>How were the changks blunging?</a:t>
            </a:r>
          </a:p>
          <a:p>
            <a:pPr marL="514350" lvl="0" indent="-514350">
              <a:buFont typeface="+mj-lt"/>
              <a:buAutoNum type="arabicPeriod"/>
            </a:pPr>
            <a:r>
              <a:rPr lang="en-US"/>
              <a:t>Where were they blunging?</a:t>
            </a:r>
          </a:p>
          <a:p>
            <a:pPr marL="514350" lvl="0" indent="-514350">
              <a:buFont typeface="+mj-lt"/>
              <a:buAutoNum type="arabicPeriod"/>
            </a:pPr>
            <a:r>
              <a:rPr lang="en-US"/>
              <a:t>Were all the changks brinkal?</a:t>
            </a:r>
          </a:p>
          <a:p>
            <a:pPr marL="514350" lvl="0" indent="-514350">
              <a:buFont typeface="+mj-lt"/>
              <a:buAutoNum type="arabicPeriod"/>
            </a:pPr>
            <a:r>
              <a:rPr lang="en-US"/>
              <a:t>What did they NOT do?</a:t>
            </a:r>
          </a:p>
          <a:p>
            <a:pPr marL="514350" lvl="0" indent="-514350">
              <a:buFont typeface="+mj-lt"/>
              <a:buAutoNum type="arabicPeriod"/>
            </a:pPr>
            <a:r>
              <a:rPr lang="en-US"/>
              <a:t>How many of them were unstametick? </a:t>
            </a:r>
          </a:p>
          <a:p>
            <a:endParaRPr lang="he-IL"/>
          </a:p>
        </p:txBody>
      </p:sp>
      <p:sp>
        <p:nvSpPr>
          <p:cNvPr id="4" name="Slide Number Placeholder 3">
            <a:extLst>
              <a:ext uri="{FF2B5EF4-FFF2-40B4-BE49-F238E27FC236}">
                <a16:creationId xmlns:a16="http://schemas.microsoft.com/office/drawing/2014/main" id="{BCFAAE70-3B60-4C21-9D38-37C7913935AE}"/>
              </a:ext>
            </a:extLst>
          </p:cNvPr>
          <p:cNvSpPr>
            <a:spLocks noGrp="1"/>
          </p:cNvSpPr>
          <p:nvPr>
            <p:ph type="sldNum" sz="quarter" idx="12"/>
          </p:nvPr>
        </p:nvSpPr>
        <p:spPr/>
        <p:txBody>
          <a:bodyPr/>
          <a:lstStyle/>
          <a:p>
            <a:fld id="{2DAE65FE-B5B3-41D4-AFF9-BDDDDC3DC827}" type="slidenum">
              <a:rPr lang="en-US" smtClean="0"/>
              <a:pPr/>
              <a:t>15</a:t>
            </a:fld>
            <a:endParaRPr lang="en-US" dirty="0"/>
          </a:p>
        </p:txBody>
      </p:sp>
    </p:spTree>
    <p:extLst>
      <p:ext uri="{BB962C8B-B14F-4D97-AF65-F5344CB8AC3E}">
        <p14:creationId xmlns:p14="http://schemas.microsoft.com/office/powerpoint/2010/main" val="2656475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you do about this?</a:t>
            </a:r>
          </a:p>
        </p:txBody>
      </p:sp>
      <p:sp>
        <p:nvSpPr>
          <p:cNvPr id="3" name="Content Placeholder 2"/>
          <p:cNvSpPr>
            <a:spLocks noGrp="1"/>
          </p:cNvSpPr>
          <p:nvPr>
            <p:ph idx="1"/>
          </p:nvPr>
        </p:nvSpPr>
        <p:spPr>
          <a:xfrm>
            <a:off x="628650" y="2487561"/>
            <a:ext cx="7886700" cy="3689402"/>
          </a:xfrm>
        </p:spPr>
        <p:txBody>
          <a:bodyPr>
            <a:normAutofit/>
          </a:bodyPr>
          <a:lstStyle/>
          <a:p>
            <a:pPr marL="457200" indent="-457200">
              <a:buFont typeface="Arial" panose="020B0604020202020204" pitchFamily="34" charset="0"/>
              <a:buChar char="•"/>
            </a:pPr>
            <a:r>
              <a:rPr lang="en-US" dirty="0"/>
              <a:t>Use different wording</a:t>
            </a:r>
          </a:p>
          <a:p>
            <a:pPr marL="457200" indent="-457200">
              <a:buFont typeface="Arial" panose="020B0604020202020204" pitchFamily="34" charset="0"/>
              <a:buChar char="•"/>
            </a:pPr>
            <a:r>
              <a:rPr lang="en-US" dirty="0"/>
              <a:t>Ask students to answer about underlying meanings, not the actual text.</a:t>
            </a:r>
          </a:p>
        </p:txBody>
      </p:sp>
      <p:sp>
        <p:nvSpPr>
          <p:cNvPr id="4" name="Slide Number Placeholder 3"/>
          <p:cNvSpPr>
            <a:spLocks noGrp="1"/>
          </p:cNvSpPr>
          <p:nvPr>
            <p:ph type="sldNum" sz="quarter" idx="12"/>
          </p:nvPr>
        </p:nvSpPr>
        <p:spPr/>
        <p:txBody>
          <a:bodyPr/>
          <a:lstStyle/>
          <a:p>
            <a:fld id="{2DAE65FE-B5B3-41D4-AFF9-BDDDDC3DC827}" type="slidenum">
              <a:rPr lang="en-US" smtClean="0"/>
              <a:pPr/>
              <a:t>16</a:t>
            </a:fld>
            <a:endParaRPr lang="en-US" dirty="0"/>
          </a:p>
        </p:txBody>
      </p:sp>
    </p:spTree>
    <p:extLst>
      <p:ext uri="{BB962C8B-B14F-4D97-AF65-F5344CB8AC3E}">
        <p14:creationId xmlns:p14="http://schemas.microsoft.com/office/powerpoint/2010/main" val="1151582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lstStyle/>
          <a:p>
            <a:r>
              <a:rPr lang="en-US" i="1" dirty="0" err="1"/>
              <a:t>Mr</a:t>
            </a:r>
            <a:r>
              <a:rPr lang="en-US" i="1" dirty="0"/>
              <a:t> Smith asked his wife for assistance, and she agreed.</a:t>
            </a:r>
          </a:p>
          <a:p>
            <a:r>
              <a:rPr lang="en-US" b="1" dirty="0"/>
              <a:t>Bad question</a:t>
            </a:r>
            <a:r>
              <a:rPr lang="en-US" dirty="0"/>
              <a:t>: </a:t>
            </a:r>
          </a:p>
          <a:p>
            <a:r>
              <a:rPr lang="en-US" dirty="0"/>
              <a:t>Who did </a:t>
            </a:r>
            <a:r>
              <a:rPr lang="en-US" dirty="0" err="1"/>
              <a:t>Mr</a:t>
            </a:r>
            <a:r>
              <a:rPr lang="en-US" dirty="0"/>
              <a:t> Smith ask for assistance? </a:t>
            </a:r>
          </a:p>
          <a:p>
            <a:r>
              <a:rPr lang="en-US" b="1" dirty="0"/>
              <a:t>Better questions</a:t>
            </a:r>
            <a:r>
              <a:rPr lang="en-US" dirty="0"/>
              <a:t>:  </a:t>
            </a:r>
          </a:p>
          <a:p>
            <a:r>
              <a:rPr lang="en-US" dirty="0"/>
              <a:t>Who did </a:t>
            </a:r>
            <a:r>
              <a:rPr lang="en-US" dirty="0" err="1"/>
              <a:t>Mr</a:t>
            </a:r>
            <a:r>
              <a:rPr lang="en-US" dirty="0"/>
              <a:t> Smith get to help him?</a:t>
            </a:r>
          </a:p>
          <a:p>
            <a:r>
              <a:rPr lang="en-US" dirty="0"/>
              <a:t>Was </a:t>
            </a:r>
            <a:r>
              <a:rPr lang="en-US" dirty="0" err="1"/>
              <a:t>Mr</a:t>
            </a:r>
            <a:r>
              <a:rPr lang="en-US" dirty="0"/>
              <a:t> Smith married?</a:t>
            </a:r>
          </a:p>
        </p:txBody>
      </p:sp>
      <p:sp>
        <p:nvSpPr>
          <p:cNvPr id="4" name="Slide Number Placeholder 3"/>
          <p:cNvSpPr>
            <a:spLocks noGrp="1"/>
          </p:cNvSpPr>
          <p:nvPr>
            <p:ph type="sldNum" sz="quarter" idx="12"/>
          </p:nvPr>
        </p:nvSpPr>
        <p:spPr/>
        <p:txBody>
          <a:bodyPr/>
          <a:lstStyle/>
          <a:p>
            <a:fld id="{2DAE65FE-B5B3-41D4-AFF9-BDDDDC3DC827}" type="slidenum">
              <a:rPr lang="en-US" smtClean="0"/>
              <a:pPr/>
              <a:t>17</a:t>
            </a:fld>
            <a:endParaRPr lang="en-US" dirty="0"/>
          </a:p>
        </p:txBody>
      </p:sp>
    </p:spTree>
    <p:extLst>
      <p:ext uri="{BB962C8B-B14F-4D97-AF65-F5344CB8AC3E}">
        <p14:creationId xmlns:p14="http://schemas.microsoft.com/office/powerpoint/2010/main" val="37971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F6B3F-0EEB-4431-8D92-569BBA201FA2}"/>
              </a:ext>
            </a:extLst>
          </p:cNvPr>
          <p:cNvSpPr>
            <a:spLocks noGrp="1"/>
          </p:cNvSpPr>
          <p:nvPr>
            <p:ph type="title"/>
          </p:nvPr>
        </p:nvSpPr>
        <p:spPr/>
        <p:txBody>
          <a:bodyPr/>
          <a:lstStyle/>
          <a:p>
            <a:r>
              <a:rPr lang="en-US"/>
              <a:t>Tip #8: Invite students to compose their own comprehension questions</a:t>
            </a:r>
            <a:endParaRPr lang="he-IL"/>
          </a:p>
        </p:txBody>
      </p:sp>
      <p:sp>
        <p:nvSpPr>
          <p:cNvPr id="3" name="Content Placeholder 2">
            <a:extLst>
              <a:ext uri="{FF2B5EF4-FFF2-40B4-BE49-F238E27FC236}">
                <a16:creationId xmlns:a16="http://schemas.microsoft.com/office/drawing/2014/main" id="{CBB4B246-CEF8-4398-979C-FDAEAA46F278}"/>
              </a:ext>
            </a:extLst>
          </p:cNvPr>
          <p:cNvSpPr>
            <a:spLocks noGrp="1"/>
          </p:cNvSpPr>
          <p:nvPr>
            <p:ph idx="1"/>
          </p:nvPr>
        </p:nvSpPr>
        <p:spPr/>
        <p:txBody>
          <a:bodyPr>
            <a:normAutofit lnSpcReduction="10000"/>
          </a:bodyPr>
          <a:lstStyle/>
          <a:p>
            <a:pPr marL="514350" indent="-514350">
              <a:buFont typeface="+mj-lt"/>
              <a:buAutoNum type="arabicPeriod"/>
            </a:pPr>
            <a:r>
              <a:rPr lang="en-US"/>
              <a:t>Improvised orally and answered in class</a:t>
            </a:r>
          </a:p>
          <a:p>
            <a:pPr marL="514350" indent="-514350">
              <a:buFont typeface="+mj-lt"/>
              <a:buAutoNum type="arabicPeriod"/>
            </a:pPr>
            <a:r>
              <a:rPr lang="en-US"/>
              <a:t>Composed and written in class (in pairs or alone)</a:t>
            </a:r>
          </a:p>
          <a:p>
            <a:pPr marL="514350" indent="-514350">
              <a:buFont typeface="+mj-lt"/>
              <a:buAutoNum type="arabicPeriod"/>
            </a:pPr>
            <a:r>
              <a:rPr lang="en-US"/>
              <a:t>Composed and written for homework</a:t>
            </a:r>
          </a:p>
          <a:p>
            <a:pPr marL="457200" indent="-457200">
              <a:buFont typeface="Arial" panose="020B0604020202020204" pitchFamily="34" charset="0"/>
              <a:buChar char="•"/>
            </a:pPr>
            <a:endParaRPr lang="en-US"/>
          </a:p>
          <a:p>
            <a:r>
              <a:rPr lang="en-US"/>
              <a:t>If 2 or 3: Compose later a sheet of questions based on their suggestions to work on in the next lesson. </a:t>
            </a:r>
          </a:p>
          <a:p>
            <a:pPr marL="457200" indent="-457200">
              <a:buFont typeface="Arial" panose="020B0604020202020204" pitchFamily="34" charset="0"/>
              <a:buChar char="•"/>
            </a:pPr>
            <a:endParaRPr lang="en-US"/>
          </a:p>
          <a:p>
            <a:pPr marL="457200" indent="-457200">
              <a:buFont typeface="Arial" panose="020B0604020202020204" pitchFamily="34" charset="0"/>
              <a:buChar char="•"/>
            </a:pPr>
            <a:endParaRPr lang="he-IL"/>
          </a:p>
        </p:txBody>
      </p:sp>
      <p:sp>
        <p:nvSpPr>
          <p:cNvPr id="4" name="Slide Number Placeholder 3">
            <a:extLst>
              <a:ext uri="{FF2B5EF4-FFF2-40B4-BE49-F238E27FC236}">
                <a16:creationId xmlns:a16="http://schemas.microsoft.com/office/drawing/2014/main" id="{87829CFC-C15C-4CB2-A9E9-BB7E8F7F45BC}"/>
              </a:ext>
            </a:extLst>
          </p:cNvPr>
          <p:cNvSpPr>
            <a:spLocks noGrp="1"/>
          </p:cNvSpPr>
          <p:nvPr>
            <p:ph type="sldNum" sz="quarter" idx="12"/>
          </p:nvPr>
        </p:nvSpPr>
        <p:spPr/>
        <p:txBody>
          <a:bodyPr/>
          <a:lstStyle/>
          <a:p>
            <a:fld id="{2DAE65FE-B5B3-41D4-AFF9-BDDDDC3DC827}" type="slidenum">
              <a:rPr lang="en-US" smtClean="0"/>
              <a:pPr/>
              <a:t>18</a:t>
            </a:fld>
            <a:endParaRPr lang="en-US" dirty="0"/>
          </a:p>
        </p:txBody>
      </p:sp>
    </p:spTree>
    <p:extLst>
      <p:ext uri="{BB962C8B-B14F-4D97-AF65-F5344CB8AC3E}">
        <p14:creationId xmlns:p14="http://schemas.microsoft.com/office/powerpoint/2010/main" val="4058334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59677C-A7DB-460E-8371-C69511677CCC}"/>
              </a:ext>
            </a:extLst>
          </p:cNvPr>
          <p:cNvSpPr>
            <a:spLocks noGrp="1"/>
          </p:cNvSpPr>
          <p:nvPr>
            <p:ph type="title"/>
          </p:nvPr>
        </p:nvSpPr>
        <p:spPr/>
        <p:txBody>
          <a:bodyPr/>
          <a:lstStyle/>
          <a:p>
            <a:r>
              <a:rPr lang="en-US"/>
              <a:t>Further work on a text: more understanding, familiarization and engagement</a:t>
            </a:r>
            <a:endParaRPr lang="he-IL"/>
          </a:p>
        </p:txBody>
      </p:sp>
      <p:sp>
        <p:nvSpPr>
          <p:cNvPr id="6" name="Text Placeholder 5">
            <a:extLst>
              <a:ext uri="{FF2B5EF4-FFF2-40B4-BE49-F238E27FC236}">
                <a16:creationId xmlns:a16="http://schemas.microsoft.com/office/drawing/2014/main" id="{729D70A8-485D-46EA-A6E7-D3A02238B2EF}"/>
              </a:ext>
            </a:extLst>
          </p:cNvPr>
          <p:cNvSpPr>
            <a:spLocks noGrp="1"/>
          </p:cNvSpPr>
          <p:nvPr>
            <p:ph type="body" idx="1"/>
          </p:nvPr>
        </p:nvSpPr>
        <p:spPr/>
        <p:txBody>
          <a:bodyPr/>
          <a:lstStyle/>
          <a:p>
            <a:endParaRPr lang="he-IL"/>
          </a:p>
        </p:txBody>
      </p:sp>
      <p:sp>
        <p:nvSpPr>
          <p:cNvPr id="4" name="Slide Number Placeholder 3">
            <a:extLst>
              <a:ext uri="{FF2B5EF4-FFF2-40B4-BE49-F238E27FC236}">
                <a16:creationId xmlns:a16="http://schemas.microsoft.com/office/drawing/2014/main" id="{BD68B379-6AE2-439C-B2A7-82B3FB05DAE6}"/>
              </a:ext>
            </a:extLst>
          </p:cNvPr>
          <p:cNvSpPr>
            <a:spLocks noGrp="1"/>
          </p:cNvSpPr>
          <p:nvPr>
            <p:ph type="sldNum" sz="quarter" idx="12"/>
          </p:nvPr>
        </p:nvSpPr>
        <p:spPr/>
        <p:txBody>
          <a:bodyPr/>
          <a:lstStyle/>
          <a:p>
            <a:fld id="{2DAE65FE-B5B3-41D4-AFF9-BDDDDC3DC827}" type="slidenum">
              <a:rPr lang="en-US" smtClean="0"/>
              <a:pPr/>
              <a:t>19</a:t>
            </a:fld>
            <a:endParaRPr lang="en-US" dirty="0"/>
          </a:p>
        </p:txBody>
      </p:sp>
    </p:spTree>
    <p:extLst>
      <p:ext uri="{BB962C8B-B14F-4D97-AF65-F5344CB8AC3E}">
        <p14:creationId xmlns:p14="http://schemas.microsoft.com/office/powerpoint/2010/main" val="369912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0D513-DB21-480F-B1A3-2A9555C4BDB1}"/>
              </a:ext>
            </a:extLst>
          </p:cNvPr>
          <p:cNvSpPr>
            <a:spLocks noGrp="1"/>
          </p:cNvSpPr>
          <p:nvPr>
            <p:ph type="title"/>
          </p:nvPr>
        </p:nvSpPr>
        <p:spPr/>
        <p:txBody>
          <a:bodyPr/>
          <a:lstStyle/>
          <a:p>
            <a:r>
              <a:rPr lang="en-US"/>
              <a:t>Various aspects</a:t>
            </a:r>
            <a:endParaRPr lang="he-IL"/>
          </a:p>
        </p:txBody>
      </p:sp>
      <p:sp>
        <p:nvSpPr>
          <p:cNvPr id="3" name="Content Placeholder 2">
            <a:extLst>
              <a:ext uri="{FF2B5EF4-FFF2-40B4-BE49-F238E27FC236}">
                <a16:creationId xmlns:a16="http://schemas.microsoft.com/office/drawing/2014/main" id="{19AAE67B-95BF-4551-A300-7BF02A0FB7BE}"/>
              </a:ext>
            </a:extLst>
          </p:cNvPr>
          <p:cNvSpPr>
            <a:spLocks noGrp="1"/>
          </p:cNvSpPr>
          <p:nvPr>
            <p:ph idx="1"/>
          </p:nvPr>
        </p:nvSpPr>
        <p:spPr/>
        <p:txBody>
          <a:bodyPr/>
          <a:lstStyle/>
          <a:p>
            <a:r>
              <a:rPr lang="en-US"/>
              <a:t>Presenting a new reading text</a:t>
            </a:r>
          </a:p>
          <a:p>
            <a:r>
              <a:rPr lang="en-US"/>
              <a:t>Familiarization and engagement with a text</a:t>
            </a:r>
          </a:p>
          <a:p>
            <a:r>
              <a:rPr lang="en-US"/>
              <a:t>Comprehension questions</a:t>
            </a:r>
          </a:p>
          <a:p>
            <a:r>
              <a:rPr lang="en-US"/>
              <a:t>Teaching the vocabulary</a:t>
            </a:r>
          </a:p>
        </p:txBody>
      </p:sp>
      <p:sp>
        <p:nvSpPr>
          <p:cNvPr id="4" name="Slide Number Placeholder 3">
            <a:extLst>
              <a:ext uri="{FF2B5EF4-FFF2-40B4-BE49-F238E27FC236}">
                <a16:creationId xmlns:a16="http://schemas.microsoft.com/office/drawing/2014/main" id="{27AA47D3-693E-4669-8D1A-E2402407D5C1}"/>
              </a:ext>
            </a:extLst>
          </p:cNvPr>
          <p:cNvSpPr>
            <a:spLocks noGrp="1"/>
          </p:cNvSpPr>
          <p:nvPr>
            <p:ph type="sldNum" sz="quarter" idx="12"/>
          </p:nvPr>
        </p:nvSpPr>
        <p:spPr/>
        <p:txBody>
          <a:bodyPr/>
          <a:lstStyle/>
          <a:p>
            <a:fld id="{2DAE65FE-B5B3-41D4-AFF9-BDDDDC3DC827}" type="slidenum">
              <a:rPr lang="en-US" smtClean="0"/>
              <a:pPr/>
              <a:t>2</a:t>
            </a:fld>
            <a:endParaRPr lang="en-US" dirty="0"/>
          </a:p>
        </p:txBody>
      </p:sp>
    </p:spTree>
    <p:extLst>
      <p:ext uri="{BB962C8B-B14F-4D97-AF65-F5344CB8AC3E}">
        <p14:creationId xmlns:p14="http://schemas.microsoft.com/office/powerpoint/2010/main" val="3678899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Tip #9: Engaging task 1: Shortening</a:t>
            </a:r>
            <a:endParaRPr lang="en-US" dirty="0"/>
          </a:p>
        </p:txBody>
      </p:sp>
      <p:sp>
        <p:nvSpPr>
          <p:cNvPr id="3" name="Content Placeholder 2"/>
          <p:cNvSpPr>
            <a:spLocks noGrp="1"/>
          </p:cNvSpPr>
          <p:nvPr>
            <p:ph idx="1"/>
          </p:nvPr>
        </p:nvSpPr>
        <p:spPr>
          <a:xfrm>
            <a:off x="628650" y="2242456"/>
            <a:ext cx="7886700" cy="4250417"/>
          </a:xfrm>
        </p:spPr>
        <p:txBody>
          <a:bodyPr>
            <a:normAutofit/>
          </a:bodyPr>
          <a:lstStyle/>
          <a:p>
            <a:r>
              <a:rPr lang="en-US"/>
              <a:t>Invite students to delete words or phrases from the text without altering the main message.</a:t>
            </a:r>
            <a:endParaRPr lang="en-US" dirty="0"/>
          </a:p>
          <a:p>
            <a:pPr marL="514350" indent="-514350">
              <a:buAutoNum type="arabicPeriod"/>
            </a:pPr>
            <a:endParaRPr lang="en-US" dirty="0"/>
          </a:p>
          <a:p>
            <a:pPr marL="514350" indent="-514350">
              <a:buAutoNum type="arabicPeriod"/>
            </a:pPr>
            <a:endParaRPr lang="en-US" dirty="0"/>
          </a:p>
        </p:txBody>
      </p:sp>
      <p:sp>
        <p:nvSpPr>
          <p:cNvPr id="4" name="Slide Number Placeholder 3"/>
          <p:cNvSpPr>
            <a:spLocks noGrp="1"/>
          </p:cNvSpPr>
          <p:nvPr>
            <p:ph type="sldNum" sz="quarter" idx="12"/>
          </p:nvPr>
        </p:nvSpPr>
        <p:spPr/>
        <p:txBody>
          <a:bodyPr/>
          <a:lstStyle/>
          <a:p>
            <a:fld id="{2DAE65FE-B5B3-41D4-AFF9-BDDDDC3DC827}" type="slidenum">
              <a:rPr lang="en-US" smtClean="0"/>
              <a:pPr/>
              <a:t>20</a:t>
            </a:fld>
            <a:endParaRPr lang="en-US" dirty="0"/>
          </a:p>
        </p:txBody>
      </p:sp>
    </p:spTree>
    <p:extLst>
      <p:ext uri="{BB962C8B-B14F-4D97-AF65-F5344CB8AC3E}">
        <p14:creationId xmlns:p14="http://schemas.microsoft.com/office/powerpoint/2010/main" val="4133832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70000" lnSpcReduction="20000"/>
          </a:bodyPr>
          <a:lstStyle/>
          <a:p>
            <a:pPr>
              <a:lnSpc>
                <a:spcPct val="170000"/>
              </a:lnSpc>
              <a:spcBef>
                <a:spcPts val="0"/>
              </a:spcBef>
              <a:spcAft>
                <a:spcPts val="600"/>
              </a:spcAft>
            </a:pPr>
            <a:r>
              <a:rPr lang="en-US" altLang="en-US">
                <a:latin typeface="Times New Roman" panose="02020603050405020304" pitchFamily="18" charset="0"/>
                <a:cs typeface="Times New Roman" panose="02020603050405020304" pitchFamily="18" charset="0"/>
              </a:rPr>
              <a:t>Seventy-eight-year-old Emily Morrison lives alone. She doesn’t go out much, so Emily was very pleased when a smartly-dressed young man appeared at her door offering a shopping service.  His hair was short and tidy, and he wore a nicely-ironed white shirt and smart black trousers. He promised that her shopping would be in her house within an hour so she gave him her shopping list and credit card details.  Her shopping was indeed delivered within an hour.  However, when she received her credit card statement at the end of the month, Emily found an $800 charge for clothes purchased in a fashionable Los Angeles boutique that she 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21</a:t>
            </a:fld>
            <a:endParaRPr lang="en-US" dirty="0"/>
          </a:p>
        </p:txBody>
      </p:sp>
    </p:spTree>
    <p:extLst>
      <p:ext uri="{BB962C8B-B14F-4D97-AF65-F5344CB8AC3E}">
        <p14:creationId xmlns:p14="http://schemas.microsoft.com/office/powerpoint/2010/main" val="3780753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70000" lnSpcReduction="20000"/>
          </a:bodyPr>
          <a:lstStyle/>
          <a:p>
            <a:pPr>
              <a:lnSpc>
                <a:spcPct val="170000"/>
              </a:lnSpc>
              <a:spcBef>
                <a:spcPts val="0"/>
              </a:spcBef>
              <a:spcAft>
                <a:spcPts val="600"/>
              </a:spcAft>
            </a:pPr>
            <a:r>
              <a:rPr lang="en-US" altLang="en-US">
                <a:latin typeface="Times New Roman" panose="02020603050405020304" pitchFamily="18" charset="0"/>
                <a:cs typeface="Times New Roman" panose="02020603050405020304" pitchFamily="18" charset="0"/>
              </a:rPr>
              <a:t>Seventy-eight-year-old Emily Morrison lives alone. She doesn’t go out much, so Emily was </a:t>
            </a:r>
            <a:r>
              <a:rPr lang="en-US" altLang="en-US" strike="sngStrike">
                <a:latin typeface="Times New Roman" panose="02020603050405020304" pitchFamily="18" charset="0"/>
                <a:cs typeface="Times New Roman" panose="02020603050405020304" pitchFamily="18" charset="0"/>
              </a:rPr>
              <a:t>very</a:t>
            </a:r>
            <a:r>
              <a:rPr lang="en-US" altLang="en-US">
                <a:latin typeface="Times New Roman" panose="02020603050405020304" pitchFamily="18" charset="0"/>
                <a:cs typeface="Times New Roman" panose="02020603050405020304" pitchFamily="18" charset="0"/>
              </a:rPr>
              <a:t> pleased when a smartly-dressed young man appeared </a:t>
            </a:r>
            <a:r>
              <a:rPr lang="en-US" altLang="en-US" strike="sngStrike">
                <a:latin typeface="Times New Roman" panose="02020603050405020304" pitchFamily="18" charset="0"/>
                <a:cs typeface="Times New Roman" panose="02020603050405020304" pitchFamily="18" charset="0"/>
              </a:rPr>
              <a:t>at her door </a:t>
            </a:r>
            <a:r>
              <a:rPr lang="en-US" altLang="en-US">
                <a:latin typeface="Times New Roman" panose="02020603050405020304" pitchFamily="18" charset="0"/>
                <a:cs typeface="Times New Roman" panose="02020603050405020304" pitchFamily="18" charset="0"/>
              </a:rPr>
              <a:t>offering a shopping service.  His hair was </a:t>
            </a:r>
            <a:r>
              <a:rPr lang="en-US" altLang="en-US" strike="sngStrike">
                <a:latin typeface="Times New Roman" panose="02020603050405020304" pitchFamily="18" charset="0"/>
                <a:cs typeface="Times New Roman" panose="02020603050405020304" pitchFamily="18" charset="0"/>
              </a:rPr>
              <a:t>short and </a:t>
            </a:r>
            <a:r>
              <a:rPr lang="en-US" altLang="en-US">
                <a:latin typeface="Times New Roman" panose="02020603050405020304" pitchFamily="18" charset="0"/>
                <a:cs typeface="Times New Roman" panose="02020603050405020304" pitchFamily="18" charset="0"/>
              </a:rPr>
              <a:t>tidy, and he wore a </a:t>
            </a:r>
            <a:r>
              <a:rPr lang="en-US" altLang="en-US" strike="sngStrike">
                <a:latin typeface="Times New Roman" panose="02020603050405020304" pitchFamily="18" charset="0"/>
                <a:cs typeface="Times New Roman" panose="02020603050405020304" pitchFamily="18" charset="0"/>
              </a:rPr>
              <a:t>nicely-ironed </a:t>
            </a:r>
            <a:r>
              <a:rPr lang="en-US" altLang="en-US">
                <a:latin typeface="Times New Roman" panose="02020603050405020304" pitchFamily="18" charset="0"/>
                <a:cs typeface="Times New Roman" panose="02020603050405020304" pitchFamily="18" charset="0"/>
              </a:rPr>
              <a:t>white shirt and smart </a:t>
            </a:r>
            <a:r>
              <a:rPr lang="en-US" altLang="en-US" strike="sngStrike">
                <a:latin typeface="Times New Roman" panose="02020603050405020304" pitchFamily="18" charset="0"/>
                <a:cs typeface="Times New Roman" panose="02020603050405020304" pitchFamily="18" charset="0"/>
              </a:rPr>
              <a:t>black</a:t>
            </a:r>
            <a:r>
              <a:rPr lang="en-US" altLang="en-US">
                <a:latin typeface="Times New Roman" panose="02020603050405020304" pitchFamily="18" charset="0"/>
                <a:cs typeface="Times New Roman" panose="02020603050405020304" pitchFamily="18" charset="0"/>
              </a:rPr>
              <a:t> trousers. He promised </a:t>
            </a:r>
            <a:r>
              <a:rPr lang="en-US" altLang="en-US" strike="sngStrike">
                <a:latin typeface="Times New Roman" panose="02020603050405020304" pitchFamily="18" charset="0"/>
                <a:cs typeface="Times New Roman" panose="02020603050405020304" pitchFamily="18" charset="0"/>
              </a:rPr>
              <a:t>that</a:t>
            </a:r>
            <a:r>
              <a:rPr lang="en-US" altLang="en-US">
                <a:latin typeface="Times New Roman" panose="02020603050405020304" pitchFamily="18" charset="0"/>
                <a:cs typeface="Times New Roman" panose="02020603050405020304" pitchFamily="18" charset="0"/>
              </a:rPr>
              <a:t> her shopping would be in her house within an hour so she gave him her shopping list and credit card details.  Her shopping was indeed delivered within an hour.  However, when she received her credit card statement </a:t>
            </a:r>
            <a:r>
              <a:rPr lang="en-US" altLang="en-US" strike="sngStrike">
                <a:latin typeface="Times New Roman" panose="02020603050405020304" pitchFamily="18" charset="0"/>
                <a:cs typeface="Times New Roman" panose="02020603050405020304" pitchFamily="18" charset="0"/>
              </a:rPr>
              <a:t>at the end of the month</a:t>
            </a:r>
            <a:r>
              <a:rPr lang="en-US" altLang="en-US">
                <a:latin typeface="Times New Roman" panose="02020603050405020304" pitchFamily="18" charset="0"/>
                <a:cs typeface="Times New Roman" panose="02020603050405020304" pitchFamily="18" charset="0"/>
              </a:rPr>
              <a:t>, Emily found an $800 charge for clothes </a:t>
            </a:r>
            <a:r>
              <a:rPr lang="en-US" altLang="en-US" strike="sngStrike">
                <a:latin typeface="Times New Roman" panose="02020603050405020304" pitchFamily="18" charset="0"/>
                <a:cs typeface="Times New Roman" panose="02020603050405020304" pitchFamily="18" charset="0"/>
              </a:rPr>
              <a:t>purchased in a fashionable Los Angeles boutique </a:t>
            </a:r>
            <a:r>
              <a:rPr lang="en-US" altLang="en-US">
                <a:latin typeface="Times New Roman" panose="02020603050405020304" pitchFamily="18" charset="0"/>
                <a:cs typeface="Times New Roman" panose="02020603050405020304" pitchFamily="18" charset="0"/>
              </a:rPr>
              <a:t>that she 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22</a:t>
            </a:fld>
            <a:endParaRPr lang="en-US" dirty="0"/>
          </a:p>
        </p:txBody>
      </p:sp>
    </p:spTree>
    <p:extLst>
      <p:ext uri="{BB962C8B-B14F-4D97-AF65-F5344CB8AC3E}">
        <p14:creationId xmlns:p14="http://schemas.microsoft.com/office/powerpoint/2010/main" val="851988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Tip #10: Engaging task 2: Lengthening</a:t>
            </a:r>
            <a:endParaRPr lang="en-US" dirty="0"/>
          </a:p>
        </p:txBody>
      </p:sp>
      <p:sp>
        <p:nvSpPr>
          <p:cNvPr id="3" name="Content Placeholder 2"/>
          <p:cNvSpPr>
            <a:spLocks noGrp="1"/>
          </p:cNvSpPr>
          <p:nvPr>
            <p:ph idx="1"/>
          </p:nvPr>
        </p:nvSpPr>
        <p:spPr>
          <a:xfrm>
            <a:off x="628650" y="2242456"/>
            <a:ext cx="7886700" cy="4250417"/>
          </a:xfrm>
        </p:spPr>
        <p:txBody>
          <a:bodyPr>
            <a:normAutofit/>
          </a:bodyPr>
          <a:lstStyle/>
          <a:p>
            <a:r>
              <a:rPr lang="en-US"/>
              <a:t>Add words or phrases without altering the main message.</a:t>
            </a:r>
            <a:endParaRPr lang="en-US" dirty="0"/>
          </a:p>
          <a:p>
            <a:pPr marL="514350" indent="-514350">
              <a:buAutoNum type="arabicPeriod"/>
            </a:pPr>
            <a:endParaRPr lang="en-US" dirty="0"/>
          </a:p>
          <a:p>
            <a:pPr marL="514350" indent="-514350">
              <a:buAutoNum type="arabicPeriod"/>
            </a:pPr>
            <a:endParaRPr lang="en-US" dirty="0"/>
          </a:p>
        </p:txBody>
      </p:sp>
      <p:sp>
        <p:nvSpPr>
          <p:cNvPr id="4" name="Slide Number Placeholder 3"/>
          <p:cNvSpPr>
            <a:spLocks noGrp="1"/>
          </p:cNvSpPr>
          <p:nvPr>
            <p:ph type="sldNum" sz="quarter" idx="12"/>
          </p:nvPr>
        </p:nvSpPr>
        <p:spPr/>
        <p:txBody>
          <a:bodyPr/>
          <a:lstStyle/>
          <a:p>
            <a:fld id="{2DAE65FE-B5B3-41D4-AFF9-BDDDDC3DC827}" type="slidenum">
              <a:rPr lang="en-US" smtClean="0"/>
              <a:pPr/>
              <a:t>23</a:t>
            </a:fld>
            <a:endParaRPr lang="en-US" dirty="0"/>
          </a:p>
        </p:txBody>
      </p:sp>
    </p:spTree>
    <p:extLst>
      <p:ext uri="{BB962C8B-B14F-4D97-AF65-F5344CB8AC3E}">
        <p14:creationId xmlns:p14="http://schemas.microsoft.com/office/powerpoint/2010/main" val="1157772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70000" lnSpcReduction="20000"/>
          </a:bodyPr>
          <a:lstStyle/>
          <a:p>
            <a:pPr>
              <a:lnSpc>
                <a:spcPct val="170000"/>
              </a:lnSpc>
              <a:spcBef>
                <a:spcPts val="0"/>
              </a:spcBef>
              <a:spcAft>
                <a:spcPts val="600"/>
              </a:spcAft>
            </a:pPr>
            <a:r>
              <a:rPr lang="en-US" altLang="en-US">
                <a:latin typeface="Times New Roman" panose="02020603050405020304" pitchFamily="18" charset="0"/>
                <a:cs typeface="Times New Roman" panose="02020603050405020304" pitchFamily="18" charset="0"/>
              </a:rPr>
              <a:t>Seventy-eight-year-old Emily Morrison lives alone. She doesn’t go out much, so Emily was very pleased when a smartly-dressed young man appeared at her door offering a shopping service.  His hair was short and tidy, and he wore a nicely-ironed white shirt and smart black trousers. He promised that her shopping would be in her house within an hour so she gave him her shopping list and credit card details.  Her shopping was indeed delivered within an hour.  However, when she received her credit card statement at the end of the month, Emily found an $800 charge for clothes purchased in a fashionable Los Angeles boutique that she 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24</a:t>
            </a:fld>
            <a:endParaRPr lang="en-US" dirty="0"/>
          </a:p>
        </p:txBody>
      </p:sp>
    </p:spTree>
    <p:extLst>
      <p:ext uri="{BB962C8B-B14F-4D97-AF65-F5344CB8AC3E}">
        <p14:creationId xmlns:p14="http://schemas.microsoft.com/office/powerpoint/2010/main" val="3760443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62500" lnSpcReduction="20000"/>
          </a:bodyPr>
          <a:lstStyle/>
          <a:p>
            <a:pPr>
              <a:lnSpc>
                <a:spcPct val="170000"/>
              </a:lnSpc>
              <a:spcBef>
                <a:spcPts val="0"/>
              </a:spcBef>
              <a:spcAft>
                <a:spcPts val="600"/>
              </a:spcAft>
            </a:pPr>
            <a:r>
              <a:rPr lang="en-US" altLang="en-US">
                <a:solidFill>
                  <a:srgbClr val="FF0000"/>
                </a:solidFill>
                <a:latin typeface="Times New Roman" panose="02020603050405020304" pitchFamily="18" charset="0"/>
                <a:cs typeface="Times New Roman" panose="02020603050405020304" pitchFamily="18" charset="0"/>
              </a:rPr>
              <a:t>A woman I know, s</a:t>
            </a:r>
            <a:r>
              <a:rPr lang="en-US" altLang="en-US">
                <a:latin typeface="Times New Roman" panose="02020603050405020304" pitchFamily="18" charset="0"/>
                <a:cs typeface="Times New Roman" panose="02020603050405020304" pitchFamily="18" charset="0"/>
              </a:rPr>
              <a:t>eventy-eight-year-old Emily Morrison lives alone. She doesn’t go out </a:t>
            </a:r>
            <a:r>
              <a:rPr lang="en-US" altLang="en-US">
                <a:solidFill>
                  <a:srgbClr val="FF0000"/>
                </a:solidFill>
                <a:latin typeface="Times New Roman" panose="02020603050405020304" pitchFamily="18" charset="0"/>
                <a:cs typeface="Times New Roman" panose="02020603050405020304" pitchFamily="18" charset="0"/>
              </a:rPr>
              <a:t>very </a:t>
            </a:r>
            <a:r>
              <a:rPr lang="en-US" altLang="en-US">
                <a:latin typeface="Times New Roman" panose="02020603050405020304" pitchFamily="18" charset="0"/>
                <a:cs typeface="Times New Roman" panose="02020603050405020304" pitchFamily="18" charset="0"/>
              </a:rPr>
              <a:t>much, so Emily was very pleased when a smartly-dressed </a:t>
            </a:r>
            <a:r>
              <a:rPr lang="en-US" altLang="en-US">
                <a:solidFill>
                  <a:srgbClr val="FF0000"/>
                </a:solidFill>
                <a:latin typeface="Times New Roman" panose="02020603050405020304" pitchFamily="18" charset="0"/>
                <a:cs typeface="Times New Roman" panose="02020603050405020304" pitchFamily="18" charset="0"/>
              </a:rPr>
              <a:t>and good-looking </a:t>
            </a:r>
            <a:r>
              <a:rPr lang="en-US" altLang="en-US">
                <a:latin typeface="Times New Roman" panose="02020603050405020304" pitchFamily="18" charset="0"/>
                <a:cs typeface="Times New Roman" panose="02020603050405020304" pitchFamily="18" charset="0"/>
              </a:rPr>
              <a:t>young man appeared at her door</a:t>
            </a:r>
            <a:r>
              <a:rPr lang="en-US" altLang="en-US">
                <a:solidFill>
                  <a:srgbClr val="FF0000"/>
                </a:solidFill>
                <a:latin typeface="Times New Roman" panose="02020603050405020304" pitchFamily="18" charset="0"/>
                <a:cs typeface="Times New Roman" panose="02020603050405020304" pitchFamily="18" charset="0"/>
              </a:rPr>
              <a:t>, politely</a:t>
            </a:r>
            <a:r>
              <a:rPr lang="en-US" altLang="en-US">
                <a:latin typeface="Times New Roman" panose="02020603050405020304" pitchFamily="18" charset="0"/>
                <a:cs typeface="Times New Roman" panose="02020603050405020304" pitchFamily="18" charset="0"/>
              </a:rPr>
              <a:t> offering a shopping service.  His hair was short and tidy, and he wore a nicely-ironed </a:t>
            </a:r>
            <a:r>
              <a:rPr lang="en-US" altLang="en-US">
                <a:solidFill>
                  <a:srgbClr val="FF0000"/>
                </a:solidFill>
                <a:latin typeface="Times New Roman" panose="02020603050405020304" pitchFamily="18" charset="0"/>
                <a:cs typeface="Times New Roman" panose="02020603050405020304" pitchFamily="18" charset="0"/>
              </a:rPr>
              <a:t>clean </a:t>
            </a:r>
            <a:r>
              <a:rPr lang="en-US" altLang="en-US">
                <a:latin typeface="Times New Roman" panose="02020603050405020304" pitchFamily="18" charset="0"/>
                <a:cs typeface="Times New Roman" panose="02020603050405020304" pitchFamily="18" charset="0"/>
              </a:rPr>
              <a:t>white shirt and smart black trousers. He promised that </a:t>
            </a:r>
            <a:r>
              <a:rPr lang="en-US" altLang="en-US">
                <a:solidFill>
                  <a:srgbClr val="FF0000"/>
                </a:solidFill>
                <a:latin typeface="Times New Roman" panose="02020603050405020304" pitchFamily="18" charset="0"/>
                <a:cs typeface="Times New Roman" panose="02020603050405020304" pitchFamily="18" charset="0"/>
              </a:rPr>
              <a:t>all </a:t>
            </a:r>
            <a:r>
              <a:rPr lang="en-US" altLang="en-US">
                <a:latin typeface="Times New Roman" panose="02020603050405020304" pitchFamily="18" charset="0"/>
                <a:cs typeface="Times New Roman" panose="02020603050405020304" pitchFamily="18" charset="0"/>
              </a:rPr>
              <a:t>her shopping would be in her house within an hour so she gave him her shopping list and credit card details.  Her shopping was indeed delivered </a:t>
            </a:r>
            <a:r>
              <a:rPr lang="en-US" altLang="en-US">
                <a:solidFill>
                  <a:srgbClr val="FF0000"/>
                </a:solidFill>
                <a:latin typeface="Times New Roman" panose="02020603050405020304" pitchFamily="18" charset="0"/>
                <a:cs typeface="Times New Roman" panose="02020603050405020304" pitchFamily="18" charset="0"/>
              </a:rPr>
              <a:t>to her house</a:t>
            </a:r>
            <a:r>
              <a:rPr lang="en-US" altLang="en-US">
                <a:latin typeface="Times New Roman" panose="02020603050405020304" pitchFamily="18" charset="0"/>
                <a:cs typeface="Times New Roman" panose="02020603050405020304" pitchFamily="18" charset="0"/>
              </a:rPr>
              <a:t> within an hour.  However, when she received her credit card statement at the end of the month, Emily found an $800 charge for </a:t>
            </a:r>
            <a:r>
              <a:rPr lang="en-US" altLang="en-US">
                <a:solidFill>
                  <a:srgbClr val="FF0000"/>
                </a:solidFill>
                <a:latin typeface="Times New Roman" panose="02020603050405020304" pitchFamily="18" charset="0"/>
                <a:cs typeface="Times New Roman" panose="02020603050405020304" pitchFamily="18" charset="0"/>
              </a:rPr>
              <a:t>expensive</a:t>
            </a:r>
            <a:r>
              <a:rPr lang="en-US" altLang="en-US">
                <a:latin typeface="Times New Roman" panose="02020603050405020304" pitchFamily="18" charset="0"/>
                <a:cs typeface="Times New Roman" panose="02020603050405020304" pitchFamily="18" charset="0"/>
              </a:rPr>
              <a:t> clothes purchased in a fashionable Los Angeles boutique that she </a:t>
            </a:r>
            <a:r>
              <a:rPr lang="en-US" altLang="en-US">
                <a:solidFill>
                  <a:srgbClr val="FF0000"/>
                </a:solidFill>
                <a:latin typeface="Times New Roman" panose="02020603050405020304" pitchFamily="18" charset="0"/>
                <a:cs typeface="Times New Roman" panose="02020603050405020304" pitchFamily="18" charset="0"/>
              </a:rPr>
              <a:t>had not asked for and </a:t>
            </a:r>
            <a:r>
              <a:rPr lang="en-US" altLang="en-US">
                <a:latin typeface="Times New Roman" panose="02020603050405020304" pitchFamily="18" charset="0"/>
                <a:cs typeface="Times New Roman" panose="02020603050405020304" pitchFamily="18" charset="0"/>
              </a:rPr>
              <a:t>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25</a:t>
            </a:fld>
            <a:endParaRPr lang="en-US" dirty="0"/>
          </a:p>
        </p:txBody>
      </p:sp>
    </p:spTree>
    <p:extLst>
      <p:ext uri="{BB962C8B-B14F-4D97-AF65-F5344CB8AC3E}">
        <p14:creationId xmlns:p14="http://schemas.microsoft.com/office/powerpoint/2010/main" val="2806017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Tip #11: Engaging task 3: Changing</a:t>
            </a:r>
            <a:endParaRPr lang="en-US" dirty="0"/>
          </a:p>
        </p:txBody>
      </p:sp>
      <p:sp>
        <p:nvSpPr>
          <p:cNvPr id="3" name="Content Placeholder 2"/>
          <p:cNvSpPr>
            <a:spLocks noGrp="1"/>
          </p:cNvSpPr>
          <p:nvPr>
            <p:ph idx="1"/>
          </p:nvPr>
        </p:nvSpPr>
        <p:spPr>
          <a:xfrm>
            <a:off x="628650" y="2242456"/>
            <a:ext cx="7886700" cy="4250417"/>
          </a:xfrm>
        </p:spPr>
        <p:txBody>
          <a:bodyPr>
            <a:normAutofit/>
          </a:bodyPr>
          <a:lstStyle/>
          <a:p>
            <a:r>
              <a:rPr lang="en-US"/>
              <a:t>Insert paraphrases.</a:t>
            </a:r>
          </a:p>
          <a:p>
            <a:pPr marL="514350" indent="-514350">
              <a:buAutoNum type="arabicPeriod"/>
            </a:pPr>
            <a:endParaRPr lang="en-US" dirty="0"/>
          </a:p>
          <a:p>
            <a:pPr marL="514350" indent="-514350">
              <a:buAutoNum type="arabicPeriod"/>
            </a:pPr>
            <a:endParaRPr lang="en-US" dirty="0"/>
          </a:p>
          <a:p>
            <a:pPr marL="514350" indent="-514350">
              <a:buAutoNum type="arabicPeriod"/>
            </a:pPr>
            <a:endParaRPr lang="en-US" dirty="0"/>
          </a:p>
        </p:txBody>
      </p:sp>
      <p:sp>
        <p:nvSpPr>
          <p:cNvPr id="4" name="Slide Number Placeholder 3"/>
          <p:cNvSpPr>
            <a:spLocks noGrp="1"/>
          </p:cNvSpPr>
          <p:nvPr>
            <p:ph type="sldNum" sz="quarter" idx="12"/>
          </p:nvPr>
        </p:nvSpPr>
        <p:spPr/>
        <p:txBody>
          <a:bodyPr/>
          <a:lstStyle/>
          <a:p>
            <a:fld id="{2DAE65FE-B5B3-41D4-AFF9-BDDDDC3DC827}" type="slidenum">
              <a:rPr lang="en-US" smtClean="0"/>
              <a:pPr/>
              <a:t>26</a:t>
            </a:fld>
            <a:endParaRPr lang="en-US" dirty="0"/>
          </a:p>
        </p:txBody>
      </p:sp>
    </p:spTree>
    <p:extLst>
      <p:ext uri="{BB962C8B-B14F-4D97-AF65-F5344CB8AC3E}">
        <p14:creationId xmlns:p14="http://schemas.microsoft.com/office/powerpoint/2010/main" val="30984269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70000" lnSpcReduction="20000"/>
          </a:bodyPr>
          <a:lstStyle/>
          <a:p>
            <a:pPr>
              <a:lnSpc>
                <a:spcPct val="170000"/>
              </a:lnSpc>
              <a:spcBef>
                <a:spcPts val="0"/>
              </a:spcBef>
              <a:spcAft>
                <a:spcPts val="600"/>
              </a:spcAft>
            </a:pPr>
            <a:r>
              <a:rPr lang="en-US" altLang="en-US">
                <a:latin typeface="Times New Roman" panose="02020603050405020304" pitchFamily="18" charset="0"/>
                <a:cs typeface="Times New Roman" panose="02020603050405020304" pitchFamily="18" charset="0"/>
              </a:rPr>
              <a:t>Seventy-eight-year-old Emily Morrison lives alone. She doesn’t go out much, so Emily was very pleased when a smartly-dressed young man appeared at her door offering a shopping service.  His hair was short and tidy, and he wore a nicely-ironed white shirt and smart black trousers. He promised that her shopping would be in her house within an hour so she gave him her shopping list and credit card details.  Her shopping was indeed delivered within an hour.  However, when she received her credit card statement at the end of the month, Emily found an $800 charge for clothes purchased in a fashionable Los Angeles boutique that she 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27</a:t>
            </a:fld>
            <a:endParaRPr lang="en-US" dirty="0"/>
          </a:p>
        </p:txBody>
      </p:sp>
    </p:spTree>
    <p:extLst>
      <p:ext uri="{BB962C8B-B14F-4D97-AF65-F5344CB8AC3E}">
        <p14:creationId xmlns:p14="http://schemas.microsoft.com/office/powerpoint/2010/main" val="2167885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53664"/>
            <a:ext cx="7886700" cy="6124168"/>
          </a:xfrm>
        </p:spPr>
        <p:txBody>
          <a:bodyPr>
            <a:normAutofit fontScale="62500" lnSpcReduction="20000"/>
          </a:bodyPr>
          <a:lstStyle/>
          <a:p>
            <a:pPr>
              <a:lnSpc>
                <a:spcPct val="170000"/>
              </a:lnSpc>
              <a:spcBef>
                <a:spcPts val="0"/>
              </a:spcBef>
              <a:spcAft>
                <a:spcPts val="600"/>
              </a:spcAft>
            </a:pPr>
            <a:r>
              <a:rPr lang="en-US" altLang="en-US">
                <a:latin typeface="Times New Roman" panose="02020603050405020304" pitchFamily="18" charset="0"/>
                <a:cs typeface="Times New Roman" panose="02020603050405020304" pitchFamily="18" charset="0"/>
              </a:rPr>
              <a:t>Seventy-eight-year-old Emily Morrison lives alone. She doesn’t go out much, so Emily was very </a:t>
            </a:r>
            <a:r>
              <a:rPr lang="en-US" altLang="en-US" strike="sngStrike">
                <a:latin typeface="Times New Roman" panose="02020603050405020304" pitchFamily="18" charset="0"/>
                <a:cs typeface="Times New Roman" panose="02020603050405020304" pitchFamily="18" charset="0"/>
              </a:rPr>
              <a:t>pleased</a:t>
            </a:r>
            <a:r>
              <a:rPr lang="en-US" altLang="en-US">
                <a:latin typeface="Times New Roman" panose="02020603050405020304" pitchFamily="18" charset="0"/>
                <a:cs typeface="Times New Roman" panose="02020603050405020304" pitchFamily="18" charset="0"/>
              </a:rPr>
              <a:t> </a:t>
            </a:r>
            <a:r>
              <a:rPr lang="en-US" altLang="en-US">
                <a:solidFill>
                  <a:srgbClr val="FF0000"/>
                </a:solidFill>
                <a:latin typeface="Times New Roman" panose="02020603050405020304" pitchFamily="18" charset="0"/>
                <a:cs typeface="Times New Roman" panose="02020603050405020304" pitchFamily="18" charset="0"/>
              </a:rPr>
              <a:t>happy </a:t>
            </a:r>
            <a:r>
              <a:rPr lang="en-US" altLang="en-US">
                <a:latin typeface="Times New Roman" panose="02020603050405020304" pitchFamily="18" charset="0"/>
                <a:cs typeface="Times New Roman" panose="02020603050405020304" pitchFamily="18" charset="0"/>
              </a:rPr>
              <a:t>when </a:t>
            </a:r>
            <a:r>
              <a:rPr lang="en-US" altLang="en-US" strike="sngStrike">
                <a:latin typeface="Times New Roman" panose="02020603050405020304" pitchFamily="18" charset="0"/>
                <a:cs typeface="Times New Roman" panose="02020603050405020304" pitchFamily="18" charset="0"/>
              </a:rPr>
              <a:t>a smartly-dressed  </a:t>
            </a:r>
            <a:r>
              <a:rPr lang="en-US" altLang="en-US">
                <a:solidFill>
                  <a:srgbClr val="FF0000"/>
                </a:solidFill>
                <a:latin typeface="Times New Roman" panose="02020603050405020304" pitchFamily="18" charset="0"/>
                <a:cs typeface="Times New Roman" panose="02020603050405020304" pitchFamily="18" charset="0"/>
              </a:rPr>
              <a:t>an elegant </a:t>
            </a:r>
            <a:r>
              <a:rPr lang="en-US" altLang="en-US">
                <a:latin typeface="Times New Roman" panose="02020603050405020304" pitchFamily="18" charset="0"/>
                <a:cs typeface="Times New Roman" panose="02020603050405020304" pitchFamily="18" charset="0"/>
              </a:rPr>
              <a:t>young man </a:t>
            </a:r>
            <a:r>
              <a:rPr lang="en-US" altLang="en-US" strike="sngStrike">
                <a:latin typeface="Times New Roman" panose="02020603050405020304" pitchFamily="18" charset="0"/>
                <a:cs typeface="Times New Roman" panose="02020603050405020304" pitchFamily="18" charset="0"/>
              </a:rPr>
              <a:t>appeared at </a:t>
            </a:r>
            <a:r>
              <a:rPr lang="en-US" altLang="en-US">
                <a:solidFill>
                  <a:srgbClr val="FF0000"/>
                </a:solidFill>
                <a:latin typeface="Times New Roman" panose="02020603050405020304" pitchFamily="18" charset="0"/>
                <a:cs typeface="Times New Roman" panose="02020603050405020304" pitchFamily="18" charset="0"/>
              </a:rPr>
              <a:t>came to </a:t>
            </a:r>
            <a:r>
              <a:rPr lang="en-US" altLang="en-US">
                <a:latin typeface="Times New Roman" panose="02020603050405020304" pitchFamily="18" charset="0"/>
                <a:cs typeface="Times New Roman" panose="02020603050405020304" pitchFamily="18" charset="0"/>
              </a:rPr>
              <a:t>her door offering a shopping service.  His hair was short and </a:t>
            </a:r>
            <a:r>
              <a:rPr lang="en-US" altLang="en-US" strike="sngStrike">
                <a:latin typeface="Times New Roman" panose="02020603050405020304" pitchFamily="18" charset="0"/>
                <a:cs typeface="Times New Roman" panose="02020603050405020304" pitchFamily="18" charset="0"/>
              </a:rPr>
              <a:t>tidy</a:t>
            </a:r>
            <a:r>
              <a:rPr lang="en-US" altLang="en-US">
                <a:solidFill>
                  <a:srgbClr val="FF0000"/>
                </a:solidFill>
                <a:latin typeface="Times New Roman" panose="02020603050405020304" pitchFamily="18" charset="0"/>
                <a:cs typeface="Times New Roman" panose="02020603050405020304" pitchFamily="18" charset="0"/>
              </a:rPr>
              <a:t> neat</a:t>
            </a:r>
            <a:r>
              <a:rPr lang="en-US" altLang="en-US">
                <a:latin typeface="Times New Roman" panose="02020603050405020304" pitchFamily="18" charset="0"/>
                <a:cs typeface="Times New Roman" panose="02020603050405020304" pitchFamily="18" charset="0"/>
              </a:rPr>
              <a:t>, and he wore a nicely-ironed white shirt and smart black </a:t>
            </a:r>
            <a:r>
              <a:rPr lang="en-US" altLang="en-US" strike="sngStrike">
                <a:latin typeface="Times New Roman" panose="02020603050405020304" pitchFamily="18" charset="0"/>
                <a:cs typeface="Times New Roman" panose="02020603050405020304" pitchFamily="18" charset="0"/>
              </a:rPr>
              <a:t>trousers</a:t>
            </a:r>
            <a:r>
              <a:rPr lang="en-US" altLang="en-US">
                <a:latin typeface="Times New Roman" panose="02020603050405020304" pitchFamily="18" charset="0"/>
                <a:cs typeface="Times New Roman" panose="02020603050405020304" pitchFamily="18" charset="0"/>
              </a:rPr>
              <a:t> </a:t>
            </a:r>
            <a:r>
              <a:rPr lang="en-US" altLang="en-US">
                <a:solidFill>
                  <a:srgbClr val="FF0000"/>
                </a:solidFill>
                <a:latin typeface="Times New Roman" panose="02020603050405020304" pitchFamily="18" charset="0"/>
                <a:cs typeface="Times New Roman" panose="02020603050405020304" pitchFamily="18" charset="0"/>
              </a:rPr>
              <a:t>pants</a:t>
            </a:r>
            <a:r>
              <a:rPr lang="en-US" altLang="en-US">
                <a:latin typeface="Times New Roman" panose="02020603050405020304" pitchFamily="18" charset="0"/>
                <a:cs typeface="Times New Roman" panose="02020603050405020304" pitchFamily="18" charset="0"/>
              </a:rPr>
              <a:t>. He promised that her shopping would be in her house within an hour so she gave him her shopping list and credit card details.  Her shopping was indeed delivered within an hour.  However, when she received her credit card statement at the end of the month, Emily found an $800 charge for clothes purchased in a fashionable Los Angeles boutique that she knew nothing about.  She had been deceived by the well-dressed young man.</a:t>
            </a:r>
          </a:p>
          <a:p>
            <a:endParaRPr lang="en-US"/>
          </a:p>
        </p:txBody>
      </p:sp>
      <p:sp>
        <p:nvSpPr>
          <p:cNvPr id="4" name="Slide Number Placeholder 3"/>
          <p:cNvSpPr>
            <a:spLocks noGrp="1"/>
          </p:cNvSpPr>
          <p:nvPr>
            <p:ph type="sldNum" sz="quarter" idx="12"/>
          </p:nvPr>
        </p:nvSpPr>
        <p:spPr/>
        <p:txBody>
          <a:bodyPr/>
          <a:lstStyle/>
          <a:p>
            <a:fld id="{2DAE65FE-B5B3-41D4-AFF9-BDDDDC3DC827}" type="slidenum">
              <a:rPr lang="en-US" smtClean="0"/>
              <a:pPr/>
              <a:t>28</a:t>
            </a:fld>
            <a:endParaRPr lang="en-US" dirty="0"/>
          </a:p>
        </p:txBody>
      </p:sp>
    </p:spTree>
    <p:extLst>
      <p:ext uri="{BB962C8B-B14F-4D97-AF65-F5344CB8AC3E}">
        <p14:creationId xmlns:p14="http://schemas.microsoft.com/office/powerpoint/2010/main" val="2554518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Tip #12: Engaging task 4: Scanning and selecting</a:t>
            </a:r>
            <a:endParaRPr lang="en-US" dirty="0"/>
          </a:p>
        </p:txBody>
      </p:sp>
      <p:sp>
        <p:nvSpPr>
          <p:cNvPr id="3" name="Content Placeholder 2"/>
          <p:cNvSpPr>
            <a:spLocks noGrp="1"/>
          </p:cNvSpPr>
          <p:nvPr>
            <p:ph idx="1"/>
          </p:nvPr>
        </p:nvSpPr>
        <p:spPr>
          <a:xfrm>
            <a:off x="628650" y="2242456"/>
            <a:ext cx="7886700" cy="4250417"/>
          </a:xfrm>
        </p:spPr>
        <p:txBody>
          <a:bodyPr>
            <a:normAutofit/>
          </a:bodyPr>
          <a:lstStyle/>
          <a:p>
            <a:r>
              <a:rPr lang="en-US"/>
              <a:t>Challenge students to find:</a:t>
            </a:r>
          </a:p>
          <a:p>
            <a:pPr marL="457200" indent="-457200">
              <a:buFont typeface="Arial" panose="020B0604020202020204" pitchFamily="34" charset="0"/>
              <a:buChar char="•"/>
            </a:pPr>
            <a:r>
              <a:rPr lang="en-US"/>
              <a:t>a phrase or word you read out</a:t>
            </a:r>
          </a:p>
          <a:p>
            <a:pPr marL="457200" indent="-457200">
              <a:buFont typeface="Arial" panose="020B0604020202020204" pitchFamily="34" charset="0"/>
              <a:buChar char="•"/>
            </a:pPr>
            <a:r>
              <a:rPr lang="en-US"/>
              <a:t>a word meaning the same as …</a:t>
            </a:r>
          </a:p>
          <a:p>
            <a:pPr marL="457200" indent="-457200">
              <a:buFont typeface="Arial" panose="020B0604020202020204" pitchFamily="34" charset="0"/>
              <a:buChar char="•"/>
            </a:pPr>
            <a:r>
              <a:rPr lang="en-US"/>
              <a:t>(a phrase you say in L1, they have to find it in the text)</a:t>
            </a:r>
          </a:p>
          <a:p>
            <a:pPr marL="457200" indent="-457200">
              <a:buFont typeface="Arial" panose="020B0604020202020204" pitchFamily="34" charset="0"/>
              <a:buChar char="•"/>
            </a:pPr>
            <a:r>
              <a:rPr lang="en-US"/>
              <a:t>A sentence or phrase that has to do with ...</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2DAE65FE-B5B3-41D4-AFF9-BDDDDC3DC827}" type="slidenum">
              <a:rPr lang="en-US" smtClean="0"/>
              <a:pPr/>
              <a:t>29</a:t>
            </a:fld>
            <a:endParaRPr lang="en-US" dirty="0"/>
          </a:p>
        </p:txBody>
      </p:sp>
    </p:spTree>
    <p:extLst>
      <p:ext uri="{BB962C8B-B14F-4D97-AF65-F5344CB8AC3E}">
        <p14:creationId xmlns:p14="http://schemas.microsoft.com/office/powerpoint/2010/main" val="4038374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640F7A-7959-4A6E-94E8-672B9D388527}"/>
              </a:ext>
            </a:extLst>
          </p:cNvPr>
          <p:cNvSpPr>
            <a:spLocks noGrp="1"/>
          </p:cNvSpPr>
          <p:nvPr>
            <p:ph type="ctrTitle"/>
          </p:nvPr>
        </p:nvSpPr>
        <p:spPr/>
        <p:txBody>
          <a:bodyPr/>
          <a:lstStyle/>
          <a:p>
            <a:r>
              <a:rPr lang="en-US"/>
              <a:t>Presenting a new text</a:t>
            </a:r>
            <a:endParaRPr lang="he-IL"/>
          </a:p>
        </p:txBody>
      </p:sp>
      <p:sp>
        <p:nvSpPr>
          <p:cNvPr id="6" name="Subtitle 5">
            <a:extLst>
              <a:ext uri="{FF2B5EF4-FFF2-40B4-BE49-F238E27FC236}">
                <a16:creationId xmlns:a16="http://schemas.microsoft.com/office/drawing/2014/main" id="{CE4AEE59-B02E-4BEE-B53F-184619C2AC6F}"/>
              </a:ext>
            </a:extLst>
          </p:cNvPr>
          <p:cNvSpPr>
            <a:spLocks noGrp="1"/>
          </p:cNvSpPr>
          <p:nvPr>
            <p:ph type="subTitle" idx="1"/>
          </p:nvPr>
        </p:nvSpPr>
        <p:spPr/>
        <p:txBody>
          <a:bodyPr/>
          <a:lstStyle/>
          <a:p>
            <a:endParaRPr lang="he-IL"/>
          </a:p>
        </p:txBody>
      </p:sp>
      <p:sp>
        <p:nvSpPr>
          <p:cNvPr id="4" name="Slide Number Placeholder 3">
            <a:extLst>
              <a:ext uri="{FF2B5EF4-FFF2-40B4-BE49-F238E27FC236}">
                <a16:creationId xmlns:a16="http://schemas.microsoft.com/office/drawing/2014/main" id="{194D04D8-B6FA-4EA1-B0C1-F51FC3C4B517}"/>
              </a:ext>
            </a:extLst>
          </p:cNvPr>
          <p:cNvSpPr>
            <a:spLocks noGrp="1"/>
          </p:cNvSpPr>
          <p:nvPr>
            <p:ph type="sldNum" sz="quarter" idx="12"/>
          </p:nvPr>
        </p:nvSpPr>
        <p:spPr/>
        <p:txBody>
          <a:bodyPr/>
          <a:lstStyle/>
          <a:p>
            <a:fld id="{2DAE65FE-B5B3-41D4-AFF9-BDDDDC3DC827}" type="slidenum">
              <a:rPr lang="en-US" smtClean="0"/>
              <a:pPr/>
              <a:t>3</a:t>
            </a:fld>
            <a:endParaRPr lang="en-US" dirty="0"/>
          </a:p>
        </p:txBody>
      </p:sp>
    </p:spTree>
    <p:extLst>
      <p:ext uri="{BB962C8B-B14F-4D97-AF65-F5344CB8AC3E}">
        <p14:creationId xmlns:p14="http://schemas.microsoft.com/office/powerpoint/2010/main" val="3233289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Tip #13: Engaging task 5: Transformation</a:t>
            </a:r>
            <a:endParaRPr lang="en-US" dirty="0"/>
          </a:p>
        </p:txBody>
      </p:sp>
      <p:sp>
        <p:nvSpPr>
          <p:cNvPr id="3" name="Content Placeholder 2"/>
          <p:cNvSpPr>
            <a:spLocks noGrp="1"/>
          </p:cNvSpPr>
          <p:nvPr>
            <p:ph idx="1"/>
          </p:nvPr>
        </p:nvSpPr>
        <p:spPr>
          <a:xfrm>
            <a:off x="628650" y="2242456"/>
            <a:ext cx="7886700" cy="4250417"/>
          </a:xfrm>
        </p:spPr>
        <p:txBody>
          <a:bodyPr>
            <a:normAutofit fontScale="92500" lnSpcReduction="10000"/>
          </a:bodyPr>
          <a:lstStyle/>
          <a:p>
            <a:r>
              <a:rPr lang="en-US"/>
              <a:t>Present the content of the text as: </a:t>
            </a:r>
          </a:p>
          <a:p>
            <a:pPr marL="514350" indent="-514350">
              <a:buFont typeface="Arial" panose="020B0604020202020204" pitchFamily="34" charset="0"/>
              <a:buChar char="•"/>
            </a:pPr>
            <a:r>
              <a:rPr lang="en-US"/>
              <a:t>a drawing</a:t>
            </a:r>
          </a:p>
          <a:p>
            <a:pPr marL="514350" indent="-514350">
              <a:buFont typeface="Arial" panose="020B0604020202020204" pitchFamily="34" charset="0"/>
              <a:buChar char="•"/>
            </a:pPr>
            <a:r>
              <a:rPr lang="en-US"/>
              <a:t>a list </a:t>
            </a:r>
          </a:p>
          <a:p>
            <a:pPr marL="514350" indent="-514350">
              <a:buFont typeface="Arial" panose="020B0604020202020204" pitchFamily="34" charset="0"/>
              <a:buChar char="•"/>
            </a:pPr>
            <a:r>
              <a:rPr lang="en-US"/>
              <a:t>an email</a:t>
            </a:r>
          </a:p>
          <a:p>
            <a:pPr marL="514350" indent="-514350">
              <a:buFont typeface="Arial" panose="020B0604020202020204" pitchFamily="34" charset="0"/>
              <a:buChar char="•"/>
            </a:pPr>
            <a:r>
              <a:rPr lang="en-US"/>
              <a:t>an account from the point of view of the young man</a:t>
            </a:r>
          </a:p>
          <a:p>
            <a:pPr marL="514350" indent="-514350">
              <a:buFont typeface="Arial" panose="020B0604020202020204" pitchFamily="34" charset="0"/>
              <a:buChar char="•"/>
            </a:pPr>
            <a:r>
              <a:rPr lang="en-US"/>
              <a:t>an account from the point of view of Emily</a:t>
            </a:r>
          </a:p>
          <a:p>
            <a:pPr marL="514350" indent="-514350">
              <a:buFont typeface="Arial" panose="020B0604020202020204" pitchFamily="34" charset="0"/>
              <a:buChar char="•"/>
            </a:pPr>
            <a:r>
              <a:rPr lang="en-US"/>
              <a:t>an interview with Emily</a:t>
            </a:r>
          </a:p>
          <a:p>
            <a:pPr marL="514350" indent="-514350">
              <a:buFont typeface="Arial" panose="020B0604020202020204" pitchFamily="34" charset="0"/>
              <a:buChar char="•"/>
            </a:pPr>
            <a:endParaRPr lang="en-US"/>
          </a:p>
          <a:p>
            <a:pPr marL="514350" indent="-514350">
              <a:buAutoNum type="arabicPeriod"/>
            </a:pPr>
            <a:endParaRPr lang="en-US" dirty="0"/>
          </a:p>
          <a:p>
            <a:pPr marL="514350" indent="-514350">
              <a:buAutoNum type="arabicPeriod"/>
            </a:pPr>
            <a:endParaRPr lang="en-US" dirty="0"/>
          </a:p>
          <a:p>
            <a:pPr marL="514350" indent="-514350">
              <a:buAutoNum type="arabicPeriod"/>
            </a:pPr>
            <a:endParaRPr lang="en-US" dirty="0"/>
          </a:p>
        </p:txBody>
      </p:sp>
      <p:sp>
        <p:nvSpPr>
          <p:cNvPr id="4" name="Slide Number Placeholder 3"/>
          <p:cNvSpPr>
            <a:spLocks noGrp="1"/>
          </p:cNvSpPr>
          <p:nvPr>
            <p:ph type="sldNum" sz="quarter" idx="12"/>
          </p:nvPr>
        </p:nvSpPr>
        <p:spPr/>
        <p:txBody>
          <a:bodyPr/>
          <a:lstStyle/>
          <a:p>
            <a:fld id="{2DAE65FE-B5B3-41D4-AFF9-BDDDDC3DC827}" type="slidenum">
              <a:rPr lang="en-US" smtClean="0"/>
              <a:pPr/>
              <a:t>30</a:t>
            </a:fld>
            <a:endParaRPr lang="en-US" dirty="0"/>
          </a:p>
        </p:txBody>
      </p:sp>
    </p:spTree>
    <p:extLst>
      <p:ext uri="{BB962C8B-B14F-4D97-AF65-F5344CB8AC3E}">
        <p14:creationId xmlns:p14="http://schemas.microsoft.com/office/powerpoint/2010/main" val="3327133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40A4-7590-4E4E-B6D1-10F234312A9D}"/>
              </a:ext>
            </a:extLst>
          </p:cNvPr>
          <p:cNvSpPr>
            <a:spLocks noGrp="1"/>
          </p:cNvSpPr>
          <p:nvPr>
            <p:ph type="title"/>
          </p:nvPr>
        </p:nvSpPr>
        <p:spPr/>
        <p:txBody>
          <a:bodyPr/>
          <a:lstStyle/>
          <a:p>
            <a:r>
              <a:rPr lang="en-US"/>
              <a:t>Tip #14: Ask them to reconstruct (a section of) the text from memory</a:t>
            </a:r>
            <a:endParaRPr lang="he-IL"/>
          </a:p>
        </p:txBody>
      </p:sp>
      <p:sp>
        <p:nvSpPr>
          <p:cNvPr id="3" name="Content Placeholder 2">
            <a:extLst>
              <a:ext uri="{FF2B5EF4-FFF2-40B4-BE49-F238E27FC236}">
                <a16:creationId xmlns:a16="http://schemas.microsoft.com/office/drawing/2014/main" id="{2A55B143-941F-4753-BBCB-C12DE7233FFB}"/>
              </a:ext>
            </a:extLst>
          </p:cNvPr>
          <p:cNvSpPr>
            <a:spLocks noGrp="1"/>
          </p:cNvSpPr>
          <p:nvPr>
            <p:ph idx="1"/>
          </p:nvPr>
        </p:nvSpPr>
        <p:spPr/>
        <p:txBody>
          <a:bodyPr>
            <a:normAutofit/>
          </a:bodyPr>
          <a:lstStyle/>
          <a:p>
            <a:r>
              <a:rPr lang="en-US"/>
              <a:t>Give them five minutes to reread the target text and memorize as much as they can.</a:t>
            </a:r>
          </a:p>
          <a:p>
            <a:r>
              <a:rPr lang="en-US"/>
              <a:t>They may not copy it down. </a:t>
            </a:r>
          </a:p>
          <a:p>
            <a:r>
              <a:rPr lang="en-US"/>
              <a:t>They may note down key vocabulary. </a:t>
            </a:r>
          </a:p>
          <a:p>
            <a:r>
              <a:rPr lang="en-US"/>
              <a:t>Then they close their books and in small groups try to reconstruct the paragraph. </a:t>
            </a:r>
          </a:p>
          <a:p>
            <a:r>
              <a:rPr lang="en-US"/>
              <a:t>(You might want to provide the first two words of each sentence to give a ‘frame) </a:t>
            </a:r>
          </a:p>
        </p:txBody>
      </p:sp>
      <p:sp>
        <p:nvSpPr>
          <p:cNvPr id="4" name="Slide Number Placeholder 3">
            <a:extLst>
              <a:ext uri="{FF2B5EF4-FFF2-40B4-BE49-F238E27FC236}">
                <a16:creationId xmlns:a16="http://schemas.microsoft.com/office/drawing/2014/main" id="{95C7B1EB-6AD1-4BC4-A524-27E566971EA6}"/>
              </a:ext>
            </a:extLst>
          </p:cNvPr>
          <p:cNvSpPr>
            <a:spLocks noGrp="1"/>
          </p:cNvSpPr>
          <p:nvPr>
            <p:ph type="sldNum" sz="quarter" idx="12"/>
          </p:nvPr>
        </p:nvSpPr>
        <p:spPr/>
        <p:txBody>
          <a:bodyPr/>
          <a:lstStyle/>
          <a:p>
            <a:fld id="{2DAE65FE-B5B3-41D4-AFF9-BDDDDC3DC827}" type="slidenum">
              <a:rPr lang="en-US" smtClean="0"/>
              <a:pPr/>
              <a:t>31</a:t>
            </a:fld>
            <a:endParaRPr lang="en-US" dirty="0"/>
          </a:p>
        </p:txBody>
      </p:sp>
    </p:spTree>
    <p:extLst>
      <p:ext uri="{BB962C8B-B14F-4D97-AF65-F5344CB8AC3E}">
        <p14:creationId xmlns:p14="http://schemas.microsoft.com/office/powerpoint/2010/main" val="5491772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525C7F-C125-46F4-9C63-983C721783F1}"/>
              </a:ext>
            </a:extLst>
          </p:cNvPr>
          <p:cNvSpPr>
            <a:spLocks noGrp="1"/>
          </p:cNvSpPr>
          <p:nvPr>
            <p:ph type="title"/>
          </p:nvPr>
        </p:nvSpPr>
        <p:spPr/>
        <p:txBody>
          <a:bodyPr/>
          <a:lstStyle/>
          <a:p>
            <a:r>
              <a:rPr lang="en-US"/>
              <a:t>Tip #15: Use ‘Artistic reading’</a:t>
            </a:r>
            <a:endParaRPr lang="he-IL"/>
          </a:p>
        </p:txBody>
      </p:sp>
      <p:sp>
        <p:nvSpPr>
          <p:cNvPr id="6" name="Content Placeholder 5">
            <a:extLst>
              <a:ext uri="{FF2B5EF4-FFF2-40B4-BE49-F238E27FC236}">
                <a16:creationId xmlns:a16="http://schemas.microsoft.com/office/drawing/2014/main" id="{84F3F269-2C87-4B44-90A5-858433E4CD72}"/>
              </a:ext>
            </a:extLst>
          </p:cNvPr>
          <p:cNvSpPr>
            <a:spLocks noGrp="1"/>
          </p:cNvSpPr>
          <p:nvPr>
            <p:ph idx="1"/>
          </p:nvPr>
        </p:nvSpPr>
        <p:spPr/>
        <p:txBody>
          <a:bodyPr>
            <a:normAutofit lnSpcReduction="10000"/>
          </a:bodyPr>
          <a:lstStyle/>
          <a:p>
            <a:r>
              <a:rPr lang="en-US"/>
              <a:t>(Similar to ‘reader’s theater’, but using any reading text)</a:t>
            </a:r>
          </a:p>
          <a:p>
            <a:r>
              <a:rPr lang="en-US"/>
              <a:t>Select a key paragraph from the text.</a:t>
            </a:r>
          </a:p>
          <a:p>
            <a:r>
              <a:rPr lang="en-US"/>
              <a:t>Divide students into groups.</a:t>
            </a:r>
          </a:p>
          <a:p>
            <a:r>
              <a:rPr lang="en-US"/>
              <a:t>Give them ten minutes to prepare an ‘artistic reading’ of it, in which all students in the group participate…</a:t>
            </a:r>
          </a:p>
          <a:p>
            <a:r>
              <a:rPr lang="en-US"/>
              <a:t>… and which they will later perform to the class.</a:t>
            </a:r>
            <a:endParaRPr lang="he-IL"/>
          </a:p>
        </p:txBody>
      </p:sp>
      <p:sp>
        <p:nvSpPr>
          <p:cNvPr id="4" name="Slide Number Placeholder 3">
            <a:extLst>
              <a:ext uri="{FF2B5EF4-FFF2-40B4-BE49-F238E27FC236}">
                <a16:creationId xmlns:a16="http://schemas.microsoft.com/office/drawing/2014/main" id="{2D67B0CF-332E-4456-A69D-4135EDC7E416}"/>
              </a:ext>
            </a:extLst>
          </p:cNvPr>
          <p:cNvSpPr>
            <a:spLocks noGrp="1"/>
          </p:cNvSpPr>
          <p:nvPr>
            <p:ph type="sldNum" sz="quarter" idx="12"/>
          </p:nvPr>
        </p:nvSpPr>
        <p:spPr/>
        <p:txBody>
          <a:bodyPr/>
          <a:lstStyle/>
          <a:p>
            <a:fld id="{2DAE65FE-B5B3-41D4-AFF9-BDDDDC3DC827}" type="slidenum">
              <a:rPr lang="en-US" smtClean="0"/>
              <a:t>32</a:t>
            </a:fld>
            <a:endParaRPr lang="en-US"/>
          </a:p>
        </p:txBody>
      </p:sp>
    </p:spTree>
    <p:extLst>
      <p:ext uri="{BB962C8B-B14F-4D97-AF65-F5344CB8AC3E}">
        <p14:creationId xmlns:p14="http://schemas.microsoft.com/office/powerpoint/2010/main" val="25579299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7092-312C-4DD7-ADC5-CE5FD8BC95A6}"/>
              </a:ext>
            </a:extLst>
          </p:cNvPr>
          <p:cNvSpPr>
            <a:spLocks noGrp="1"/>
          </p:cNvSpPr>
          <p:nvPr>
            <p:ph type="title"/>
          </p:nvPr>
        </p:nvSpPr>
        <p:spPr/>
        <p:txBody>
          <a:bodyPr/>
          <a:lstStyle/>
          <a:p>
            <a:r>
              <a:rPr lang="en-US"/>
              <a:t>The goal of the reading is …</a:t>
            </a:r>
            <a:endParaRPr lang="he-IL"/>
          </a:p>
        </p:txBody>
      </p:sp>
      <p:sp>
        <p:nvSpPr>
          <p:cNvPr id="3" name="Content Placeholder 2">
            <a:extLst>
              <a:ext uri="{FF2B5EF4-FFF2-40B4-BE49-F238E27FC236}">
                <a16:creationId xmlns:a16="http://schemas.microsoft.com/office/drawing/2014/main" id="{5C2CE917-7B13-486F-9334-45C60B2FA9DC}"/>
              </a:ext>
            </a:extLst>
          </p:cNvPr>
          <p:cNvSpPr>
            <a:spLocks noGrp="1"/>
          </p:cNvSpPr>
          <p:nvPr>
            <p:ph idx="1"/>
          </p:nvPr>
        </p:nvSpPr>
        <p:spPr/>
        <p:txBody>
          <a:bodyPr/>
          <a:lstStyle/>
          <a:p>
            <a:r>
              <a:rPr lang="en-US"/>
              <a:t>… to convey the meaning of the text as impactfully (dramatically?) as possible. </a:t>
            </a:r>
            <a:endParaRPr lang="he-IL"/>
          </a:p>
        </p:txBody>
      </p:sp>
      <p:sp>
        <p:nvSpPr>
          <p:cNvPr id="4" name="Slide Number Placeholder 3">
            <a:extLst>
              <a:ext uri="{FF2B5EF4-FFF2-40B4-BE49-F238E27FC236}">
                <a16:creationId xmlns:a16="http://schemas.microsoft.com/office/drawing/2014/main" id="{05DF8FBE-4010-4639-95C1-DC9E14ADDCA1}"/>
              </a:ext>
            </a:extLst>
          </p:cNvPr>
          <p:cNvSpPr>
            <a:spLocks noGrp="1"/>
          </p:cNvSpPr>
          <p:nvPr>
            <p:ph type="sldNum" sz="quarter" idx="12"/>
          </p:nvPr>
        </p:nvSpPr>
        <p:spPr/>
        <p:txBody>
          <a:bodyPr/>
          <a:lstStyle/>
          <a:p>
            <a:fld id="{2DAE65FE-B5B3-41D4-AFF9-BDDDDC3DC827}" type="slidenum">
              <a:rPr lang="en-US" smtClean="0"/>
              <a:pPr/>
              <a:t>33</a:t>
            </a:fld>
            <a:endParaRPr lang="en-US" dirty="0"/>
          </a:p>
        </p:txBody>
      </p:sp>
    </p:spTree>
    <p:extLst>
      <p:ext uri="{BB962C8B-B14F-4D97-AF65-F5344CB8AC3E}">
        <p14:creationId xmlns:p14="http://schemas.microsoft.com/office/powerpoint/2010/main" val="7362621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2C870-F8CC-4795-A3BB-42A8C3A9B814}"/>
              </a:ext>
            </a:extLst>
          </p:cNvPr>
          <p:cNvSpPr>
            <a:spLocks noGrp="1"/>
          </p:cNvSpPr>
          <p:nvPr>
            <p:ph type="title"/>
          </p:nvPr>
        </p:nvSpPr>
        <p:spPr/>
        <p:txBody>
          <a:bodyPr/>
          <a:lstStyle/>
          <a:p>
            <a:br>
              <a:rPr lang="en-US"/>
            </a:br>
            <a:r>
              <a:rPr lang="en-US"/>
              <a:t>Tell them they can use</a:t>
            </a:r>
            <a:endParaRPr lang="he-IL"/>
          </a:p>
        </p:txBody>
      </p:sp>
      <p:sp>
        <p:nvSpPr>
          <p:cNvPr id="3" name="Content Placeholder 2">
            <a:extLst>
              <a:ext uri="{FF2B5EF4-FFF2-40B4-BE49-F238E27FC236}">
                <a16:creationId xmlns:a16="http://schemas.microsoft.com/office/drawing/2014/main" id="{F69EC636-86BE-4D9F-8D39-758E42F990FD}"/>
              </a:ext>
            </a:extLst>
          </p:cNvPr>
          <p:cNvSpPr>
            <a:spLocks noGrp="1"/>
          </p:cNvSpPr>
          <p:nvPr>
            <p:ph idx="1"/>
          </p:nvPr>
        </p:nvSpPr>
        <p:spPr/>
        <p:txBody>
          <a:bodyPr>
            <a:normAutofit lnSpcReduction="10000"/>
          </a:bodyPr>
          <a:lstStyle/>
          <a:p>
            <a:pPr marL="457200" indent="-457200" algn="ctr">
              <a:buFont typeface="Arial" panose="020B0604020202020204" pitchFamily="34" charset="0"/>
              <a:buChar char="•"/>
            </a:pPr>
            <a:r>
              <a:rPr lang="en-US"/>
              <a:t>Solo / choral speech</a:t>
            </a:r>
          </a:p>
          <a:p>
            <a:pPr marL="457200" indent="-457200" algn="ctr">
              <a:buFont typeface="Arial" panose="020B0604020202020204" pitchFamily="34" charset="0"/>
              <a:buChar char="•"/>
            </a:pPr>
            <a:r>
              <a:rPr lang="en-US"/>
              <a:t>Varied volume</a:t>
            </a:r>
          </a:p>
          <a:p>
            <a:pPr marL="457200" indent="-457200" algn="ctr">
              <a:buFont typeface="Arial" panose="020B0604020202020204" pitchFamily="34" charset="0"/>
              <a:buChar char="•"/>
            </a:pPr>
            <a:r>
              <a:rPr lang="en-US"/>
              <a:t>Varied speed</a:t>
            </a:r>
          </a:p>
          <a:p>
            <a:pPr marL="457200" indent="-457200" algn="ctr">
              <a:buFont typeface="Arial" panose="020B0604020202020204" pitchFamily="34" charset="0"/>
              <a:buChar char="•"/>
            </a:pPr>
            <a:r>
              <a:rPr lang="en-US"/>
              <a:t>Varied intonation</a:t>
            </a:r>
          </a:p>
          <a:p>
            <a:pPr marL="457200" indent="-457200" algn="ctr">
              <a:buFont typeface="Arial" panose="020B0604020202020204" pitchFamily="34" charset="0"/>
              <a:buChar char="•"/>
            </a:pPr>
            <a:r>
              <a:rPr lang="en-US"/>
              <a:t>Pause</a:t>
            </a:r>
          </a:p>
          <a:p>
            <a:pPr marL="457200" indent="-457200" algn="ctr">
              <a:buFont typeface="Arial" panose="020B0604020202020204" pitchFamily="34" charset="0"/>
              <a:buChar char="•"/>
            </a:pPr>
            <a:r>
              <a:rPr lang="en-US"/>
              <a:t>Movement, gesture</a:t>
            </a:r>
          </a:p>
          <a:p>
            <a:r>
              <a:rPr lang="en-US"/>
              <a:t>Note: </a:t>
            </a:r>
          </a:p>
          <a:p>
            <a:r>
              <a:rPr lang="en-US"/>
              <a:t>Repetition is allowed</a:t>
            </a:r>
            <a:endParaRPr lang="he-IL"/>
          </a:p>
        </p:txBody>
      </p:sp>
      <p:sp>
        <p:nvSpPr>
          <p:cNvPr id="4" name="Slide Number Placeholder 3">
            <a:extLst>
              <a:ext uri="{FF2B5EF4-FFF2-40B4-BE49-F238E27FC236}">
                <a16:creationId xmlns:a16="http://schemas.microsoft.com/office/drawing/2014/main" id="{6122D3FC-2D8A-42FA-8BA0-3BF760043F5C}"/>
              </a:ext>
            </a:extLst>
          </p:cNvPr>
          <p:cNvSpPr>
            <a:spLocks noGrp="1"/>
          </p:cNvSpPr>
          <p:nvPr>
            <p:ph type="sldNum" sz="quarter" idx="12"/>
          </p:nvPr>
        </p:nvSpPr>
        <p:spPr/>
        <p:txBody>
          <a:bodyPr/>
          <a:lstStyle/>
          <a:p>
            <a:fld id="{2DAE65FE-B5B3-41D4-AFF9-BDDDDC3DC827}" type="slidenum">
              <a:rPr lang="en-US" smtClean="0"/>
              <a:pPr/>
              <a:t>34</a:t>
            </a:fld>
            <a:endParaRPr lang="en-US" dirty="0"/>
          </a:p>
        </p:txBody>
      </p:sp>
    </p:spTree>
    <p:extLst>
      <p:ext uri="{BB962C8B-B14F-4D97-AF65-F5344CB8AC3E}">
        <p14:creationId xmlns:p14="http://schemas.microsoft.com/office/powerpoint/2010/main" val="35573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7AA08-D25F-48C5-92C6-208D679722B9}"/>
              </a:ext>
            </a:extLst>
          </p:cNvPr>
          <p:cNvSpPr>
            <a:spLocks noGrp="1"/>
          </p:cNvSpPr>
          <p:nvPr>
            <p:ph type="title"/>
          </p:nvPr>
        </p:nvSpPr>
        <p:spPr/>
        <p:txBody>
          <a:bodyPr/>
          <a:lstStyle/>
          <a:p>
            <a:r>
              <a:rPr lang="en-US"/>
              <a:t>Tip #16: Give opportunities for personal response</a:t>
            </a:r>
            <a:endParaRPr lang="he-IL"/>
          </a:p>
        </p:txBody>
      </p:sp>
      <p:sp>
        <p:nvSpPr>
          <p:cNvPr id="3" name="Content Placeholder 2">
            <a:extLst>
              <a:ext uri="{FF2B5EF4-FFF2-40B4-BE49-F238E27FC236}">
                <a16:creationId xmlns:a16="http://schemas.microsoft.com/office/drawing/2014/main" id="{DB3C3DE4-189A-4C6F-8793-036F1B1272B1}"/>
              </a:ext>
            </a:extLst>
          </p:cNvPr>
          <p:cNvSpPr>
            <a:spLocks noGrp="1"/>
          </p:cNvSpPr>
          <p:nvPr>
            <p:ph idx="1"/>
          </p:nvPr>
        </p:nvSpPr>
        <p:spPr/>
        <p:txBody>
          <a:bodyPr/>
          <a:lstStyle/>
          <a:p>
            <a:r>
              <a:rPr lang="en-US"/>
              <a:t>What do you think of this article / report / story…?</a:t>
            </a:r>
          </a:p>
          <a:p>
            <a:r>
              <a:rPr lang="en-US"/>
              <a:t>What’s your opinion on the issues raised here?</a:t>
            </a:r>
          </a:p>
          <a:p>
            <a:r>
              <a:rPr lang="en-US"/>
              <a:t>What might you want to say to the author?</a:t>
            </a:r>
          </a:p>
          <a:p>
            <a:r>
              <a:rPr lang="en-US"/>
              <a:t>Can you relate it to your own experiences? Your own country / context?</a:t>
            </a:r>
            <a:endParaRPr lang="he-IL"/>
          </a:p>
        </p:txBody>
      </p:sp>
      <p:sp>
        <p:nvSpPr>
          <p:cNvPr id="4" name="Slide Number Placeholder 3">
            <a:extLst>
              <a:ext uri="{FF2B5EF4-FFF2-40B4-BE49-F238E27FC236}">
                <a16:creationId xmlns:a16="http://schemas.microsoft.com/office/drawing/2014/main" id="{95BE354F-113D-4B33-A01E-6F24F57C6914}"/>
              </a:ext>
            </a:extLst>
          </p:cNvPr>
          <p:cNvSpPr>
            <a:spLocks noGrp="1"/>
          </p:cNvSpPr>
          <p:nvPr>
            <p:ph type="sldNum" sz="quarter" idx="12"/>
          </p:nvPr>
        </p:nvSpPr>
        <p:spPr/>
        <p:txBody>
          <a:bodyPr/>
          <a:lstStyle/>
          <a:p>
            <a:fld id="{2DAE65FE-B5B3-41D4-AFF9-BDDDDC3DC827}" type="slidenum">
              <a:rPr lang="en-US" smtClean="0"/>
              <a:pPr/>
              <a:t>35</a:t>
            </a:fld>
            <a:endParaRPr lang="en-US" dirty="0"/>
          </a:p>
        </p:txBody>
      </p:sp>
    </p:spTree>
    <p:extLst>
      <p:ext uri="{BB962C8B-B14F-4D97-AF65-F5344CB8AC3E}">
        <p14:creationId xmlns:p14="http://schemas.microsoft.com/office/powerpoint/2010/main" val="4209754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5CB0A43-4BD8-4718-BBF0-F3A576CB73B3}"/>
              </a:ext>
            </a:extLst>
          </p:cNvPr>
          <p:cNvSpPr>
            <a:spLocks noGrp="1"/>
          </p:cNvSpPr>
          <p:nvPr>
            <p:ph type="title"/>
          </p:nvPr>
        </p:nvSpPr>
        <p:spPr/>
        <p:txBody>
          <a:bodyPr/>
          <a:lstStyle/>
          <a:p>
            <a:r>
              <a:rPr lang="en-US"/>
              <a:t>Teaching the vocabulary</a:t>
            </a:r>
            <a:endParaRPr lang="he-IL"/>
          </a:p>
        </p:txBody>
      </p:sp>
      <p:sp>
        <p:nvSpPr>
          <p:cNvPr id="6" name="Text Placeholder 5">
            <a:extLst>
              <a:ext uri="{FF2B5EF4-FFF2-40B4-BE49-F238E27FC236}">
                <a16:creationId xmlns:a16="http://schemas.microsoft.com/office/drawing/2014/main" id="{D9B52AB5-4D74-4E2A-B5A5-33457721C57F}"/>
              </a:ext>
            </a:extLst>
          </p:cNvPr>
          <p:cNvSpPr>
            <a:spLocks noGrp="1"/>
          </p:cNvSpPr>
          <p:nvPr>
            <p:ph type="body" idx="1"/>
          </p:nvPr>
        </p:nvSpPr>
        <p:spPr/>
        <p:txBody>
          <a:bodyPr/>
          <a:lstStyle/>
          <a:p>
            <a:endParaRPr lang="he-IL"/>
          </a:p>
        </p:txBody>
      </p:sp>
      <p:sp>
        <p:nvSpPr>
          <p:cNvPr id="4" name="Slide Number Placeholder 3">
            <a:extLst>
              <a:ext uri="{FF2B5EF4-FFF2-40B4-BE49-F238E27FC236}">
                <a16:creationId xmlns:a16="http://schemas.microsoft.com/office/drawing/2014/main" id="{0C9947C5-2C54-46E9-8BA2-37AECA1AA01C}"/>
              </a:ext>
            </a:extLst>
          </p:cNvPr>
          <p:cNvSpPr>
            <a:spLocks noGrp="1"/>
          </p:cNvSpPr>
          <p:nvPr>
            <p:ph type="sldNum" sz="quarter" idx="12"/>
          </p:nvPr>
        </p:nvSpPr>
        <p:spPr/>
        <p:txBody>
          <a:bodyPr/>
          <a:lstStyle/>
          <a:p>
            <a:fld id="{2DAE65FE-B5B3-41D4-AFF9-BDDDDC3DC827}" type="slidenum">
              <a:rPr lang="en-US" smtClean="0"/>
              <a:pPr/>
              <a:t>36</a:t>
            </a:fld>
            <a:endParaRPr lang="en-US" dirty="0"/>
          </a:p>
        </p:txBody>
      </p:sp>
    </p:spTree>
    <p:extLst>
      <p:ext uri="{BB962C8B-B14F-4D97-AF65-F5344CB8AC3E}">
        <p14:creationId xmlns:p14="http://schemas.microsoft.com/office/powerpoint/2010/main" val="18763124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95D94FA-AA64-4D78-BDE2-738C6880B5B1}"/>
              </a:ext>
            </a:extLst>
          </p:cNvPr>
          <p:cNvSpPr>
            <a:spLocks noGrp="1"/>
          </p:cNvSpPr>
          <p:nvPr>
            <p:ph type="title"/>
          </p:nvPr>
        </p:nvSpPr>
        <p:spPr/>
        <p:txBody>
          <a:bodyPr/>
          <a:lstStyle/>
          <a:p>
            <a:r>
              <a:rPr lang="en-US"/>
              <a:t>Tip #17: Don’t ask them to guess meanings of new words from context</a:t>
            </a:r>
            <a:endParaRPr lang="he-IL"/>
          </a:p>
        </p:txBody>
      </p:sp>
      <p:sp>
        <p:nvSpPr>
          <p:cNvPr id="6" name="Content Placeholder 5">
            <a:extLst>
              <a:ext uri="{FF2B5EF4-FFF2-40B4-BE49-F238E27FC236}">
                <a16:creationId xmlns:a16="http://schemas.microsoft.com/office/drawing/2014/main" id="{EF74E87B-8814-44D4-8E0E-ED248469B5ED}"/>
              </a:ext>
            </a:extLst>
          </p:cNvPr>
          <p:cNvSpPr>
            <a:spLocks noGrp="1"/>
          </p:cNvSpPr>
          <p:nvPr>
            <p:ph idx="1"/>
          </p:nvPr>
        </p:nvSpPr>
        <p:spPr>
          <a:xfrm>
            <a:off x="826150" y="1908591"/>
            <a:ext cx="7886700" cy="4351338"/>
          </a:xfrm>
        </p:spPr>
        <p:txBody>
          <a:bodyPr>
            <a:normAutofit fontScale="92500" lnSpcReduction="20000"/>
          </a:bodyPr>
          <a:lstStyle/>
          <a:p>
            <a:r>
              <a:rPr lang="en-US"/>
              <a:t>Have you ever seen snowboarders flying through the air and doing _________ tricks? Well, this _________ sport is called big ___________ snowboarding and it is now an Olympic sport. Riders are judged on the ___________ of their tricks and on the way they __________ their snowboard. In addition, riders get more points when they end their trick with a smooth landing.  </a:t>
            </a:r>
          </a:p>
          <a:p>
            <a:r>
              <a:rPr lang="en-US"/>
              <a:t> </a:t>
            </a:r>
          </a:p>
          <a:p>
            <a:r>
              <a:rPr lang="en-US"/>
              <a:t>Shemesh, R., &amp; Zelenko, E.  (2018) </a:t>
            </a:r>
            <a:r>
              <a:rPr lang="en-US" i="1"/>
              <a:t>Sky High Plus. </a:t>
            </a:r>
            <a:r>
              <a:rPr lang="en-US"/>
              <a:t>Raanana: Eric Cohen Books (p.103)</a:t>
            </a:r>
            <a:endParaRPr lang="he-IL"/>
          </a:p>
        </p:txBody>
      </p:sp>
      <p:sp>
        <p:nvSpPr>
          <p:cNvPr id="4" name="Slide Number Placeholder 3">
            <a:extLst>
              <a:ext uri="{FF2B5EF4-FFF2-40B4-BE49-F238E27FC236}">
                <a16:creationId xmlns:a16="http://schemas.microsoft.com/office/drawing/2014/main" id="{476E31E2-DA3A-4436-AD2A-844A491C4FFE}"/>
              </a:ext>
            </a:extLst>
          </p:cNvPr>
          <p:cNvSpPr>
            <a:spLocks noGrp="1"/>
          </p:cNvSpPr>
          <p:nvPr>
            <p:ph type="sldNum" sz="quarter" idx="12"/>
          </p:nvPr>
        </p:nvSpPr>
        <p:spPr/>
        <p:txBody>
          <a:bodyPr/>
          <a:lstStyle/>
          <a:p>
            <a:fld id="{2DAE65FE-B5B3-41D4-AFF9-BDDDDC3DC827}" type="slidenum">
              <a:rPr lang="en-US" smtClean="0"/>
              <a:t>37</a:t>
            </a:fld>
            <a:endParaRPr lang="en-US"/>
          </a:p>
        </p:txBody>
      </p:sp>
    </p:spTree>
    <p:extLst>
      <p:ext uri="{BB962C8B-B14F-4D97-AF65-F5344CB8AC3E}">
        <p14:creationId xmlns:p14="http://schemas.microsoft.com/office/powerpoint/2010/main" val="5824693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95D94FA-AA64-4D78-BDE2-738C6880B5B1}"/>
              </a:ext>
            </a:extLst>
          </p:cNvPr>
          <p:cNvSpPr>
            <a:spLocks noGrp="1"/>
          </p:cNvSpPr>
          <p:nvPr>
            <p:ph type="title"/>
          </p:nvPr>
        </p:nvSpPr>
        <p:spPr/>
        <p:txBody>
          <a:bodyPr/>
          <a:lstStyle/>
          <a:p>
            <a:endParaRPr lang="he-IL"/>
          </a:p>
        </p:txBody>
      </p:sp>
      <p:sp>
        <p:nvSpPr>
          <p:cNvPr id="6" name="Content Placeholder 5">
            <a:extLst>
              <a:ext uri="{FF2B5EF4-FFF2-40B4-BE49-F238E27FC236}">
                <a16:creationId xmlns:a16="http://schemas.microsoft.com/office/drawing/2014/main" id="{EF74E87B-8814-44D4-8E0E-ED248469B5ED}"/>
              </a:ext>
            </a:extLst>
          </p:cNvPr>
          <p:cNvSpPr>
            <a:spLocks noGrp="1"/>
          </p:cNvSpPr>
          <p:nvPr>
            <p:ph idx="1"/>
          </p:nvPr>
        </p:nvSpPr>
        <p:spPr>
          <a:xfrm>
            <a:off x="826150" y="1908591"/>
            <a:ext cx="7886700" cy="4351338"/>
          </a:xfrm>
        </p:spPr>
        <p:txBody>
          <a:bodyPr>
            <a:normAutofit lnSpcReduction="10000"/>
          </a:bodyPr>
          <a:lstStyle/>
          <a:p>
            <a:r>
              <a:rPr lang="en-US"/>
              <a:t>Have you ever seen snowboarders flying through the air and doing </a:t>
            </a:r>
            <a:r>
              <a:rPr lang="en-US" u="sng"/>
              <a:t>difficult</a:t>
            </a:r>
            <a:r>
              <a:rPr lang="en-US"/>
              <a:t> tricks? Well, this </a:t>
            </a:r>
            <a:r>
              <a:rPr lang="en-US" u="sng"/>
              <a:t>extreme</a:t>
            </a:r>
            <a:r>
              <a:rPr lang="en-US"/>
              <a:t> sport is called big </a:t>
            </a:r>
            <a:r>
              <a:rPr lang="en-US" u="sng"/>
              <a:t>air</a:t>
            </a:r>
            <a:r>
              <a:rPr lang="en-US"/>
              <a:t> snowboarding and it is now an Olympic sport. Riders are judged on the </a:t>
            </a:r>
            <a:r>
              <a:rPr lang="en-US" u="sng"/>
              <a:t>difficulty</a:t>
            </a:r>
            <a:r>
              <a:rPr lang="en-US"/>
              <a:t> of their tricks and on the way they </a:t>
            </a:r>
            <a:r>
              <a:rPr lang="en-US" u="sng"/>
              <a:t>control</a:t>
            </a:r>
            <a:r>
              <a:rPr lang="en-US"/>
              <a:t> their snowboard. In addition, riders get more points when they end their trick with a smooth landing. </a:t>
            </a:r>
          </a:p>
        </p:txBody>
      </p:sp>
      <p:sp>
        <p:nvSpPr>
          <p:cNvPr id="4" name="Slide Number Placeholder 3">
            <a:extLst>
              <a:ext uri="{FF2B5EF4-FFF2-40B4-BE49-F238E27FC236}">
                <a16:creationId xmlns:a16="http://schemas.microsoft.com/office/drawing/2014/main" id="{476E31E2-DA3A-4436-AD2A-844A491C4FFE}"/>
              </a:ext>
            </a:extLst>
          </p:cNvPr>
          <p:cNvSpPr>
            <a:spLocks noGrp="1"/>
          </p:cNvSpPr>
          <p:nvPr>
            <p:ph type="sldNum" sz="quarter" idx="12"/>
          </p:nvPr>
        </p:nvSpPr>
        <p:spPr/>
        <p:txBody>
          <a:bodyPr/>
          <a:lstStyle/>
          <a:p>
            <a:fld id="{2DAE65FE-B5B3-41D4-AFF9-BDDDDC3DC827}" type="slidenum">
              <a:rPr lang="en-US" smtClean="0"/>
              <a:t>38</a:t>
            </a:fld>
            <a:endParaRPr lang="en-US"/>
          </a:p>
        </p:txBody>
      </p:sp>
    </p:spTree>
    <p:extLst>
      <p:ext uri="{BB962C8B-B14F-4D97-AF65-F5344CB8AC3E}">
        <p14:creationId xmlns:p14="http://schemas.microsoft.com/office/powerpoint/2010/main" val="25930892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C2BF9-6640-4E67-B49E-1AC5A8F7AD8E}"/>
              </a:ext>
            </a:extLst>
          </p:cNvPr>
          <p:cNvSpPr>
            <a:spLocks noGrp="1"/>
          </p:cNvSpPr>
          <p:nvPr>
            <p:ph type="title"/>
          </p:nvPr>
        </p:nvSpPr>
        <p:spPr/>
        <p:txBody>
          <a:bodyPr/>
          <a:lstStyle/>
          <a:p>
            <a:r>
              <a:rPr lang="en-US"/>
              <a:t>Research indicates that …</a:t>
            </a:r>
            <a:endParaRPr lang="he-IL"/>
          </a:p>
        </p:txBody>
      </p:sp>
      <p:sp>
        <p:nvSpPr>
          <p:cNvPr id="3" name="Content Placeholder 2">
            <a:extLst>
              <a:ext uri="{FF2B5EF4-FFF2-40B4-BE49-F238E27FC236}">
                <a16:creationId xmlns:a16="http://schemas.microsoft.com/office/drawing/2014/main" id="{78437CD8-98A8-4352-87A8-0C53314D05F2}"/>
              </a:ext>
            </a:extLst>
          </p:cNvPr>
          <p:cNvSpPr>
            <a:spLocks noGrp="1"/>
          </p:cNvSpPr>
          <p:nvPr>
            <p:ph idx="1"/>
          </p:nvPr>
        </p:nvSpPr>
        <p:spPr/>
        <p:txBody>
          <a:bodyPr/>
          <a:lstStyle/>
          <a:p>
            <a:r>
              <a:rPr lang="en-US"/>
              <a:t>Less than 50% of unknown words can normally be guessed from a context. </a:t>
            </a:r>
          </a:p>
          <a:p>
            <a:r>
              <a:rPr lang="en-US"/>
              <a:t>So asking students to guess is likely to be setting them up to fail…</a:t>
            </a:r>
          </a:p>
          <a:p>
            <a:r>
              <a:rPr lang="en-US"/>
              <a:t>… misleading</a:t>
            </a:r>
          </a:p>
          <a:p>
            <a:r>
              <a:rPr lang="en-US"/>
              <a:t>… discouraging and frustrating</a:t>
            </a:r>
          </a:p>
          <a:p>
            <a:r>
              <a:rPr lang="en-US"/>
              <a:t>… a waste of time </a:t>
            </a:r>
            <a:endParaRPr lang="he-IL"/>
          </a:p>
        </p:txBody>
      </p:sp>
      <p:sp>
        <p:nvSpPr>
          <p:cNvPr id="4" name="Slide Number Placeholder 3">
            <a:extLst>
              <a:ext uri="{FF2B5EF4-FFF2-40B4-BE49-F238E27FC236}">
                <a16:creationId xmlns:a16="http://schemas.microsoft.com/office/drawing/2014/main" id="{BEA859F2-7E89-4520-B7D7-7D5E37C72DA8}"/>
              </a:ext>
            </a:extLst>
          </p:cNvPr>
          <p:cNvSpPr>
            <a:spLocks noGrp="1"/>
          </p:cNvSpPr>
          <p:nvPr>
            <p:ph type="sldNum" sz="quarter" idx="12"/>
          </p:nvPr>
        </p:nvSpPr>
        <p:spPr/>
        <p:txBody>
          <a:bodyPr/>
          <a:lstStyle/>
          <a:p>
            <a:fld id="{2DAE65FE-B5B3-41D4-AFF9-BDDDDC3DC827}" type="slidenum">
              <a:rPr lang="en-US" smtClean="0"/>
              <a:pPr/>
              <a:t>39</a:t>
            </a:fld>
            <a:endParaRPr lang="en-US" dirty="0"/>
          </a:p>
        </p:txBody>
      </p:sp>
    </p:spTree>
    <p:extLst>
      <p:ext uri="{BB962C8B-B14F-4D97-AF65-F5344CB8AC3E}">
        <p14:creationId xmlns:p14="http://schemas.microsoft.com/office/powerpoint/2010/main" val="4136474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49CA-94AC-435D-B936-DA42BF6B4BB4}"/>
              </a:ext>
            </a:extLst>
          </p:cNvPr>
          <p:cNvSpPr>
            <a:spLocks noGrp="1"/>
          </p:cNvSpPr>
          <p:nvPr>
            <p:ph type="title"/>
          </p:nvPr>
        </p:nvSpPr>
        <p:spPr/>
        <p:txBody>
          <a:bodyPr/>
          <a:lstStyle/>
          <a:p>
            <a:r>
              <a:rPr lang="en-US"/>
              <a:t>Tip #1: Prepare the content</a:t>
            </a:r>
            <a:endParaRPr lang="he-IL"/>
          </a:p>
        </p:txBody>
      </p:sp>
      <p:sp>
        <p:nvSpPr>
          <p:cNvPr id="3" name="Content Placeholder 2">
            <a:extLst>
              <a:ext uri="{FF2B5EF4-FFF2-40B4-BE49-F238E27FC236}">
                <a16:creationId xmlns:a16="http://schemas.microsoft.com/office/drawing/2014/main" id="{4C78DB5B-71B1-4A6A-BBEA-6AEC5C4F48D7}"/>
              </a:ext>
            </a:extLst>
          </p:cNvPr>
          <p:cNvSpPr>
            <a:spLocks noGrp="1"/>
          </p:cNvSpPr>
          <p:nvPr>
            <p:ph idx="1"/>
          </p:nvPr>
        </p:nvSpPr>
        <p:spPr/>
        <p:txBody>
          <a:bodyPr/>
          <a:lstStyle/>
          <a:p>
            <a:r>
              <a:rPr lang="en-US"/>
              <a:t>Get students ‘into’ the topic(s) of the text</a:t>
            </a:r>
          </a:p>
          <a:p>
            <a:r>
              <a:rPr lang="en-US"/>
              <a:t>e.g. </a:t>
            </a:r>
          </a:p>
          <a:p>
            <a:r>
              <a:rPr lang="en-US"/>
              <a:t>Simply tell them about it</a:t>
            </a:r>
          </a:p>
          <a:p>
            <a:r>
              <a:rPr lang="en-US"/>
              <a:t>Find out what they already know about it</a:t>
            </a:r>
          </a:p>
          <a:p>
            <a:r>
              <a:rPr lang="en-US"/>
              <a:t>Use the title to think about …</a:t>
            </a:r>
          </a:p>
          <a:p>
            <a:pPr lvl="1"/>
            <a:r>
              <a:rPr lang="en-US" sz="3200"/>
              <a:t>what sub-topics the text might include</a:t>
            </a:r>
          </a:p>
          <a:p>
            <a:pPr lvl="1"/>
            <a:r>
              <a:rPr lang="en-US" sz="3200"/>
              <a:t>what vocabulary they think might come up</a:t>
            </a:r>
          </a:p>
          <a:p>
            <a:pPr lvl="1"/>
            <a:endParaRPr lang="he-IL"/>
          </a:p>
        </p:txBody>
      </p:sp>
      <p:sp>
        <p:nvSpPr>
          <p:cNvPr id="4" name="Slide Number Placeholder 3">
            <a:extLst>
              <a:ext uri="{FF2B5EF4-FFF2-40B4-BE49-F238E27FC236}">
                <a16:creationId xmlns:a16="http://schemas.microsoft.com/office/drawing/2014/main" id="{F30F8BF3-17DC-4F6D-B890-7004A2FBFF46}"/>
              </a:ext>
            </a:extLst>
          </p:cNvPr>
          <p:cNvSpPr>
            <a:spLocks noGrp="1"/>
          </p:cNvSpPr>
          <p:nvPr>
            <p:ph type="sldNum" sz="quarter" idx="12"/>
          </p:nvPr>
        </p:nvSpPr>
        <p:spPr/>
        <p:txBody>
          <a:bodyPr/>
          <a:lstStyle/>
          <a:p>
            <a:fld id="{2DAE65FE-B5B3-41D4-AFF9-BDDDDC3DC827}" type="slidenum">
              <a:rPr lang="en-US" smtClean="0"/>
              <a:pPr/>
              <a:t>4</a:t>
            </a:fld>
            <a:endParaRPr lang="en-US" dirty="0"/>
          </a:p>
        </p:txBody>
      </p:sp>
    </p:spTree>
    <p:extLst>
      <p:ext uri="{BB962C8B-B14F-4D97-AF65-F5344CB8AC3E}">
        <p14:creationId xmlns:p14="http://schemas.microsoft.com/office/powerpoint/2010/main" val="219892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18876-8E2C-4960-8454-757B15495407}"/>
              </a:ext>
            </a:extLst>
          </p:cNvPr>
          <p:cNvSpPr>
            <a:spLocks noGrp="1"/>
          </p:cNvSpPr>
          <p:nvPr>
            <p:ph type="title"/>
          </p:nvPr>
        </p:nvSpPr>
        <p:spPr/>
        <p:txBody>
          <a:bodyPr/>
          <a:lstStyle/>
          <a:p>
            <a:r>
              <a:rPr lang="en-US"/>
              <a:t>So …</a:t>
            </a:r>
            <a:endParaRPr lang="he-IL"/>
          </a:p>
        </p:txBody>
      </p:sp>
      <p:sp>
        <p:nvSpPr>
          <p:cNvPr id="3" name="Content Placeholder 2">
            <a:extLst>
              <a:ext uri="{FF2B5EF4-FFF2-40B4-BE49-F238E27FC236}">
                <a16:creationId xmlns:a16="http://schemas.microsoft.com/office/drawing/2014/main" id="{2C3A69BD-CC4B-49D9-9C4E-D872DA07123D}"/>
              </a:ext>
            </a:extLst>
          </p:cNvPr>
          <p:cNvSpPr>
            <a:spLocks noGrp="1"/>
          </p:cNvSpPr>
          <p:nvPr>
            <p:ph idx="1"/>
          </p:nvPr>
        </p:nvSpPr>
        <p:spPr/>
        <p:txBody>
          <a:bodyPr/>
          <a:lstStyle/>
          <a:p>
            <a:r>
              <a:rPr lang="en-US"/>
              <a:t>Ask them to guess only if you think they are likely to get it right. </a:t>
            </a:r>
          </a:p>
          <a:p>
            <a:r>
              <a:rPr lang="en-US"/>
              <a:t>Otherwise: just explain. </a:t>
            </a:r>
          </a:p>
          <a:p>
            <a:r>
              <a:rPr lang="en-US"/>
              <a:t>Or tell them to look up in a dictionary</a:t>
            </a:r>
            <a:endParaRPr lang="he-IL"/>
          </a:p>
        </p:txBody>
      </p:sp>
      <p:sp>
        <p:nvSpPr>
          <p:cNvPr id="4" name="Slide Number Placeholder 3">
            <a:extLst>
              <a:ext uri="{FF2B5EF4-FFF2-40B4-BE49-F238E27FC236}">
                <a16:creationId xmlns:a16="http://schemas.microsoft.com/office/drawing/2014/main" id="{6881656B-546F-4266-B03D-9219662CC6C3}"/>
              </a:ext>
            </a:extLst>
          </p:cNvPr>
          <p:cNvSpPr>
            <a:spLocks noGrp="1"/>
          </p:cNvSpPr>
          <p:nvPr>
            <p:ph type="sldNum" sz="quarter" idx="12"/>
          </p:nvPr>
        </p:nvSpPr>
        <p:spPr/>
        <p:txBody>
          <a:bodyPr/>
          <a:lstStyle/>
          <a:p>
            <a:fld id="{2DAE65FE-B5B3-41D4-AFF9-BDDDDC3DC827}" type="slidenum">
              <a:rPr lang="en-US" smtClean="0"/>
              <a:pPr/>
              <a:t>40</a:t>
            </a:fld>
            <a:endParaRPr lang="en-US" dirty="0"/>
          </a:p>
        </p:txBody>
      </p:sp>
    </p:spTree>
    <p:extLst>
      <p:ext uri="{BB962C8B-B14F-4D97-AF65-F5344CB8AC3E}">
        <p14:creationId xmlns:p14="http://schemas.microsoft.com/office/powerpoint/2010/main" val="39108103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15CD3-B740-4B35-850F-8A8114A7DDBA}"/>
              </a:ext>
            </a:extLst>
          </p:cNvPr>
          <p:cNvSpPr>
            <a:spLocks noGrp="1"/>
          </p:cNvSpPr>
          <p:nvPr>
            <p:ph type="title"/>
          </p:nvPr>
        </p:nvSpPr>
        <p:spPr/>
        <p:txBody>
          <a:bodyPr/>
          <a:lstStyle/>
          <a:p>
            <a:r>
              <a:rPr lang="en-US"/>
              <a:t>Tip #18: Select items to teach 1: both words and multi-word items</a:t>
            </a:r>
            <a:endParaRPr lang="he-IL"/>
          </a:p>
        </p:txBody>
      </p:sp>
      <p:sp>
        <p:nvSpPr>
          <p:cNvPr id="3" name="Content Placeholder 2">
            <a:extLst>
              <a:ext uri="{FF2B5EF4-FFF2-40B4-BE49-F238E27FC236}">
                <a16:creationId xmlns:a16="http://schemas.microsoft.com/office/drawing/2014/main" id="{FF4ED0A9-86CC-4117-AB1B-8708774D94A3}"/>
              </a:ext>
            </a:extLst>
          </p:cNvPr>
          <p:cNvSpPr>
            <a:spLocks noGrp="1"/>
          </p:cNvSpPr>
          <p:nvPr>
            <p:ph idx="1"/>
          </p:nvPr>
        </p:nvSpPr>
        <p:spPr>
          <a:xfrm>
            <a:off x="628650" y="2188029"/>
            <a:ext cx="7886700" cy="3988934"/>
          </a:xfrm>
        </p:spPr>
        <p:txBody>
          <a:bodyPr>
            <a:normAutofit/>
          </a:bodyPr>
          <a:lstStyle/>
          <a:p>
            <a:r>
              <a:rPr lang="en-US"/>
              <a:t>Vocabulary isn’t just single words.</a:t>
            </a:r>
          </a:p>
          <a:p>
            <a:r>
              <a:rPr lang="en-US"/>
              <a:t>It’s also multi-word items such as </a:t>
            </a:r>
            <a:r>
              <a:rPr lang="en-US" i="1"/>
              <a:t>look after, of course, by the way</a:t>
            </a:r>
          </a:p>
          <a:p>
            <a:r>
              <a:rPr lang="en-US"/>
              <a:t>Or very common combinations such as </a:t>
            </a:r>
          </a:p>
          <a:p>
            <a:r>
              <a:rPr lang="en-US" i="1"/>
              <a:t>How are you? I don’t know.  Next year</a:t>
            </a:r>
          </a:p>
        </p:txBody>
      </p:sp>
      <p:sp>
        <p:nvSpPr>
          <p:cNvPr id="4" name="Slide Number Placeholder 3">
            <a:extLst>
              <a:ext uri="{FF2B5EF4-FFF2-40B4-BE49-F238E27FC236}">
                <a16:creationId xmlns:a16="http://schemas.microsoft.com/office/drawing/2014/main" id="{575306EC-581F-4A5D-B8BD-41EA01A84C25}"/>
              </a:ext>
            </a:extLst>
          </p:cNvPr>
          <p:cNvSpPr>
            <a:spLocks noGrp="1"/>
          </p:cNvSpPr>
          <p:nvPr>
            <p:ph type="sldNum" sz="quarter" idx="12"/>
          </p:nvPr>
        </p:nvSpPr>
        <p:spPr/>
        <p:txBody>
          <a:bodyPr/>
          <a:lstStyle/>
          <a:p>
            <a:fld id="{2DAE65FE-B5B3-41D4-AFF9-BDDDDC3DC827}" type="slidenum">
              <a:rPr lang="en-US" smtClean="0"/>
              <a:pPr/>
              <a:t>41</a:t>
            </a:fld>
            <a:endParaRPr lang="en-US" dirty="0"/>
          </a:p>
        </p:txBody>
      </p:sp>
    </p:spTree>
    <p:extLst>
      <p:ext uri="{BB962C8B-B14F-4D97-AF65-F5344CB8AC3E}">
        <p14:creationId xmlns:p14="http://schemas.microsoft.com/office/powerpoint/2010/main" val="40463580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F2265B-F438-4B39-85B3-1873AA0F91C1}"/>
              </a:ext>
            </a:extLst>
          </p:cNvPr>
          <p:cNvSpPr>
            <a:spLocks noGrp="1"/>
          </p:cNvSpPr>
          <p:nvPr>
            <p:ph idx="1"/>
          </p:nvPr>
        </p:nvSpPr>
        <p:spPr>
          <a:xfrm>
            <a:off x="628650" y="457200"/>
            <a:ext cx="7886700" cy="5719763"/>
          </a:xfrm>
        </p:spPr>
        <p:txBody>
          <a:bodyPr>
            <a:normAutofit lnSpcReduction="10000"/>
          </a:bodyPr>
          <a:lstStyle/>
          <a:p>
            <a:r>
              <a:rPr lang="en-US">
                <a:cs typeface="+mj-cs"/>
              </a:rPr>
              <a:t>My name is Ricky and I have a problem.  I have to do a history project with my friend Mike, but he doesn’t want to do anything.   Every time I ask him to work with me, he has something else to do.  We have to finish our project next month, and we have not started working yet.  I want to get a good grade for the project, but I don’t want to do all the work </a:t>
            </a:r>
            <a:r>
              <a:rPr lang="en-US" sz="2800">
                <a:cs typeface="+mj-cs"/>
              </a:rPr>
              <a:t>by myself</a:t>
            </a:r>
            <a:r>
              <a:rPr lang="en-US">
                <a:cs typeface="+mj-cs"/>
              </a:rPr>
              <a:t>. What can I do?</a:t>
            </a:r>
          </a:p>
          <a:p>
            <a:r>
              <a:rPr lang="en-US">
                <a:cs typeface="+mj-cs"/>
              </a:rPr>
              <a:t> </a:t>
            </a:r>
          </a:p>
          <a:p>
            <a:pPr algn="r"/>
            <a:r>
              <a:rPr lang="en-US" sz="2000">
                <a:cs typeface="+mj-cs"/>
              </a:rPr>
              <a:t>Norman, A. (2019). Sky High Alternative Workbook. Raanana: Eric Cohen Books (p.90). </a:t>
            </a:r>
          </a:p>
          <a:p>
            <a:endParaRPr lang="he-IL"/>
          </a:p>
        </p:txBody>
      </p:sp>
      <p:sp>
        <p:nvSpPr>
          <p:cNvPr id="4" name="Slide Number Placeholder 3">
            <a:extLst>
              <a:ext uri="{FF2B5EF4-FFF2-40B4-BE49-F238E27FC236}">
                <a16:creationId xmlns:a16="http://schemas.microsoft.com/office/drawing/2014/main" id="{2AD07948-499C-4C1A-818F-7C400566DB37}"/>
              </a:ext>
            </a:extLst>
          </p:cNvPr>
          <p:cNvSpPr>
            <a:spLocks noGrp="1"/>
          </p:cNvSpPr>
          <p:nvPr>
            <p:ph type="sldNum" sz="quarter" idx="12"/>
          </p:nvPr>
        </p:nvSpPr>
        <p:spPr/>
        <p:txBody>
          <a:bodyPr/>
          <a:lstStyle/>
          <a:p>
            <a:fld id="{2DAE65FE-B5B3-41D4-AFF9-BDDDDC3DC827}" type="slidenum">
              <a:rPr lang="en-US" smtClean="0"/>
              <a:pPr/>
              <a:t>42</a:t>
            </a:fld>
            <a:endParaRPr lang="en-US" dirty="0"/>
          </a:p>
        </p:txBody>
      </p:sp>
    </p:spTree>
    <p:extLst>
      <p:ext uri="{BB962C8B-B14F-4D97-AF65-F5344CB8AC3E}">
        <p14:creationId xmlns:p14="http://schemas.microsoft.com/office/powerpoint/2010/main" val="26003942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F2265B-F438-4B39-85B3-1873AA0F91C1}"/>
              </a:ext>
            </a:extLst>
          </p:cNvPr>
          <p:cNvSpPr>
            <a:spLocks noGrp="1"/>
          </p:cNvSpPr>
          <p:nvPr>
            <p:ph idx="1"/>
          </p:nvPr>
        </p:nvSpPr>
        <p:spPr>
          <a:xfrm>
            <a:off x="589217" y="424543"/>
            <a:ext cx="7965567" cy="5719763"/>
          </a:xfrm>
        </p:spPr>
        <p:txBody>
          <a:bodyPr>
            <a:normAutofit lnSpcReduction="10000"/>
          </a:bodyPr>
          <a:lstStyle/>
          <a:p>
            <a:r>
              <a:rPr lang="en-US">
                <a:highlight>
                  <a:srgbClr val="FFFF00"/>
                </a:highlight>
                <a:cs typeface="+mj-cs"/>
              </a:rPr>
              <a:t>My name is </a:t>
            </a:r>
            <a:r>
              <a:rPr lang="en-US">
                <a:cs typeface="+mj-cs"/>
              </a:rPr>
              <a:t>Ricky and I </a:t>
            </a:r>
            <a:r>
              <a:rPr lang="en-US">
                <a:highlight>
                  <a:srgbClr val="FFFF00"/>
                </a:highlight>
                <a:cs typeface="+mj-cs"/>
              </a:rPr>
              <a:t>have a problem</a:t>
            </a:r>
            <a:r>
              <a:rPr lang="en-US">
                <a:cs typeface="+mj-cs"/>
              </a:rPr>
              <a:t>.  I have to do a history project with my friend Mike, but he doesn’t </a:t>
            </a:r>
            <a:r>
              <a:rPr lang="en-US">
                <a:highlight>
                  <a:srgbClr val="FFFF00"/>
                </a:highlight>
                <a:cs typeface="+mj-cs"/>
              </a:rPr>
              <a:t>want to </a:t>
            </a:r>
            <a:r>
              <a:rPr lang="en-US">
                <a:cs typeface="+mj-cs"/>
              </a:rPr>
              <a:t>do anything.   </a:t>
            </a:r>
            <a:r>
              <a:rPr lang="en-US">
                <a:highlight>
                  <a:srgbClr val="FFFF00"/>
                </a:highlight>
                <a:cs typeface="+mj-cs"/>
              </a:rPr>
              <a:t>Every time </a:t>
            </a:r>
            <a:r>
              <a:rPr lang="en-US">
                <a:cs typeface="+mj-cs"/>
              </a:rPr>
              <a:t>I ask him to work with me, he has </a:t>
            </a:r>
            <a:r>
              <a:rPr lang="en-US">
                <a:highlight>
                  <a:srgbClr val="FFFF00"/>
                </a:highlight>
                <a:cs typeface="+mj-cs"/>
              </a:rPr>
              <a:t>something else </a:t>
            </a:r>
            <a:r>
              <a:rPr lang="en-US">
                <a:cs typeface="+mj-cs"/>
              </a:rPr>
              <a:t>to do.  We have to finish our project </a:t>
            </a:r>
            <a:r>
              <a:rPr lang="en-US">
                <a:highlight>
                  <a:srgbClr val="FFFF00"/>
                </a:highlight>
                <a:cs typeface="+mj-cs"/>
              </a:rPr>
              <a:t>next month</a:t>
            </a:r>
            <a:r>
              <a:rPr lang="en-US">
                <a:cs typeface="+mj-cs"/>
              </a:rPr>
              <a:t>, and we have not started working yet.  I want to </a:t>
            </a:r>
            <a:r>
              <a:rPr lang="en-US">
                <a:highlight>
                  <a:srgbClr val="FFFF00"/>
                </a:highlight>
                <a:cs typeface="+mj-cs"/>
              </a:rPr>
              <a:t>get a good grade </a:t>
            </a:r>
            <a:r>
              <a:rPr lang="en-US">
                <a:cs typeface="+mj-cs"/>
              </a:rPr>
              <a:t>for the project, but I don’t </a:t>
            </a:r>
            <a:r>
              <a:rPr lang="en-US">
                <a:highlight>
                  <a:srgbClr val="FFFF00"/>
                </a:highlight>
                <a:cs typeface="+mj-cs"/>
              </a:rPr>
              <a:t>want to </a:t>
            </a:r>
            <a:r>
              <a:rPr lang="en-US">
                <a:cs typeface="+mj-cs"/>
              </a:rPr>
              <a:t>do all the work </a:t>
            </a:r>
            <a:r>
              <a:rPr lang="en-US">
                <a:highlight>
                  <a:srgbClr val="FFFF00"/>
                </a:highlight>
                <a:cs typeface="+mj-cs"/>
              </a:rPr>
              <a:t>by myself</a:t>
            </a:r>
            <a:r>
              <a:rPr lang="en-US">
                <a:cs typeface="+mj-cs"/>
              </a:rPr>
              <a:t>. What can I do?</a:t>
            </a:r>
          </a:p>
          <a:p>
            <a:r>
              <a:rPr lang="en-US">
                <a:cs typeface="+mj-cs"/>
              </a:rPr>
              <a:t> </a:t>
            </a:r>
          </a:p>
          <a:p>
            <a:pPr algn="r"/>
            <a:r>
              <a:rPr lang="en-US" sz="2000">
                <a:cs typeface="+mj-cs"/>
              </a:rPr>
              <a:t>Norman, A. (2019). Sky High Alternative Workbook. Raanana: Eric Cohen Books (p.90). </a:t>
            </a:r>
          </a:p>
          <a:p>
            <a:endParaRPr lang="he-IL"/>
          </a:p>
        </p:txBody>
      </p:sp>
      <p:sp>
        <p:nvSpPr>
          <p:cNvPr id="4" name="Slide Number Placeholder 3">
            <a:extLst>
              <a:ext uri="{FF2B5EF4-FFF2-40B4-BE49-F238E27FC236}">
                <a16:creationId xmlns:a16="http://schemas.microsoft.com/office/drawing/2014/main" id="{2AD07948-499C-4C1A-818F-7C400566DB37}"/>
              </a:ext>
            </a:extLst>
          </p:cNvPr>
          <p:cNvSpPr>
            <a:spLocks noGrp="1"/>
          </p:cNvSpPr>
          <p:nvPr>
            <p:ph type="sldNum" sz="quarter" idx="12"/>
          </p:nvPr>
        </p:nvSpPr>
        <p:spPr/>
        <p:txBody>
          <a:bodyPr/>
          <a:lstStyle/>
          <a:p>
            <a:fld id="{2DAE65FE-B5B3-41D4-AFF9-BDDDDC3DC827}" type="slidenum">
              <a:rPr lang="en-US" smtClean="0"/>
              <a:pPr/>
              <a:t>43</a:t>
            </a:fld>
            <a:endParaRPr lang="en-US" dirty="0"/>
          </a:p>
        </p:txBody>
      </p:sp>
    </p:spTree>
    <p:extLst>
      <p:ext uri="{BB962C8B-B14F-4D97-AF65-F5344CB8AC3E}">
        <p14:creationId xmlns:p14="http://schemas.microsoft.com/office/powerpoint/2010/main" val="1404194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1F5E89-ED48-4DD9-8832-62F42FF5D1B4}"/>
              </a:ext>
            </a:extLst>
          </p:cNvPr>
          <p:cNvSpPr>
            <a:spLocks noGrp="1"/>
          </p:cNvSpPr>
          <p:nvPr>
            <p:ph idx="1"/>
          </p:nvPr>
        </p:nvSpPr>
        <p:spPr>
          <a:xfrm>
            <a:off x="571500" y="241331"/>
            <a:ext cx="7886700" cy="6125089"/>
          </a:xfrm>
        </p:spPr>
        <p:txBody>
          <a:bodyPr>
            <a:normAutofit fontScale="77500" lnSpcReduction="20000"/>
          </a:bodyPr>
          <a:lstStyle/>
          <a:p>
            <a:pPr fontAlgn="base"/>
            <a:r>
              <a:rPr lang="en-US" b="1"/>
              <a:t>Outgoing European Council President Donald Tusk has urged British voters not to "give up" on stopping Brexit.</a:t>
            </a:r>
          </a:p>
          <a:p>
            <a:pPr fontAlgn="base"/>
            <a:r>
              <a:rPr lang="en-US"/>
              <a:t>He is due to step down from his role next month, having held the post for five years.</a:t>
            </a:r>
          </a:p>
          <a:p>
            <a:pPr fontAlgn="base"/>
            <a:r>
              <a:rPr lang="en-US"/>
              <a:t>Mr Tusk's intervention comes as Conservative leader Boris Johnson said the UK Parliament was "paralysed" and had refused "time and again to honour the mandate of the people and to deliver Brexit".</a:t>
            </a:r>
          </a:p>
          <a:p>
            <a:pPr fontAlgn="base"/>
            <a:r>
              <a:rPr lang="en-US"/>
              <a:t>Speaking at the College of Europe in Bruges, Mr Tusk said: "Brexit may happen at the beginning of next year.</a:t>
            </a:r>
          </a:p>
          <a:p>
            <a:pPr fontAlgn="base"/>
            <a:r>
              <a:rPr lang="en-US"/>
              <a:t>"I did everything in my power to avoid the confrontational no-deal scenario and extend the time for reflection and a possible British change of heart".</a:t>
            </a:r>
          </a:p>
          <a:p>
            <a:pPr fontAlgn="base"/>
            <a:r>
              <a:rPr lang="en-US"/>
              <a:t>"The UK election takes place in one month. Can things still be turned around?</a:t>
            </a:r>
          </a:p>
          <a:p>
            <a:pPr fontAlgn="base"/>
            <a:r>
              <a:rPr lang="en-US"/>
              <a:t>"The only words that come to my mind today are simply: Don't give up.”</a:t>
            </a:r>
          </a:p>
          <a:p>
            <a:pPr algn="r"/>
            <a:r>
              <a:rPr lang="en-US"/>
              <a:t>BBC News last week</a:t>
            </a:r>
            <a:endParaRPr lang="he-IL"/>
          </a:p>
        </p:txBody>
      </p:sp>
      <p:sp>
        <p:nvSpPr>
          <p:cNvPr id="4" name="Slide Number Placeholder 3">
            <a:extLst>
              <a:ext uri="{FF2B5EF4-FFF2-40B4-BE49-F238E27FC236}">
                <a16:creationId xmlns:a16="http://schemas.microsoft.com/office/drawing/2014/main" id="{6292D64F-7A99-4EF9-A7D0-1B67889D403B}"/>
              </a:ext>
            </a:extLst>
          </p:cNvPr>
          <p:cNvSpPr>
            <a:spLocks noGrp="1"/>
          </p:cNvSpPr>
          <p:nvPr>
            <p:ph type="sldNum" sz="quarter" idx="12"/>
          </p:nvPr>
        </p:nvSpPr>
        <p:spPr/>
        <p:txBody>
          <a:bodyPr/>
          <a:lstStyle/>
          <a:p>
            <a:fld id="{2DAE65FE-B5B3-41D4-AFF9-BDDDDC3DC827}" type="slidenum">
              <a:rPr lang="en-US" smtClean="0"/>
              <a:pPr/>
              <a:t>44</a:t>
            </a:fld>
            <a:endParaRPr lang="en-US" dirty="0"/>
          </a:p>
        </p:txBody>
      </p:sp>
    </p:spTree>
    <p:extLst>
      <p:ext uri="{BB962C8B-B14F-4D97-AF65-F5344CB8AC3E}">
        <p14:creationId xmlns:p14="http://schemas.microsoft.com/office/powerpoint/2010/main" val="17530263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1F5E89-ED48-4DD9-8832-62F42FF5D1B4}"/>
              </a:ext>
            </a:extLst>
          </p:cNvPr>
          <p:cNvSpPr>
            <a:spLocks noGrp="1"/>
          </p:cNvSpPr>
          <p:nvPr>
            <p:ph idx="1"/>
          </p:nvPr>
        </p:nvSpPr>
        <p:spPr>
          <a:xfrm>
            <a:off x="628650" y="51874"/>
            <a:ext cx="7886700" cy="6125089"/>
          </a:xfrm>
        </p:spPr>
        <p:txBody>
          <a:bodyPr>
            <a:normAutofit fontScale="77500" lnSpcReduction="20000"/>
          </a:bodyPr>
          <a:lstStyle/>
          <a:p>
            <a:pPr fontAlgn="base"/>
            <a:r>
              <a:rPr lang="en-US" b="1"/>
              <a:t>Outgoing European Council President Donald Tusk has urged British voters not to "</a:t>
            </a:r>
            <a:r>
              <a:rPr lang="en-US" b="1">
                <a:highlight>
                  <a:srgbClr val="FFFF00"/>
                </a:highlight>
              </a:rPr>
              <a:t>give up</a:t>
            </a:r>
            <a:r>
              <a:rPr lang="en-US" b="1"/>
              <a:t>" on stopping Brexit.</a:t>
            </a:r>
          </a:p>
          <a:p>
            <a:pPr fontAlgn="base"/>
            <a:r>
              <a:rPr lang="en-US"/>
              <a:t>He is </a:t>
            </a:r>
            <a:r>
              <a:rPr lang="en-US">
                <a:highlight>
                  <a:srgbClr val="FFFF00"/>
                </a:highlight>
              </a:rPr>
              <a:t>due to step down </a:t>
            </a:r>
            <a:r>
              <a:rPr lang="en-US"/>
              <a:t>from his role next month, having </a:t>
            </a:r>
            <a:r>
              <a:rPr lang="en-US">
                <a:highlight>
                  <a:srgbClr val="FFFF00"/>
                </a:highlight>
              </a:rPr>
              <a:t>held the post </a:t>
            </a:r>
            <a:r>
              <a:rPr lang="en-US"/>
              <a:t>for five years.</a:t>
            </a:r>
          </a:p>
          <a:p>
            <a:pPr fontAlgn="base"/>
            <a:r>
              <a:rPr lang="en-US"/>
              <a:t>Mr Tusk's intervention comes as Conservative leader Boris Johnson said the UK Parliament was "paralysed" and had refused "</a:t>
            </a:r>
            <a:r>
              <a:rPr lang="en-US">
                <a:highlight>
                  <a:srgbClr val="FFFF00"/>
                </a:highlight>
              </a:rPr>
              <a:t>time and again </a:t>
            </a:r>
            <a:r>
              <a:rPr lang="en-US"/>
              <a:t>to honour the mandate of the people and to deliver Brexit".</a:t>
            </a:r>
          </a:p>
          <a:p>
            <a:pPr fontAlgn="base"/>
            <a:r>
              <a:rPr lang="en-US"/>
              <a:t>Speaking at the College of Europe in Bruges, Mr Tusk said: "Brexit may happen </a:t>
            </a:r>
            <a:r>
              <a:rPr lang="en-US">
                <a:highlight>
                  <a:srgbClr val="FFFF00"/>
                </a:highlight>
              </a:rPr>
              <a:t>at the beginning of</a:t>
            </a:r>
            <a:r>
              <a:rPr lang="en-US"/>
              <a:t> next year.</a:t>
            </a:r>
          </a:p>
          <a:p>
            <a:pPr fontAlgn="base"/>
            <a:r>
              <a:rPr lang="en-US"/>
              <a:t>"I </a:t>
            </a:r>
            <a:r>
              <a:rPr lang="en-US">
                <a:highlight>
                  <a:srgbClr val="FFFF00"/>
                </a:highlight>
              </a:rPr>
              <a:t>did everything in my power </a:t>
            </a:r>
            <a:r>
              <a:rPr lang="en-US"/>
              <a:t>to avoid the confrontational no-deal scenario and extend the time for reflection and a possible British </a:t>
            </a:r>
            <a:r>
              <a:rPr lang="en-US">
                <a:highlight>
                  <a:srgbClr val="FFFF00"/>
                </a:highlight>
              </a:rPr>
              <a:t>change of heart</a:t>
            </a:r>
            <a:r>
              <a:rPr lang="en-US"/>
              <a:t>".</a:t>
            </a:r>
          </a:p>
          <a:p>
            <a:pPr fontAlgn="base"/>
            <a:r>
              <a:rPr lang="en-US"/>
              <a:t>"The UK election </a:t>
            </a:r>
            <a:r>
              <a:rPr lang="en-US">
                <a:highlight>
                  <a:srgbClr val="FFFF00"/>
                </a:highlight>
              </a:rPr>
              <a:t>takes place </a:t>
            </a:r>
            <a:r>
              <a:rPr lang="en-US"/>
              <a:t>in one month. Can things still be </a:t>
            </a:r>
            <a:r>
              <a:rPr lang="en-US">
                <a:highlight>
                  <a:srgbClr val="FFFF00"/>
                </a:highlight>
              </a:rPr>
              <a:t>turned around</a:t>
            </a:r>
            <a:r>
              <a:rPr lang="en-US"/>
              <a:t>?</a:t>
            </a:r>
          </a:p>
          <a:p>
            <a:pPr fontAlgn="base"/>
            <a:r>
              <a:rPr lang="en-US"/>
              <a:t>"The only words that come to my mind today are simply: Don't </a:t>
            </a:r>
            <a:r>
              <a:rPr lang="en-US">
                <a:highlight>
                  <a:srgbClr val="FFFF00"/>
                </a:highlight>
              </a:rPr>
              <a:t>give up.”</a:t>
            </a:r>
          </a:p>
          <a:p>
            <a:pPr algn="r"/>
            <a:r>
              <a:rPr lang="en-US"/>
              <a:t>BBC News last week</a:t>
            </a:r>
            <a:endParaRPr lang="he-IL"/>
          </a:p>
        </p:txBody>
      </p:sp>
      <p:sp>
        <p:nvSpPr>
          <p:cNvPr id="4" name="Slide Number Placeholder 3">
            <a:extLst>
              <a:ext uri="{FF2B5EF4-FFF2-40B4-BE49-F238E27FC236}">
                <a16:creationId xmlns:a16="http://schemas.microsoft.com/office/drawing/2014/main" id="{6292D64F-7A99-4EF9-A7D0-1B67889D403B}"/>
              </a:ext>
            </a:extLst>
          </p:cNvPr>
          <p:cNvSpPr>
            <a:spLocks noGrp="1"/>
          </p:cNvSpPr>
          <p:nvPr>
            <p:ph type="sldNum" sz="quarter" idx="12"/>
          </p:nvPr>
        </p:nvSpPr>
        <p:spPr/>
        <p:txBody>
          <a:bodyPr/>
          <a:lstStyle/>
          <a:p>
            <a:fld id="{2DAE65FE-B5B3-41D4-AFF9-BDDDDC3DC827}" type="slidenum">
              <a:rPr lang="en-US" smtClean="0"/>
              <a:pPr/>
              <a:t>45</a:t>
            </a:fld>
            <a:endParaRPr lang="en-US" dirty="0"/>
          </a:p>
        </p:txBody>
      </p:sp>
    </p:spTree>
    <p:extLst>
      <p:ext uri="{BB962C8B-B14F-4D97-AF65-F5344CB8AC3E}">
        <p14:creationId xmlns:p14="http://schemas.microsoft.com/office/powerpoint/2010/main" val="10005951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E3703-3D79-436F-AD85-CD4DC425F2ED}"/>
              </a:ext>
            </a:extLst>
          </p:cNvPr>
          <p:cNvSpPr>
            <a:spLocks noGrp="1"/>
          </p:cNvSpPr>
          <p:nvPr>
            <p:ph type="title"/>
          </p:nvPr>
        </p:nvSpPr>
        <p:spPr/>
        <p:txBody>
          <a:bodyPr/>
          <a:lstStyle/>
          <a:p>
            <a:r>
              <a:rPr lang="en-US"/>
              <a:t>Tip #19: Select items to teach 2: focus on important, frequent items</a:t>
            </a:r>
            <a:endParaRPr lang="he-IL"/>
          </a:p>
        </p:txBody>
      </p:sp>
      <p:sp>
        <p:nvSpPr>
          <p:cNvPr id="3" name="Content Placeholder 2">
            <a:extLst>
              <a:ext uri="{FF2B5EF4-FFF2-40B4-BE49-F238E27FC236}">
                <a16:creationId xmlns:a16="http://schemas.microsoft.com/office/drawing/2014/main" id="{D8390D62-B486-43D8-8B05-496BEBF058A7}"/>
              </a:ext>
            </a:extLst>
          </p:cNvPr>
          <p:cNvSpPr>
            <a:spLocks noGrp="1"/>
          </p:cNvSpPr>
          <p:nvPr>
            <p:ph idx="1"/>
          </p:nvPr>
        </p:nvSpPr>
        <p:spPr/>
        <p:txBody>
          <a:bodyPr/>
          <a:lstStyle/>
          <a:p>
            <a:r>
              <a:rPr lang="en-US"/>
              <a:t>Which items will I not focus on?</a:t>
            </a:r>
          </a:p>
          <a:p>
            <a:r>
              <a:rPr lang="en-US"/>
              <a:t>Rare ones, which the students are unlikely to meet very often or need to use themselves.</a:t>
            </a:r>
          </a:p>
          <a:p>
            <a:r>
              <a:rPr lang="en-US"/>
              <a:t>A useful tool:</a:t>
            </a:r>
            <a:r>
              <a:rPr lang="en-GB">
                <a:hlinkClick r:id="rId2"/>
              </a:rPr>
              <a:t>https://www.lextutor.ca/vp/eng/</a:t>
            </a:r>
            <a:endParaRPr lang="he-IL"/>
          </a:p>
        </p:txBody>
      </p:sp>
      <p:sp>
        <p:nvSpPr>
          <p:cNvPr id="4" name="Slide Number Placeholder 3">
            <a:extLst>
              <a:ext uri="{FF2B5EF4-FFF2-40B4-BE49-F238E27FC236}">
                <a16:creationId xmlns:a16="http://schemas.microsoft.com/office/drawing/2014/main" id="{86F3E051-D5FA-4BC4-87B8-99C06EB0D1EB}"/>
              </a:ext>
            </a:extLst>
          </p:cNvPr>
          <p:cNvSpPr>
            <a:spLocks noGrp="1"/>
          </p:cNvSpPr>
          <p:nvPr>
            <p:ph type="sldNum" sz="quarter" idx="12"/>
          </p:nvPr>
        </p:nvSpPr>
        <p:spPr/>
        <p:txBody>
          <a:bodyPr/>
          <a:lstStyle/>
          <a:p>
            <a:fld id="{2DAE65FE-B5B3-41D4-AFF9-BDDDDC3DC827}" type="slidenum">
              <a:rPr lang="en-US" smtClean="0"/>
              <a:pPr/>
              <a:t>46</a:t>
            </a:fld>
            <a:endParaRPr lang="en-US" dirty="0"/>
          </a:p>
        </p:txBody>
      </p:sp>
    </p:spTree>
    <p:extLst>
      <p:ext uri="{BB962C8B-B14F-4D97-AF65-F5344CB8AC3E}">
        <p14:creationId xmlns:p14="http://schemas.microsoft.com/office/powerpoint/2010/main" val="36433861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34944CC-1380-4695-8039-2AD0E24BFE50}"/>
              </a:ext>
            </a:extLst>
          </p:cNvPr>
          <p:cNvSpPr>
            <a:spLocks noGrp="1"/>
          </p:cNvSpPr>
          <p:nvPr>
            <p:ph type="sldNum" sz="quarter" idx="12"/>
          </p:nvPr>
        </p:nvSpPr>
        <p:spPr/>
        <p:txBody>
          <a:bodyPr/>
          <a:lstStyle/>
          <a:p>
            <a:fld id="{2DAE65FE-B5B3-41D4-AFF9-BDDDDC3DC827}" type="slidenum">
              <a:rPr lang="en-US" smtClean="0"/>
              <a:pPr/>
              <a:t>47</a:t>
            </a:fld>
            <a:endParaRPr lang="en-US" dirty="0"/>
          </a:p>
        </p:txBody>
      </p:sp>
      <p:pic>
        <p:nvPicPr>
          <p:cNvPr id="6" name="Picture 5">
            <a:extLst>
              <a:ext uri="{FF2B5EF4-FFF2-40B4-BE49-F238E27FC236}">
                <a16:creationId xmlns:a16="http://schemas.microsoft.com/office/drawing/2014/main" id="{C8747D53-7F03-4C83-8729-B1EA31972A59}"/>
              </a:ext>
            </a:extLst>
          </p:cNvPr>
          <p:cNvPicPr>
            <a:picLocks noChangeAspect="1"/>
          </p:cNvPicPr>
          <p:nvPr/>
        </p:nvPicPr>
        <p:blipFill rotWithShape="1">
          <a:blip r:embed="rId2">
            <a:extLst>
              <a:ext uri="{28A0092B-C50C-407E-A947-70E740481C1C}">
                <a14:useLocalDpi xmlns:a14="http://schemas.microsoft.com/office/drawing/2010/main" val="0"/>
              </a:ext>
            </a:extLst>
          </a:blip>
          <a:srcRect t="13474" b="7757"/>
          <a:stretch/>
        </p:blipFill>
        <p:spPr>
          <a:xfrm>
            <a:off x="0" y="1551213"/>
            <a:ext cx="9144000" cy="4049487"/>
          </a:xfrm>
          <a:prstGeom prst="rect">
            <a:avLst/>
          </a:prstGeom>
        </p:spPr>
      </p:pic>
    </p:spTree>
    <p:extLst>
      <p:ext uri="{BB962C8B-B14F-4D97-AF65-F5344CB8AC3E}">
        <p14:creationId xmlns:p14="http://schemas.microsoft.com/office/powerpoint/2010/main" val="26585242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EBC558B-D1EB-4E18-8F57-957B4A7AE3FB}"/>
              </a:ext>
            </a:extLst>
          </p:cNvPr>
          <p:cNvSpPr>
            <a:spLocks noGrp="1"/>
          </p:cNvSpPr>
          <p:nvPr>
            <p:ph type="sldNum" sz="quarter" idx="12"/>
          </p:nvPr>
        </p:nvSpPr>
        <p:spPr/>
        <p:txBody>
          <a:bodyPr/>
          <a:lstStyle/>
          <a:p>
            <a:fld id="{2DAE65FE-B5B3-41D4-AFF9-BDDDDC3DC827}" type="slidenum">
              <a:rPr lang="en-US" smtClean="0"/>
              <a:t>48</a:t>
            </a:fld>
            <a:endParaRPr lang="en-US"/>
          </a:p>
        </p:txBody>
      </p:sp>
      <p:pic>
        <p:nvPicPr>
          <p:cNvPr id="3" name="Picture 2">
            <a:extLst>
              <a:ext uri="{FF2B5EF4-FFF2-40B4-BE49-F238E27FC236}">
                <a16:creationId xmlns:a16="http://schemas.microsoft.com/office/drawing/2014/main" id="{2C9F076C-B086-4428-865B-7E750E52740D}"/>
              </a:ext>
            </a:extLst>
          </p:cNvPr>
          <p:cNvPicPr>
            <a:picLocks noChangeAspect="1"/>
          </p:cNvPicPr>
          <p:nvPr/>
        </p:nvPicPr>
        <p:blipFill rotWithShape="1">
          <a:blip r:embed="rId2"/>
          <a:srcRect t="25861" r="46428" b="16650"/>
          <a:stretch/>
        </p:blipFill>
        <p:spPr>
          <a:xfrm>
            <a:off x="0" y="217714"/>
            <a:ext cx="8922074" cy="5382985"/>
          </a:xfrm>
          <a:prstGeom prst="rect">
            <a:avLst/>
          </a:prstGeom>
        </p:spPr>
      </p:pic>
    </p:spTree>
    <p:extLst>
      <p:ext uri="{BB962C8B-B14F-4D97-AF65-F5344CB8AC3E}">
        <p14:creationId xmlns:p14="http://schemas.microsoft.com/office/powerpoint/2010/main" val="7483961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4B50381-B849-49FD-8AE8-AA54D44F51C6}"/>
              </a:ext>
            </a:extLst>
          </p:cNvPr>
          <p:cNvSpPr>
            <a:spLocks noGrp="1"/>
          </p:cNvSpPr>
          <p:nvPr>
            <p:ph type="sldNum" sz="quarter" idx="12"/>
          </p:nvPr>
        </p:nvSpPr>
        <p:spPr/>
        <p:txBody>
          <a:bodyPr/>
          <a:lstStyle/>
          <a:p>
            <a:fld id="{2DAE65FE-B5B3-41D4-AFF9-BDDDDC3DC827}" type="slidenum">
              <a:rPr lang="en-US" smtClean="0"/>
              <a:t>49</a:t>
            </a:fld>
            <a:endParaRPr lang="en-US"/>
          </a:p>
        </p:txBody>
      </p:sp>
      <p:pic>
        <p:nvPicPr>
          <p:cNvPr id="3" name="Picture 2">
            <a:extLst>
              <a:ext uri="{FF2B5EF4-FFF2-40B4-BE49-F238E27FC236}">
                <a16:creationId xmlns:a16="http://schemas.microsoft.com/office/drawing/2014/main" id="{1A2622B5-0982-4ABB-A545-070DF909932D}"/>
              </a:ext>
            </a:extLst>
          </p:cNvPr>
          <p:cNvPicPr>
            <a:picLocks noChangeAspect="1"/>
          </p:cNvPicPr>
          <p:nvPr/>
        </p:nvPicPr>
        <p:blipFill rotWithShape="1">
          <a:blip r:embed="rId2"/>
          <a:srcRect l="46720" t="20780" r="9107" b="4899"/>
          <a:stretch/>
        </p:blipFill>
        <p:spPr>
          <a:xfrm>
            <a:off x="1257300" y="-13802"/>
            <a:ext cx="6809014" cy="6441094"/>
          </a:xfrm>
          <a:prstGeom prst="rect">
            <a:avLst/>
          </a:prstGeom>
        </p:spPr>
      </p:pic>
    </p:spTree>
    <p:extLst>
      <p:ext uri="{BB962C8B-B14F-4D97-AF65-F5344CB8AC3E}">
        <p14:creationId xmlns:p14="http://schemas.microsoft.com/office/powerpoint/2010/main" val="2690273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B5D68-3EA5-4B52-A01F-85A8FE59DEA8}"/>
              </a:ext>
            </a:extLst>
          </p:cNvPr>
          <p:cNvSpPr>
            <a:spLocks noGrp="1"/>
          </p:cNvSpPr>
          <p:nvPr>
            <p:ph type="title"/>
          </p:nvPr>
        </p:nvSpPr>
        <p:spPr/>
        <p:txBody>
          <a:bodyPr/>
          <a:lstStyle/>
          <a:p>
            <a:r>
              <a:rPr lang="en-US"/>
              <a:t>Tip #2: Pre-teach new vocabulary</a:t>
            </a:r>
            <a:endParaRPr lang="he-IL"/>
          </a:p>
        </p:txBody>
      </p:sp>
      <p:sp>
        <p:nvSpPr>
          <p:cNvPr id="3" name="Content Placeholder 2">
            <a:extLst>
              <a:ext uri="{FF2B5EF4-FFF2-40B4-BE49-F238E27FC236}">
                <a16:creationId xmlns:a16="http://schemas.microsoft.com/office/drawing/2014/main" id="{76091187-EAE8-4A09-B1C1-BB631A30AAF8}"/>
              </a:ext>
            </a:extLst>
          </p:cNvPr>
          <p:cNvSpPr>
            <a:spLocks noGrp="1"/>
          </p:cNvSpPr>
          <p:nvPr>
            <p:ph idx="1"/>
          </p:nvPr>
        </p:nvSpPr>
        <p:spPr/>
        <p:txBody>
          <a:bodyPr/>
          <a:lstStyle/>
          <a:p>
            <a:pPr algn="ctr"/>
            <a:r>
              <a:rPr lang="en-US"/>
              <a:t>… But not all of it!</a:t>
            </a:r>
          </a:p>
          <a:p>
            <a:pPr algn="ctr"/>
            <a:r>
              <a:rPr lang="en-US"/>
              <a:t>They won’t remember…</a:t>
            </a:r>
          </a:p>
          <a:p>
            <a:pPr algn="ctr"/>
            <a:r>
              <a:rPr lang="en-US"/>
              <a:t>4-5 essential items</a:t>
            </a:r>
          </a:p>
          <a:p>
            <a:pPr algn="ctr"/>
            <a:r>
              <a:rPr lang="en-US"/>
              <a:t>If possible, a lesson before</a:t>
            </a:r>
          </a:p>
          <a:p>
            <a:pPr algn="ctr"/>
            <a:r>
              <a:rPr lang="en-US"/>
              <a:t>Remind before teaching the text.</a:t>
            </a:r>
            <a:endParaRPr lang="he-IL"/>
          </a:p>
        </p:txBody>
      </p:sp>
      <p:sp>
        <p:nvSpPr>
          <p:cNvPr id="4" name="Slide Number Placeholder 3">
            <a:extLst>
              <a:ext uri="{FF2B5EF4-FFF2-40B4-BE49-F238E27FC236}">
                <a16:creationId xmlns:a16="http://schemas.microsoft.com/office/drawing/2014/main" id="{9DAF1135-9AB6-40C3-84B1-F8C787E0350C}"/>
              </a:ext>
            </a:extLst>
          </p:cNvPr>
          <p:cNvSpPr>
            <a:spLocks noGrp="1"/>
          </p:cNvSpPr>
          <p:nvPr>
            <p:ph type="sldNum" sz="quarter" idx="12"/>
          </p:nvPr>
        </p:nvSpPr>
        <p:spPr/>
        <p:txBody>
          <a:bodyPr/>
          <a:lstStyle/>
          <a:p>
            <a:fld id="{2DAE65FE-B5B3-41D4-AFF9-BDDDDC3DC827}" type="slidenum">
              <a:rPr lang="en-US" smtClean="0"/>
              <a:pPr/>
              <a:t>5</a:t>
            </a:fld>
            <a:endParaRPr lang="en-US" dirty="0"/>
          </a:p>
        </p:txBody>
      </p:sp>
    </p:spTree>
    <p:extLst>
      <p:ext uri="{BB962C8B-B14F-4D97-AF65-F5344CB8AC3E}">
        <p14:creationId xmlns:p14="http://schemas.microsoft.com/office/powerpoint/2010/main" val="33357636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92C6BA-C0CF-40C4-8988-4F37D847C76F}"/>
              </a:ext>
            </a:extLst>
          </p:cNvPr>
          <p:cNvSpPr>
            <a:spLocks noGrp="1"/>
          </p:cNvSpPr>
          <p:nvPr>
            <p:ph type="title"/>
          </p:nvPr>
        </p:nvSpPr>
        <p:spPr/>
        <p:txBody>
          <a:bodyPr/>
          <a:lstStyle/>
          <a:p>
            <a:r>
              <a:rPr lang="en-US"/>
              <a:t>5</a:t>
            </a:r>
            <a:r>
              <a:rPr lang="en-US" baseline="30000"/>
              <a:t>th</a:t>
            </a:r>
            <a:r>
              <a:rPr lang="en-US"/>
              <a:t> grade level</a:t>
            </a:r>
            <a:endParaRPr lang="he-IL"/>
          </a:p>
        </p:txBody>
      </p:sp>
      <p:sp>
        <p:nvSpPr>
          <p:cNvPr id="4" name="Content Placeholder 3">
            <a:extLst>
              <a:ext uri="{FF2B5EF4-FFF2-40B4-BE49-F238E27FC236}">
                <a16:creationId xmlns:a16="http://schemas.microsoft.com/office/drawing/2014/main" id="{BACCBA54-B8B2-44E2-ACE1-87FB395B512E}"/>
              </a:ext>
            </a:extLst>
          </p:cNvPr>
          <p:cNvSpPr>
            <a:spLocks noGrp="1"/>
          </p:cNvSpPr>
          <p:nvPr>
            <p:ph idx="1"/>
          </p:nvPr>
        </p:nvSpPr>
        <p:spPr/>
        <p:txBody>
          <a:bodyPr>
            <a:normAutofit fontScale="92500" lnSpcReduction="10000"/>
          </a:bodyPr>
          <a:lstStyle/>
          <a:p>
            <a:r>
              <a:rPr lang="en-US"/>
              <a:t>This is the kitchen in our house.  It has a sink, a stove, a refrigerator and beautiful glass cupboards.  It doesn't have a table because we don't eat in the kitchen. We eat in the dining room.</a:t>
            </a:r>
          </a:p>
          <a:p>
            <a:r>
              <a:rPr lang="en-US"/>
              <a:t>Look at my cat, Kitty. He is in the bathroom.  Kitty likes to see the cat in the mirror. But he doesn't like the toilet, the sink or the shower because cats don't like water</a:t>
            </a:r>
          </a:p>
          <a:p>
            <a:pPr algn="r"/>
            <a:r>
              <a:rPr lang="en-US" sz="2200"/>
              <a:t>Melamud, M. (2018) </a:t>
            </a:r>
            <a:r>
              <a:rPr lang="en-US" sz="2200" i="1"/>
              <a:t>Hey! </a:t>
            </a:r>
            <a:r>
              <a:rPr lang="en-US" sz="2200"/>
              <a:t>Raanana: Eric Cohen Books (p..58-59)</a:t>
            </a:r>
            <a:endParaRPr lang="he-IL" sz="2200"/>
          </a:p>
        </p:txBody>
      </p:sp>
      <p:sp>
        <p:nvSpPr>
          <p:cNvPr id="2" name="Slide Number Placeholder 1">
            <a:extLst>
              <a:ext uri="{FF2B5EF4-FFF2-40B4-BE49-F238E27FC236}">
                <a16:creationId xmlns:a16="http://schemas.microsoft.com/office/drawing/2014/main" id="{D4058229-EC98-4F97-9731-E0946CFDC6AA}"/>
              </a:ext>
            </a:extLst>
          </p:cNvPr>
          <p:cNvSpPr>
            <a:spLocks noGrp="1"/>
          </p:cNvSpPr>
          <p:nvPr>
            <p:ph type="sldNum" sz="quarter" idx="12"/>
          </p:nvPr>
        </p:nvSpPr>
        <p:spPr/>
        <p:txBody>
          <a:bodyPr/>
          <a:lstStyle/>
          <a:p>
            <a:fld id="{2DAE65FE-B5B3-41D4-AFF9-BDDDDC3DC827}" type="slidenum">
              <a:rPr lang="en-US" smtClean="0"/>
              <a:t>50</a:t>
            </a:fld>
            <a:endParaRPr lang="en-US"/>
          </a:p>
        </p:txBody>
      </p:sp>
    </p:spTree>
    <p:extLst>
      <p:ext uri="{BB962C8B-B14F-4D97-AF65-F5344CB8AC3E}">
        <p14:creationId xmlns:p14="http://schemas.microsoft.com/office/powerpoint/2010/main" val="19133062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90C851-9C99-4769-A38D-A1EAB795BC92}"/>
              </a:ext>
            </a:extLst>
          </p:cNvPr>
          <p:cNvSpPr>
            <a:spLocks noGrp="1"/>
          </p:cNvSpPr>
          <p:nvPr>
            <p:ph type="sldNum" sz="quarter" idx="12"/>
          </p:nvPr>
        </p:nvSpPr>
        <p:spPr/>
        <p:txBody>
          <a:bodyPr/>
          <a:lstStyle/>
          <a:p>
            <a:fld id="{2DAE65FE-B5B3-41D4-AFF9-BDDDDC3DC827}" type="slidenum">
              <a:rPr lang="en-US" smtClean="0"/>
              <a:pPr/>
              <a:t>51</a:t>
            </a:fld>
            <a:endParaRPr lang="en-US" dirty="0"/>
          </a:p>
        </p:txBody>
      </p:sp>
      <p:pic>
        <p:nvPicPr>
          <p:cNvPr id="6" name="Picture 5">
            <a:extLst>
              <a:ext uri="{FF2B5EF4-FFF2-40B4-BE49-F238E27FC236}">
                <a16:creationId xmlns:a16="http://schemas.microsoft.com/office/drawing/2014/main" id="{BA527893-BCCE-4D43-81D4-CF17AF34FC4A}"/>
              </a:ext>
            </a:extLst>
          </p:cNvPr>
          <p:cNvPicPr>
            <a:picLocks noChangeAspect="1"/>
          </p:cNvPicPr>
          <p:nvPr/>
        </p:nvPicPr>
        <p:blipFill rotWithShape="1">
          <a:blip r:embed="rId2"/>
          <a:srcRect l="58392" t="61752" r="8751" b="6805"/>
          <a:stretch/>
        </p:blipFill>
        <p:spPr>
          <a:xfrm>
            <a:off x="292925" y="1322615"/>
            <a:ext cx="8193972" cy="4408714"/>
          </a:xfrm>
          <a:prstGeom prst="rect">
            <a:avLst/>
          </a:prstGeom>
        </p:spPr>
      </p:pic>
    </p:spTree>
    <p:extLst>
      <p:ext uri="{BB962C8B-B14F-4D97-AF65-F5344CB8AC3E}">
        <p14:creationId xmlns:p14="http://schemas.microsoft.com/office/powerpoint/2010/main" val="2233821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CE7988-5E39-4F09-ABBD-DD6631135E33}"/>
              </a:ext>
            </a:extLst>
          </p:cNvPr>
          <p:cNvSpPr>
            <a:spLocks noGrp="1"/>
          </p:cNvSpPr>
          <p:nvPr>
            <p:ph type="title"/>
          </p:nvPr>
        </p:nvSpPr>
        <p:spPr/>
        <p:txBody>
          <a:bodyPr/>
          <a:lstStyle/>
          <a:p>
            <a:r>
              <a:rPr lang="en-US"/>
              <a:t>Note, however…</a:t>
            </a:r>
            <a:endParaRPr lang="he-IL"/>
          </a:p>
        </p:txBody>
      </p:sp>
      <p:sp>
        <p:nvSpPr>
          <p:cNvPr id="4" name="Content Placeholder 3">
            <a:extLst>
              <a:ext uri="{FF2B5EF4-FFF2-40B4-BE49-F238E27FC236}">
                <a16:creationId xmlns:a16="http://schemas.microsoft.com/office/drawing/2014/main" id="{35C27D15-78C0-4099-817B-812658DC0BCF}"/>
              </a:ext>
            </a:extLst>
          </p:cNvPr>
          <p:cNvSpPr>
            <a:spLocks noGrp="1"/>
          </p:cNvSpPr>
          <p:nvPr>
            <p:ph idx="1"/>
          </p:nvPr>
        </p:nvSpPr>
        <p:spPr/>
        <p:txBody>
          <a:bodyPr/>
          <a:lstStyle/>
          <a:p>
            <a:r>
              <a:rPr lang="en-US"/>
              <a:t>Such tools do not normally detect multi-word vocabulary items worth teaching (e.g. </a:t>
            </a:r>
            <a:r>
              <a:rPr lang="en-US" i="1"/>
              <a:t>due to, dining room</a:t>
            </a:r>
            <a:r>
              <a:rPr lang="en-US"/>
              <a:t>).</a:t>
            </a:r>
          </a:p>
          <a:p>
            <a:r>
              <a:rPr lang="en-US"/>
              <a:t>So you need to identify these yourself, and include them in the vocabulary you teach.</a:t>
            </a:r>
            <a:endParaRPr lang="he-IL"/>
          </a:p>
        </p:txBody>
      </p:sp>
      <p:sp>
        <p:nvSpPr>
          <p:cNvPr id="2" name="Slide Number Placeholder 1">
            <a:extLst>
              <a:ext uri="{FF2B5EF4-FFF2-40B4-BE49-F238E27FC236}">
                <a16:creationId xmlns:a16="http://schemas.microsoft.com/office/drawing/2014/main" id="{8FA9C0C0-F615-4D55-9EFB-66ADF059CFD9}"/>
              </a:ext>
            </a:extLst>
          </p:cNvPr>
          <p:cNvSpPr>
            <a:spLocks noGrp="1"/>
          </p:cNvSpPr>
          <p:nvPr>
            <p:ph type="sldNum" sz="quarter" idx="12"/>
          </p:nvPr>
        </p:nvSpPr>
        <p:spPr/>
        <p:txBody>
          <a:bodyPr/>
          <a:lstStyle/>
          <a:p>
            <a:fld id="{2DAE65FE-B5B3-41D4-AFF9-BDDDDC3DC827}" type="slidenum">
              <a:rPr lang="en-US" smtClean="0"/>
              <a:t>52</a:t>
            </a:fld>
            <a:endParaRPr lang="en-US"/>
          </a:p>
        </p:txBody>
      </p:sp>
    </p:spTree>
    <p:extLst>
      <p:ext uri="{BB962C8B-B14F-4D97-AF65-F5344CB8AC3E}">
        <p14:creationId xmlns:p14="http://schemas.microsoft.com/office/powerpoint/2010/main" val="39712063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D7244-E74C-4688-9287-77487800B9D8}"/>
              </a:ext>
            </a:extLst>
          </p:cNvPr>
          <p:cNvSpPr>
            <a:spLocks noGrp="1"/>
          </p:cNvSpPr>
          <p:nvPr>
            <p:ph type="title"/>
          </p:nvPr>
        </p:nvSpPr>
        <p:spPr/>
        <p:txBody>
          <a:bodyPr/>
          <a:lstStyle/>
          <a:p>
            <a:r>
              <a:rPr lang="en-US"/>
              <a:t>Tip #20: Use tips critically</a:t>
            </a:r>
            <a:endParaRPr lang="he-IL"/>
          </a:p>
        </p:txBody>
      </p:sp>
      <p:sp>
        <p:nvSpPr>
          <p:cNvPr id="3" name="Content Placeholder 2">
            <a:extLst>
              <a:ext uri="{FF2B5EF4-FFF2-40B4-BE49-F238E27FC236}">
                <a16:creationId xmlns:a16="http://schemas.microsoft.com/office/drawing/2014/main" id="{B1B36F3F-111F-436C-B9F7-48511D927F46}"/>
              </a:ext>
            </a:extLst>
          </p:cNvPr>
          <p:cNvSpPr>
            <a:spLocks noGrp="1"/>
          </p:cNvSpPr>
          <p:nvPr>
            <p:ph idx="1"/>
          </p:nvPr>
        </p:nvSpPr>
        <p:spPr/>
        <p:txBody>
          <a:bodyPr/>
          <a:lstStyle/>
          <a:p>
            <a:r>
              <a:rPr lang="en-US"/>
              <a:t>Their success depends on:</a:t>
            </a:r>
          </a:p>
          <a:p>
            <a:pPr marL="457200" indent="-457200">
              <a:buFont typeface="Arial" panose="020B0604020202020204" pitchFamily="34" charset="0"/>
              <a:buChar char="•"/>
            </a:pPr>
            <a:r>
              <a:rPr lang="en-US"/>
              <a:t>Your student population</a:t>
            </a:r>
          </a:p>
          <a:p>
            <a:pPr marL="457200" indent="-457200">
              <a:buFont typeface="Arial" panose="020B0604020202020204" pitchFamily="34" charset="0"/>
              <a:buChar char="•"/>
            </a:pPr>
            <a:r>
              <a:rPr lang="en-US"/>
              <a:t>Your own teaching style</a:t>
            </a:r>
          </a:p>
          <a:p>
            <a:pPr marL="457200" indent="-457200">
              <a:buFont typeface="Arial" panose="020B0604020202020204" pitchFamily="34" charset="0"/>
              <a:buChar char="•"/>
            </a:pPr>
            <a:endParaRPr lang="en-US"/>
          </a:p>
          <a:p>
            <a:pPr algn="ctr"/>
            <a:r>
              <a:rPr lang="en-US"/>
              <a:t>Some may work brilliantly</a:t>
            </a:r>
          </a:p>
          <a:p>
            <a:pPr algn="ctr"/>
            <a:r>
              <a:rPr lang="en-US"/>
              <a:t>Some may be completely inappropriate.</a:t>
            </a:r>
          </a:p>
          <a:p>
            <a:pPr algn="ctr"/>
            <a:r>
              <a:rPr lang="en-US"/>
              <a:t>You decide!</a:t>
            </a:r>
          </a:p>
        </p:txBody>
      </p:sp>
      <p:sp>
        <p:nvSpPr>
          <p:cNvPr id="4" name="Slide Number Placeholder 3">
            <a:extLst>
              <a:ext uri="{FF2B5EF4-FFF2-40B4-BE49-F238E27FC236}">
                <a16:creationId xmlns:a16="http://schemas.microsoft.com/office/drawing/2014/main" id="{8B94CE6A-61A5-4736-992F-87EF01D9DB94}"/>
              </a:ext>
            </a:extLst>
          </p:cNvPr>
          <p:cNvSpPr>
            <a:spLocks noGrp="1"/>
          </p:cNvSpPr>
          <p:nvPr>
            <p:ph type="sldNum" sz="quarter" idx="12"/>
          </p:nvPr>
        </p:nvSpPr>
        <p:spPr/>
        <p:txBody>
          <a:bodyPr/>
          <a:lstStyle/>
          <a:p>
            <a:fld id="{2DAE65FE-B5B3-41D4-AFF9-BDDDDC3DC827}" type="slidenum">
              <a:rPr lang="en-US" smtClean="0"/>
              <a:pPr/>
              <a:t>53</a:t>
            </a:fld>
            <a:endParaRPr lang="en-US" dirty="0"/>
          </a:p>
        </p:txBody>
      </p:sp>
    </p:spTree>
    <p:extLst>
      <p:ext uri="{BB962C8B-B14F-4D97-AF65-F5344CB8AC3E}">
        <p14:creationId xmlns:p14="http://schemas.microsoft.com/office/powerpoint/2010/main" val="1104851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3D5E22-6E96-4833-832B-44AAC487EE26}"/>
              </a:ext>
            </a:extLst>
          </p:cNvPr>
          <p:cNvSpPr>
            <a:spLocks noGrp="1"/>
          </p:cNvSpPr>
          <p:nvPr>
            <p:ph type="title"/>
          </p:nvPr>
        </p:nvSpPr>
        <p:spPr/>
        <p:txBody>
          <a:bodyPr/>
          <a:lstStyle/>
          <a:p>
            <a:r>
              <a:rPr lang="en-US"/>
              <a:t>Thank you for your attention and participation</a:t>
            </a:r>
            <a:endParaRPr lang="he-IL"/>
          </a:p>
        </p:txBody>
      </p:sp>
      <p:sp>
        <p:nvSpPr>
          <p:cNvPr id="6" name="Text Placeholder 5">
            <a:extLst>
              <a:ext uri="{FF2B5EF4-FFF2-40B4-BE49-F238E27FC236}">
                <a16:creationId xmlns:a16="http://schemas.microsoft.com/office/drawing/2014/main" id="{4CD267C2-85B9-408F-8AF0-F3C8702DF656}"/>
              </a:ext>
            </a:extLst>
          </p:cNvPr>
          <p:cNvSpPr>
            <a:spLocks noGrp="1"/>
          </p:cNvSpPr>
          <p:nvPr>
            <p:ph type="body" idx="1"/>
          </p:nvPr>
        </p:nvSpPr>
        <p:spPr/>
        <p:txBody>
          <a:bodyPr/>
          <a:lstStyle/>
          <a:p>
            <a:r>
              <a:rPr lang="en-US"/>
              <a:t>pennyur@gmail.com</a:t>
            </a:r>
            <a:endParaRPr lang="he-IL"/>
          </a:p>
        </p:txBody>
      </p:sp>
      <p:sp>
        <p:nvSpPr>
          <p:cNvPr id="4" name="Slide Number Placeholder 3">
            <a:extLst>
              <a:ext uri="{FF2B5EF4-FFF2-40B4-BE49-F238E27FC236}">
                <a16:creationId xmlns:a16="http://schemas.microsoft.com/office/drawing/2014/main" id="{9393B437-2B40-4C19-9A95-A0C9DE102C5D}"/>
              </a:ext>
            </a:extLst>
          </p:cNvPr>
          <p:cNvSpPr>
            <a:spLocks noGrp="1"/>
          </p:cNvSpPr>
          <p:nvPr>
            <p:ph type="sldNum" sz="quarter" idx="12"/>
          </p:nvPr>
        </p:nvSpPr>
        <p:spPr/>
        <p:txBody>
          <a:bodyPr/>
          <a:lstStyle/>
          <a:p>
            <a:fld id="{2DAE65FE-B5B3-41D4-AFF9-BDDDDC3DC827}" type="slidenum">
              <a:rPr lang="en-US" smtClean="0"/>
              <a:pPr/>
              <a:t>54</a:t>
            </a:fld>
            <a:endParaRPr lang="en-US" dirty="0"/>
          </a:p>
        </p:txBody>
      </p:sp>
    </p:spTree>
    <p:extLst>
      <p:ext uri="{BB962C8B-B14F-4D97-AF65-F5344CB8AC3E}">
        <p14:creationId xmlns:p14="http://schemas.microsoft.com/office/powerpoint/2010/main" val="2594516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2E8F8-CCAA-4FEB-B432-0484F3566919}"/>
              </a:ext>
            </a:extLst>
          </p:cNvPr>
          <p:cNvSpPr>
            <a:spLocks noGrp="1"/>
          </p:cNvSpPr>
          <p:nvPr>
            <p:ph type="title"/>
          </p:nvPr>
        </p:nvSpPr>
        <p:spPr/>
        <p:txBody>
          <a:bodyPr/>
          <a:lstStyle/>
          <a:p>
            <a:r>
              <a:rPr lang="en-US"/>
              <a:t>Tip #3: Don’t ask them to (sight-) read aloud</a:t>
            </a:r>
            <a:endParaRPr lang="he-IL"/>
          </a:p>
        </p:txBody>
      </p:sp>
      <p:sp>
        <p:nvSpPr>
          <p:cNvPr id="3" name="Content Placeholder 2">
            <a:extLst>
              <a:ext uri="{FF2B5EF4-FFF2-40B4-BE49-F238E27FC236}">
                <a16:creationId xmlns:a16="http://schemas.microsoft.com/office/drawing/2014/main" id="{EE4865FF-1DD1-457D-9792-DC6E97F254FD}"/>
              </a:ext>
            </a:extLst>
          </p:cNvPr>
          <p:cNvSpPr>
            <a:spLocks noGrp="1"/>
          </p:cNvSpPr>
          <p:nvPr>
            <p:ph idx="1"/>
          </p:nvPr>
        </p:nvSpPr>
        <p:spPr/>
        <p:txBody>
          <a:bodyPr/>
          <a:lstStyle/>
          <a:p>
            <a:r>
              <a:rPr lang="en-US"/>
              <a:t>(Though it is very commonly done)</a:t>
            </a:r>
          </a:p>
          <a:p>
            <a:r>
              <a:rPr lang="en-US"/>
              <a:t>Let’s try it out…</a:t>
            </a:r>
          </a:p>
        </p:txBody>
      </p:sp>
      <p:sp>
        <p:nvSpPr>
          <p:cNvPr id="4" name="Slide Number Placeholder 3">
            <a:extLst>
              <a:ext uri="{FF2B5EF4-FFF2-40B4-BE49-F238E27FC236}">
                <a16:creationId xmlns:a16="http://schemas.microsoft.com/office/drawing/2014/main" id="{F1C8C56A-6D55-47D9-9085-6367716F650C}"/>
              </a:ext>
            </a:extLst>
          </p:cNvPr>
          <p:cNvSpPr>
            <a:spLocks noGrp="1"/>
          </p:cNvSpPr>
          <p:nvPr>
            <p:ph type="sldNum" sz="quarter" idx="12"/>
          </p:nvPr>
        </p:nvSpPr>
        <p:spPr/>
        <p:txBody>
          <a:bodyPr/>
          <a:lstStyle/>
          <a:p>
            <a:fld id="{2DAE65FE-B5B3-41D4-AFF9-BDDDDC3DC827}" type="slidenum">
              <a:rPr lang="en-US" smtClean="0"/>
              <a:pPr/>
              <a:t>6</a:t>
            </a:fld>
            <a:endParaRPr lang="en-US" dirty="0"/>
          </a:p>
        </p:txBody>
      </p:sp>
    </p:spTree>
    <p:extLst>
      <p:ext uri="{BB962C8B-B14F-4D97-AF65-F5344CB8AC3E}">
        <p14:creationId xmlns:p14="http://schemas.microsoft.com/office/powerpoint/2010/main" val="3293918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9310C3C-3EE7-4DC1-A4BB-0A3CE77D545C}"/>
              </a:ext>
            </a:extLst>
          </p:cNvPr>
          <p:cNvSpPr>
            <a:spLocks noGrp="1"/>
          </p:cNvSpPr>
          <p:nvPr>
            <p:ph type="sldNum" sz="quarter" idx="12"/>
          </p:nvPr>
        </p:nvSpPr>
        <p:spPr/>
        <p:txBody>
          <a:bodyPr/>
          <a:lstStyle/>
          <a:p>
            <a:fld id="{2DAE65FE-B5B3-41D4-AFF9-BDDDDC3DC827}" type="slidenum">
              <a:rPr lang="en-US" smtClean="0"/>
              <a:pPr/>
              <a:t>7</a:t>
            </a:fld>
            <a:endParaRPr lang="en-US" dirty="0"/>
          </a:p>
        </p:txBody>
      </p:sp>
      <p:sp>
        <p:nvSpPr>
          <p:cNvPr id="6" name="Rectangle 5">
            <a:extLst>
              <a:ext uri="{FF2B5EF4-FFF2-40B4-BE49-F238E27FC236}">
                <a16:creationId xmlns:a16="http://schemas.microsoft.com/office/drawing/2014/main" id="{35198334-6D1C-49CF-ACC5-62980979D6AF}"/>
              </a:ext>
            </a:extLst>
          </p:cNvPr>
          <p:cNvSpPr/>
          <p:nvPr/>
        </p:nvSpPr>
        <p:spPr>
          <a:xfrm>
            <a:off x="457201" y="930729"/>
            <a:ext cx="7739742" cy="4031873"/>
          </a:xfrm>
          <a:prstGeom prst="rect">
            <a:avLst/>
          </a:prstGeom>
        </p:spPr>
        <p:txBody>
          <a:bodyPr wrap="square">
            <a:spAutoFit/>
          </a:bodyPr>
          <a:lstStyle/>
          <a:p>
            <a:pPr>
              <a:spcAft>
                <a:spcPts val="600"/>
              </a:spcAft>
            </a:pPr>
            <a:r>
              <a:rPr lang="en-US" sz="3200">
                <a:latin typeface="Times New Roman" panose="02020603050405020304" pitchFamily="18" charset="0"/>
                <a:ea typeface="Times New Roman" panose="02020603050405020304" pitchFamily="18" charset="0"/>
                <a:cs typeface="David" panose="020E0502060401010101" pitchFamily="34" charset="-79"/>
              </a:rPr>
              <a:t>Dane wz woTshn amoOvy  Wn LoosI n mErre kEm te teal  hem uboWt Hiz dug Jinja hood biN pelEiIghing Otzeide withE uthe dUgs wean maikl roAhd bigh Oniz moutessiGHkl n rENim ohvA.  Hy wz bEDlleigh heaRt soh Dane n LOosi Tuck im two TH veat, wAihl MErri foHnd th pLEece te teall thM abowt th hitt n ruhn.</a:t>
            </a:r>
            <a:endParaRPr lang="en-US" sz="4400">
              <a:effectLst/>
              <a:latin typeface="Times New Roman" panose="02020603050405020304" pitchFamily="18" charset="0"/>
              <a:ea typeface="Times New Roman" panose="02020603050405020304" pitchFamily="18" charset="0"/>
              <a:cs typeface="David" panose="020E0502060401010101" pitchFamily="34" charset="-79"/>
            </a:endParaRPr>
          </a:p>
        </p:txBody>
      </p:sp>
    </p:spTree>
    <p:extLst>
      <p:ext uri="{BB962C8B-B14F-4D97-AF65-F5344CB8AC3E}">
        <p14:creationId xmlns:p14="http://schemas.microsoft.com/office/powerpoint/2010/main" val="1041534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2E8F8-CCAA-4FEB-B432-0484F3566919}"/>
              </a:ext>
            </a:extLst>
          </p:cNvPr>
          <p:cNvSpPr>
            <a:spLocks noGrp="1"/>
          </p:cNvSpPr>
          <p:nvPr>
            <p:ph type="title"/>
          </p:nvPr>
        </p:nvSpPr>
        <p:spPr/>
        <p:txBody>
          <a:bodyPr/>
          <a:lstStyle/>
          <a:p>
            <a:r>
              <a:rPr lang="en-US"/>
              <a:t>Sight-reading aloud by students is counter-productive because</a:t>
            </a:r>
            <a:endParaRPr lang="he-IL"/>
          </a:p>
        </p:txBody>
      </p:sp>
      <p:sp>
        <p:nvSpPr>
          <p:cNvPr id="3" name="Content Placeholder 2">
            <a:extLst>
              <a:ext uri="{FF2B5EF4-FFF2-40B4-BE49-F238E27FC236}">
                <a16:creationId xmlns:a16="http://schemas.microsoft.com/office/drawing/2014/main" id="{EE4865FF-1DD1-457D-9792-DC6E97F254FD}"/>
              </a:ext>
            </a:extLst>
          </p:cNvPr>
          <p:cNvSpPr>
            <a:spLocks noGrp="1"/>
          </p:cNvSpPr>
          <p:nvPr>
            <p:ph idx="1"/>
          </p:nvPr>
        </p:nvSpPr>
        <p:spPr>
          <a:xfrm>
            <a:off x="628650" y="2285999"/>
            <a:ext cx="7886700" cy="3890963"/>
          </a:xfrm>
        </p:spPr>
        <p:txBody>
          <a:bodyPr/>
          <a:lstStyle/>
          <a:p>
            <a:pPr marL="457200" indent="-457200">
              <a:buFont typeface="Arial" panose="020B0604020202020204" pitchFamily="34" charset="0"/>
              <a:buChar char="•"/>
            </a:pPr>
            <a:r>
              <a:rPr lang="en-US"/>
              <a:t>They don’t do it very well</a:t>
            </a:r>
          </a:p>
          <a:p>
            <a:pPr marL="457200" indent="-457200">
              <a:buFont typeface="Arial" panose="020B0604020202020204" pitchFamily="34" charset="0"/>
              <a:buChar char="•"/>
            </a:pPr>
            <a:r>
              <a:rPr lang="en-US"/>
              <a:t>It detracts from comprehension</a:t>
            </a:r>
          </a:p>
          <a:p>
            <a:pPr marL="971550" lvl="1" indent="-457200">
              <a:buFont typeface="Courier New" panose="02070309020205020404" pitchFamily="49" charset="0"/>
              <a:buChar char="o"/>
            </a:pPr>
            <a:r>
              <a:rPr lang="en-US" sz="3200"/>
              <a:t>by the reader</a:t>
            </a:r>
          </a:p>
          <a:p>
            <a:pPr marL="971550" lvl="1" indent="-457200">
              <a:buFont typeface="Courier New" panose="02070309020205020404" pitchFamily="49" charset="0"/>
              <a:buChar char="o"/>
            </a:pPr>
            <a:r>
              <a:rPr lang="en-US" sz="3200"/>
              <a:t>by the rest of the class</a:t>
            </a:r>
            <a:endParaRPr lang="he-IL" sz="3200"/>
          </a:p>
        </p:txBody>
      </p:sp>
      <p:sp>
        <p:nvSpPr>
          <p:cNvPr id="4" name="Slide Number Placeholder 3">
            <a:extLst>
              <a:ext uri="{FF2B5EF4-FFF2-40B4-BE49-F238E27FC236}">
                <a16:creationId xmlns:a16="http://schemas.microsoft.com/office/drawing/2014/main" id="{F1C8C56A-6D55-47D9-9085-6367716F650C}"/>
              </a:ext>
            </a:extLst>
          </p:cNvPr>
          <p:cNvSpPr>
            <a:spLocks noGrp="1"/>
          </p:cNvSpPr>
          <p:nvPr>
            <p:ph type="sldNum" sz="quarter" idx="12"/>
          </p:nvPr>
        </p:nvSpPr>
        <p:spPr/>
        <p:txBody>
          <a:bodyPr/>
          <a:lstStyle/>
          <a:p>
            <a:fld id="{2DAE65FE-B5B3-41D4-AFF9-BDDDDC3DC827}" type="slidenum">
              <a:rPr lang="en-US" smtClean="0"/>
              <a:pPr/>
              <a:t>8</a:t>
            </a:fld>
            <a:endParaRPr lang="en-US" dirty="0"/>
          </a:p>
        </p:txBody>
      </p:sp>
    </p:spTree>
    <p:extLst>
      <p:ext uri="{BB962C8B-B14F-4D97-AF65-F5344CB8AC3E}">
        <p14:creationId xmlns:p14="http://schemas.microsoft.com/office/powerpoint/2010/main" val="3301184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3D3CE-0BCC-4CF0-BF3B-D9086257D692}"/>
              </a:ext>
            </a:extLst>
          </p:cNvPr>
          <p:cNvSpPr>
            <a:spLocks noGrp="1"/>
          </p:cNvSpPr>
          <p:nvPr>
            <p:ph type="title"/>
          </p:nvPr>
        </p:nvSpPr>
        <p:spPr/>
        <p:txBody>
          <a:bodyPr/>
          <a:lstStyle/>
          <a:p>
            <a:r>
              <a:rPr lang="en-US"/>
              <a:t>Tip #4: Read aloud yourself while they follow</a:t>
            </a:r>
            <a:endParaRPr lang="he-IL"/>
          </a:p>
        </p:txBody>
      </p:sp>
      <p:sp>
        <p:nvSpPr>
          <p:cNvPr id="3" name="Content Placeholder 2">
            <a:extLst>
              <a:ext uri="{FF2B5EF4-FFF2-40B4-BE49-F238E27FC236}">
                <a16:creationId xmlns:a16="http://schemas.microsoft.com/office/drawing/2014/main" id="{7017511A-E7BA-444C-B191-642143A9238B}"/>
              </a:ext>
            </a:extLst>
          </p:cNvPr>
          <p:cNvSpPr>
            <a:spLocks noGrp="1"/>
          </p:cNvSpPr>
          <p:nvPr>
            <p:ph idx="1"/>
          </p:nvPr>
        </p:nvSpPr>
        <p:spPr/>
        <p:txBody>
          <a:bodyPr>
            <a:normAutofit/>
          </a:bodyPr>
          <a:lstStyle/>
          <a:p>
            <a:r>
              <a:rPr lang="en-US"/>
              <a:t>Students can’t usually cope with a new text on their own.</a:t>
            </a:r>
          </a:p>
          <a:p>
            <a:r>
              <a:rPr lang="en-US"/>
              <a:t>Reading aloud ‘mediates’ the text for them:</a:t>
            </a:r>
          </a:p>
          <a:p>
            <a:endParaRPr lang="en-US"/>
          </a:p>
        </p:txBody>
      </p:sp>
      <p:sp>
        <p:nvSpPr>
          <p:cNvPr id="4" name="Slide Number Placeholder 3">
            <a:extLst>
              <a:ext uri="{FF2B5EF4-FFF2-40B4-BE49-F238E27FC236}">
                <a16:creationId xmlns:a16="http://schemas.microsoft.com/office/drawing/2014/main" id="{866D8E29-4FA1-4856-8760-21DB96FE71B5}"/>
              </a:ext>
            </a:extLst>
          </p:cNvPr>
          <p:cNvSpPr>
            <a:spLocks noGrp="1"/>
          </p:cNvSpPr>
          <p:nvPr>
            <p:ph type="sldNum" sz="quarter" idx="12"/>
          </p:nvPr>
        </p:nvSpPr>
        <p:spPr/>
        <p:txBody>
          <a:bodyPr/>
          <a:lstStyle/>
          <a:p>
            <a:fld id="{2DAE65FE-B5B3-41D4-AFF9-BDDDDC3DC827}" type="slidenum">
              <a:rPr lang="en-US" smtClean="0"/>
              <a:pPr/>
              <a:t>9</a:t>
            </a:fld>
            <a:endParaRPr lang="en-US" dirty="0"/>
          </a:p>
        </p:txBody>
      </p:sp>
    </p:spTree>
    <p:extLst>
      <p:ext uri="{BB962C8B-B14F-4D97-AF65-F5344CB8AC3E}">
        <p14:creationId xmlns:p14="http://schemas.microsoft.com/office/powerpoint/2010/main" val="769592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1a.potx" id="{082F2907-2324-46C0-A780-A979EFFFF5EF}" vid="{58532D4B-BCEF-422E-AB04-10656229E7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3264</TotalTime>
  <Words>3193</Words>
  <Application>Microsoft Office PowerPoint</Application>
  <PresentationFormat>On-screen Show (4:3)</PresentationFormat>
  <Paragraphs>277</Paragraphs>
  <Slides>54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Calibri Light</vt:lpstr>
      <vt:lpstr>Courier New</vt:lpstr>
      <vt:lpstr>Times New Roman</vt:lpstr>
      <vt:lpstr>Office Theme</vt:lpstr>
      <vt:lpstr>20 tips about using a reading text in class</vt:lpstr>
      <vt:lpstr>Various aspects</vt:lpstr>
      <vt:lpstr>Presenting a new text</vt:lpstr>
      <vt:lpstr>Tip #1: Prepare the content</vt:lpstr>
      <vt:lpstr>Tip #2: Pre-teach new vocabulary</vt:lpstr>
      <vt:lpstr>Tip #3: Don’t ask them to (sight-) read aloud</vt:lpstr>
      <vt:lpstr>PowerPoint Presentation</vt:lpstr>
      <vt:lpstr>Sight-reading aloud by students is counter-productive because</vt:lpstr>
      <vt:lpstr>Tip #4: Read aloud yourself while they follow</vt:lpstr>
      <vt:lpstr>PowerPoint Presentation</vt:lpstr>
      <vt:lpstr>Tip #5: Read aloud clearly</vt:lpstr>
      <vt:lpstr>Tip #6: The priority: ensuring they understand the main gist</vt:lpstr>
      <vt:lpstr>Comprehension questions</vt:lpstr>
      <vt:lpstr>Tip #7: Be wary of comprehension questions</vt:lpstr>
      <vt:lpstr>PowerPoint Presentation</vt:lpstr>
      <vt:lpstr>What can you do about this?</vt:lpstr>
      <vt:lpstr>Example</vt:lpstr>
      <vt:lpstr>Tip #8: Invite students to compose their own comprehension questions</vt:lpstr>
      <vt:lpstr>Further work on a text: more understanding, familiarization and engagement</vt:lpstr>
      <vt:lpstr>Tip #9: Engaging task 1: Shortening</vt:lpstr>
      <vt:lpstr>PowerPoint Presentation</vt:lpstr>
      <vt:lpstr>PowerPoint Presentation</vt:lpstr>
      <vt:lpstr>Tip #10: Engaging task 2: Lengthening</vt:lpstr>
      <vt:lpstr>PowerPoint Presentation</vt:lpstr>
      <vt:lpstr>PowerPoint Presentation</vt:lpstr>
      <vt:lpstr>Tip #11: Engaging task 3: Changing</vt:lpstr>
      <vt:lpstr>PowerPoint Presentation</vt:lpstr>
      <vt:lpstr>PowerPoint Presentation</vt:lpstr>
      <vt:lpstr>Tip #12: Engaging task 4: Scanning and selecting</vt:lpstr>
      <vt:lpstr>Tip #13: Engaging task 5: Transformation</vt:lpstr>
      <vt:lpstr>Tip #14: Ask them to reconstruct (a section of) the text from memory</vt:lpstr>
      <vt:lpstr>Tip #15: Use ‘Artistic reading’</vt:lpstr>
      <vt:lpstr>The goal of the reading is …</vt:lpstr>
      <vt:lpstr> Tell them they can use</vt:lpstr>
      <vt:lpstr>Tip #16: Give opportunities for personal response</vt:lpstr>
      <vt:lpstr>Teaching the vocabulary</vt:lpstr>
      <vt:lpstr>Tip #17: Don’t ask them to guess meanings of new words from context</vt:lpstr>
      <vt:lpstr>PowerPoint Presentation</vt:lpstr>
      <vt:lpstr>Research indicates that …</vt:lpstr>
      <vt:lpstr>So …</vt:lpstr>
      <vt:lpstr>Tip #18: Select items to teach 1: both words and multi-word items</vt:lpstr>
      <vt:lpstr>PowerPoint Presentation</vt:lpstr>
      <vt:lpstr>PowerPoint Presentation</vt:lpstr>
      <vt:lpstr>PowerPoint Presentation</vt:lpstr>
      <vt:lpstr>PowerPoint Presentation</vt:lpstr>
      <vt:lpstr>Tip #19: Select items to teach 2: focus on important, frequent items</vt:lpstr>
      <vt:lpstr>PowerPoint Presentation</vt:lpstr>
      <vt:lpstr>PowerPoint Presentation</vt:lpstr>
      <vt:lpstr>PowerPoint Presentation</vt:lpstr>
      <vt:lpstr>5th grade level</vt:lpstr>
      <vt:lpstr>PowerPoint Presentation</vt:lpstr>
      <vt:lpstr>Note, however…</vt:lpstr>
      <vt:lpstr>Tip #20: Use tips critically</vt:lpstr>
      <vt:lpstr>Thank you for your attention and participation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Penny Ur</dc:creator>
  <cp:lastModifiedBy>Penny Ur</cp:lastModifiedBy>
  <cp:revision>130</cp:revision>
  <dcterms:created xsi:type="dcterms:W3CDTF">2014-06-06T05:21:22Z</dcterms:created>
  <dcterms:modified xsi:type="dcterms:W3CDTF">2019-11-17T05:15:44Z</dcterms:modified>
</cp:coreProperties>
</file>