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70" r:id="rId2"/>
    <p:sldId id="294" r:id="rId3"/>
    <p:sldId id="356" r:id="rId4"/>
    <p:sldId id="357" r:id="rId5"/>
    <p:sldId id="358" r:id="rId6"/>
    <p:sldId id="359" r:id="rId7"/>
    <p:sldId id="360" r:id="rId8"/>
    <p:sldId id="361" r:id="rId9"/>
    <p:sldId id="362" r:id="rId10"/>
    <p:sldId id="363" r:id="rId11"/>
    <p:sldId id="364" r:id="rId12"/>
    <p:sldId id="365" r:id="rId13"/>
    <p:sldId id="366" r:id="rId14"/>
    <p:sldId id="382" r:id="rId15"/>
    <p:sldId id="367" r:id="rId16"/>
    <p:sldId id="368" r:id="rId17"/>
    <p:sldId id="383" r:id="rId18"/>
    <p:sldId id="384" r:id="rId19"/>
    <p:sldId id="385" r:id="rId20"/>
    <p:sldId id="386" r:id="rId21"/>
    <p:sldId id="387" r:id="rId22"/>
    <p:sldId id="388" r:id="rId23"/>
    <p:sldId id="389" r:id="rId24"/>
    <p:sldId id="390" r:id="rId25"/>
    <p:sldId id="391" r:id="rId26"/>
    <p:sldId id="392" r:id="rId27"/>
    <p:sldId id="393" r:id="rId28"/>
    <p:sldId id="376" r:id="rId29"/>
    <p:sldId id="377" r:id="rId30"/>
    <p:sldId id="378" r:id="rId31"/>
    <p:sldId id="379" r:id="rId32"/>
    <p:sldId id="380" r:id="rId33"/>
    <p:sldId id="381" r:id="rId34"/>
    <p:sldId id="295" r:id="rId35"/>
    <p:sldId id="296" r:id="rId36"/>
    <p:sldId id="297" r:id="rId37"/>
    <p:sldId id="298" r:id="rId38"/>
    <p:sldId id="299" r:id="rId39"/>
    <p:sldId id="300" r:id="rId40"/>
    <p:sldId id="301" r:id="rId41"/>
    <p:sldId id="302" r:id="rId42"/>
    <p:sldId id="304" r:id="rId43"/>
    <p:sldId id="305" r:id="rId44"/>
    <p:sldId id="306" r:id="rId45"/>
    <p:sldId id="307" r:id="rId46"/>
    <p:sldId id="308"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55"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40" r:id="rId78"/>
    <p:sldId id="341" r:id="rId79"/>
    <p:sldId id="344" r:id="rId80"/>
    <p:sldId id="394"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498" autoAdjust="0"/>
  </p:normalViewPr>
  <p:slideViewPr>
    <p:cSldViewPr snapToGrid="0">
      <p:cViewPr varScale="1">
        <p:scale>
          <a:sx n="51" d="100"/>
          <a:sy n="51" d="100"/>
        </p:scale>
        <p:origin x="-1938" y="-84"/>
      </p:cViewPr>
      <p:guideLst>
        <p:guide orient="horz" pos="2160"/>
        <p:guide pos="2880"/>
      </p:guideLst>
    </p:cSldViewPr>
  </p:slideViewPr>
  <p:notesTextViewPr>
    <p:cViewPr>
      <p:scale>
        <a:sx n="1" d="1"/>
        <a:sy n="1" d="1"/>
      </p:scale>
      <p:origin x="0" y="0"/>
    </p:cViewPr>
  </p:notesTextViewPr>
  <p:sorterViewPr>
    <p:cViewPr>
      <p:scale>
        <a:sx n="35" d="100"/>
        <a:sy n="3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B302D-886F-426D-B5F8-47BEE50AD9A4}" type="datetimeFigureOut">
              <a:rPr lang="en-US" smtClean="0"/>
              <a:t>8/29/2018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64E66-C339-4B1B-87FC-F713AEEACCC6}" type="slidenum">
              <a:rPr lang="en-US" smtClean="0"/>
              <a:t>‹#›</a:t>
            </a:fld>
            <a:endParaRPr lang="en-US"/>
          </a:p>
        </p:txBody>
      </p:sp>
    </p:spTree>
    <p:extLst>
      <p:ext uri="{BB962C8B-B14F-4D97-AF65-F5344CB8AC3E}">
        <p14:creationId xmlns:p14="http://schemas.microsoft.com/office/powerpoint/2010/main" val="108722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exercises fine in themselves.</a:t>
            </a:r>
            <a:endParaRPr lang="en-US" dirty="0"/>
          </a:p>
        </p:txBody>
      </p:sp>
      <p:sp>
        <p:nvSpPr>
          <p:cNvPr id="4" name="Slide Number Placeholder 3"/>
          <p:cNvSpPr>
            <a:spLocks noGrp="1"/>
          </p:cNvSpPr>
          <p:nvPr>
            <p:ph type="sldNum" sz="quarter" idx="10"/>
          </p:nvPr>
        </p:nvSpPr>
        <p:spPr/>
        <p:txBody>
          <a:bodyPr/>
          <a:lstStyle/>
          <a:p>
            <a:fld id="{16364E66-C339-4B1B-87FC-F713AEEACCC6}" type="slidenum">
              <a:rPr lang="en-US" smtClean="0"/>
              <a:t>4</a:t>
            </a:fld>
            <a:endParaRPr lang="en-US"/>
          </a:p>
        </p:txBody>
      </p:sp>
    </p:spTree>
    <p:extLst>
      <p:ext uri="{BB962C8B-B14F-4D97-AF65-F5344CB8AC3E}">
        <p14:creationId xmlns:p14="http://schemas.microsoft.com/office/powerpoint/2010/main" val="1132354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reordered to put the simplest and easiest</a:t>
            </a:r>
            <a:r>
              <a:rPr lang="en-US" baseline="0" dirty="0" smtClean="0"/>
              <a:t> first</a:t>
            </a:r>
          </a:p>
          <a:p>
            <a:r>
              <a:rPr lang="en-US" baseline="0" dirty="0" smtClean="0"/>
              <a:t>eliminated some that we don’t really have time or resources to do</a:t>
            </a:r>
            <a:endParaRPr lang="en-US" dirty="0"/>
          </a:p>
        </p:txBody>
      </p:sp>
      <p:sp>
        <p:nvSpPr>
          <p:cNvPr id="4" name="Slide Number Placeholder 3"/>
          <p:cNvSpPr>
            <a:spLocks noGrp="1"/>
          </p:cNvSpPr>
          <p:nvPr>
            <p:ph type="sldNum" sz="quarter" idx="10"/>
          </p:nvPr>
        </p:nvSpPr>
        <p:spPr/>
        <p:txBody>
          <a:bodyPr/>
          <a:lstStyle/>
          <a:p>
            <a:fld id="{16364E66-C339-4B1B-87FC-F713AEEACCC6}" type="slidenum">
              <a:rPr lang="en-US" smtClean="0"/>
              <a:t>66</a:t>
            </a:fld>
            <a:endParaRPr lang="en-US"/>
          </a:p>
        </p:txBody>
      </p:sp>
    </p:spTree>
    <p:extLst>
      <p:ext uri="{BB962C8B-B14F-4D97-AF65-F5344CB8AC3E}">
        <p14:creationId xmlns:p14="http://schemas.microsoft.com/office/powerpoint/2010/main" val="309170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6364E66-C339-4B1B-87FC-F713AEEACCC6}" type="slidenum">
              <a:rPr lang="en-US" smtClean="0"/>
              <a:t>5</a:t>
            </a:fld>
            <a:endParaRPr lang="en-US"/>
          </a:p>
        </p:txBody>
      </p:sp>
    </p:spTree>
    <p:extLst>
      <p:ext uri="{BB962C8B-B14F-4D97-AF65-F5344CB8AC3E}">
        <p14:creationId xmlns:p14="http://schemas.microsoft.com/office/powerpoint/2010/main" val="165884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64E66-C339-4B1B-87FC-F713AEEACCC6}" type="slidenum">
              <a:rPr lang="en-US" smtClean="0"/>
              <a:t>7</a:t>
            </a:fld>
            <a:endParaRPr lang="en-US"/>
          </a:p>
        </p:txBody>
      </p:sp>
    </p:spTree>
    <p:extLst>
      <p:ext uri="{BB962C8B-B14F-4D97-AF65-F5344CB8AC3E}">
        <p14:creationId xmlns:p14="http://schemas.microsoft.com/office/powerpoint/2010/main" val="391266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30000"/>
              </a:spcBef>
              <a:defRPr sz="2000">
                <a:solidFill>
                  <a:schemeClr val="tx1"/>
                </a:solidFill>
                <a:latin typeface="Frutiger LT Std 55 Roman" pitchFamily="34" charset="0"/>
              </a:defRPr>
            </a:lvl1pPr>
            <a:lvl2pPr marL="742950" indent="-285750" algn="l" rtl="0" eaLnBrk="0" hangingPunct="0">
              <a:spcBef>
                <a:spcPct val="30000"/>
              </a:spcBef>
              <a:defRPr>
                <a:solidFill>
                  <a:schemeClr val="tx1"/>
                </a:solidFill>
                <a:latin typeface="Frutiger LT Std 45 Light" pitchFamily="34" charset="0"/>
              </a:defRPr>
            </a:lvl2pPr>
            <a:lvl3pPr marL="1143000" indent="-228600" algn="l" rtl="0" eaLnBrk="0" hangingPunct="0">
              <a:spcBef>
                <a:spcPct val="30000"/>
              </a:spcBef>
              <a:defRPr sz="1600">
                <a:solidFill>
                  <a:schemeClr val="tx1"/>
                </a:solidFill>
                <a:latin typeface="Frutiger LT Std 45 Light" pitchFamily="34" charset="0"/>
              </a:defRPr>
            </a:lvl3pPr>
            <a:lvl4pPr marL="1600200" indent="-228600" algn="l" rtl="0" eaLnBrk="0" hangingPunct="0">
              <a:spcBef>
                <a:spcPct val="30000"/>
              </a:spcBef>
              <a:defRPr sz="1400">
                <a:solidFill>
                  <a:schemeClr val="tx1"/>
                </a:solidFill>
                <a:latin typeface="Frutiger LT Std 45 Light" pitchFamily="34" charset="0"/>
              </a:defRPr>
            </a:lvl4pPr>
            <a:lvl5pPr marL="2057400" indent="-228600" algn="l" rtl="0" eaLnBrk="0" hangingPunct="0">
              <a:spcBef>
                <a:spcPct val="30000"/>
              </a:spcBef>
              <a:defRPr sz="1400">
                <a:solidFill>
                  <a:schemeClr val="tx1"/>
                </a:solidFill>
                <a:latin typeface="Frutiger LT Std 45 Light" pitchFamily="34" charset="0"/>
              </a:defRPr>
            </a:lvl5pPr>
            <a:lvl6pPr marL="2514600" indent="-228600" eaLnBrk="0" fontAlgn="base" hangingPunct="0">
              <a:spcBef>
                <a:spcPct val="30000"/>
              </a:spcBef>
              <a:spcAft>
                <a:spcPct val="0"/>
              </a:spcAft>
              <a:defRPr sz="1400">
                <a:solidFill>
                  <a:schemeClr val="tx1"/>
                </a:solidFill>
                <a:latin typeface="Frutiger LT Std 45 Light" pitchFamily="34" charset="0"/>
              </a:defRPr>
            </a:lvl6pPr>
            <a:lvl7pPr marL="2971800" indent="-228600" eaLnBrk="0" fontAlgn="base" hangingPunct="0">
              <a:spcBef>
                <a:spcPct val="30000"/>
              </a:spcBef>
              <a:spcAft>
                <a:spcPct val="0"/>
              </a:spcAft>
              <a:defRPr sz="1400">
                <a:solidFill>
                  <a:schemeClr val="tx1"/>
                </a:solidFill>
                <a:latin typeface="Frutiger LT Std 45 Light" pitchFamily="34" charset="0"/>
              </a:defRPr>
            </a:lvl7pPr>
            <a:lvl8pPr marL="3429000" indent="-228600" eaLnBrk="0" fontAlgn="base" hangingPunct="0">
              <a:spcBef>
                <a:spcPct val="30000"/>
              </a:spcBef>
              <a:spcAft>
                <a:spcPct val="0"/>
              </a:spcAft>
              <a:defRPr sz="1400">
                <a:solidFill>
                  <a:schemeClr val="tx1"/>
                </a:solidFill>
                <a:latin typeface="Frutiger LT Std 45 Light" pitchFamily="34" charset="0"/>
              </a:defRPr>
            </a:lvl8pPr>
            <a:lvl9pPr marL="3886200" indent="-228600" eaLnBrk="0" fontAlgn="base" hangingPunct="0">
              <a:spcBef>
                <a:spcPct val="30000"/>
              </a:spcBef>
              <a:spcAft>
                <a:spcPct val="0"/>
              </a:spcAft>
              <a:defRPr sz="1400">
                <a:solidFill>
                  <a:schemeClr val="tx1"/>
                </a:solidFill>
                <a:latin typeface="Frutiger LT Std 45 Light" pitchFamily="34" charset="0"/>
              </a:defRPr>
            </a:lvl9pPr>
          </a:lstStyle>
          <a:p>
            <a:pPr algn="r">
              <a:spcBef>
                <a:spcPct val="0"/>
              </a:spcBef>
            </a:pPr>
            <a:fld id="{C977CAF6-8A80-42B2-9F3C-7DDF74670DE9}" type="slidenum">
              <a:rPr lang="he-IL" altLang="he-IL" sz="1000">
                <a:latin typeface="Frutiger LT Std 65 Bold" pitchFamily="1" charset="0"/>
              </a:rPr>
              <a:pPr algn="r">
                <a:spcBef>
                  <a:spcPct val="0"/>
                </a:spcBef>
              </a:pPr>
              <a:t>17</a:t>
            </a:fld>
            <a:endParaRPr lang="en-US" altLang="he-IL" sz="1200">
              <a:latin typeface="Times"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he-IL" smtClean="0"/>
          </a:p>
        </p:txBody>
      </p:sp>
    </p:spTree>
    <p:extLst>
      <p:ext uri="{BB962C8B-B14F-4D97-AF65-F5344CB8AC3E}">
        <p14:creationId xmlns:p14="http://schemas.microsoft.com/office/powerpoint/2010/main" val="25941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30000"/>
              </a:spcBef>
              <a:defRPr sz="2000">
                <a:solidFill>
                  <a:schemeClr val="tx1"/>
                </a:solidFill>
                <a:latin typeface="Frutiger LT Std 55 Roman" pitchFamily="34" charset="0"/>
              </a:defRPr>
            </a:lvl1pPr>
            <a:lvl2pPr marL="742950" indent="-285750" algn="l" rtl="0" eaLnBrk="0" hangingPunct="0">
              <a:spcBef>
                <a:spcPct val="30000"/>
              </a:spcBef>
              <a:defRPr>
                <a:solidFill>
                  <a:schemeClr val="tx1"/>
                </a:solidFill>
                <a:latin typeface="Frutiger LT Std 45 Light" pitchFamily="34" charset="0"/>
              </a:defRPr>
            </a:lvl2pPr>
            <a:lvl3pPr marL="1143000" indent="-228600" algn="l" rtl="0" eaLnBrk="0" hangingPunct="0">
              <a:spcBef>
                <a:spcPct val="30000"/>
              </a:spcBef>
              <a:defRPr sz="1600">
                <a:solidFill>
                  <a:schemeClr val="tx1"/>
                </a:solidFill>
                <a:latin typeface="Frutiger LT Std 45 Light" pitchFamily="34" charset="0"/>
              </a:defRPr>
            </a:lvl3pPr>
            <a:lvl4pPr marL="1600200" indent="-228600" algn="l" rtl="0" eaLnBrk="0" hangingPunct="0">
              <a:spcBef>
                <a:spcPct val="30000"/>
              </a:spcBef>
              <a:defRPr sz="1400">
                <a:solidFill>
                  <a:schemeClr val="tx1"/>
                </a:solidFill>
                <a:latin typeface="Frutiger LT Std 45 Light" pitchFamily="34" charset="0"/>
              </a:defRPr>
            </a:lvl4pPr>
            <a:lvl5pPr marL="2057400" indent="-228600" algn="l" rtl="0" eaLnBrk="0" hangingPunct="0">
              <a:spcBef>
                <a:spcPct val="30000"/>
              </a:spcBef>
              <a:defRPr sz="1400">
                <a:solidFill>
                  <a:schemeClr val="tx1"/>
                </a:solidFill>
                <a:latin typeface="Frutiger LT Std 45 Light" pitchFamily="34" charset="0"/>
              </a:defRPr>
            </a:lvl5pPr>
            <a:lvl6pPr marL="2514600" indent="-228600" eaLnBrk="0" fontAlgn="base" hangingPunct="0">
              <a:spcBef>
                <a:spcPct val="30000"/>
              </a:spcBef>
              <a:spcAft>
                <a:spcPct val="0"/>
              </a:spcAft>
              <a:defRPr sz="1400">
                <a:solidFill>
                  <a:schemeClr val="tx1"/>
                </a:solidFill>
                <a:latin typeface="Frutiger LT Std 45 Light" pitchFamily="34" charset="0"/>
              </a:defRPr>
            </a:lvl6pPr>
            <a:lvl7pPr marL="2971800" indent="-228600" eaLnBrk="0" fontAlgn="base" hangingPunct="0">
              <a:spcBef>
                <a:spcPct val="30000"/>
              </a:spcBef>
              <a:spcAft>
                <a:spcPct val="0"/>
              </a:spcAft>
              <a:defRPr sz="1400">
                <a:solidFill>
                  <a:schemeClr val="tx1"/>
                </a:solidFill>
                <a:latin typeface="Frutiger LT Std 45 Light" pitchFamily="34" charset="0"/>
              </a:defRPr>
            </a:lvl7pPr>
            <a:lvl8pPr marL="3429000" indent="-228600" eaLnBrk="0" fontAlgn="base" hangingPunct="0">
              <a:spcBef>
                <a:spcPct val="30000"/>
              </a:spcBef>
              <a:spcAft>
                <a:spcPct val="0"/>
              </a:spcAft>
              <a:defRPr sz="1400">
                <a:solidFill>
                  <a:schemeClr val="tx1"/>
                </a:solidFill>
                <a:latin typeface="Frutiger LT Std 45 Light" pitchFamily="34" charset="0"/>
              </a:defRPr>
            </a:lvl8pPr>
            <a:lvl9pPr marL="3886200" indent="-228600" eaLnBrk="0" fontAlgn="base" hangingPunct="0">
              <a:spcBef>
                <a:spcPct val="30000"/>
              </a:spcBef>
              <a:spcAft>
                <a:spcPct val="0"/>
              </a:spcAft>
              <a:defRPr sz="1400">
                <a:solidFill>
                  <a:schemeClr val="tx1"/>
                </a:solidFill>
                <a:latin typeface="Frutiger LT Std 45 Light" pitchFamily="34" charset="0"/>
              </a:defRPr>
            </a:lvl9pPr>
          </a:lstStyle>
          <a:p>
            <a:pPr algn="r">
              <a:spcBef>
                <a:spcPct val="0"/>
              </a:spcBef>
            </a:pPr>
            <a:fld id="{E656F892-47B6-467F-BEB8-31D9E6234299}" type="slidenum">
              <a:rPr lang="he-IL" altLang="he-IL" sz="1000">
                <a:latin typeface="Frutiger LT Std 65 Bold" pitchFamily="1" charset="0"/>
              </a:rPr>
              <a:pPr algn="r">
                <a:spcBef>
                  <a:spcPct val="0"/>
                </a:spcBef>
              </a:pPr>
              <a:t>18</a:t>
            </a:fld>
            <a:endParaRPr lang="en-US" altLang="he-IL" sz="1200">
              <a:latin typeface="Times"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he-IL" smtClean="0"/>
          </a:p>
        </p:txBody>
      </p:sp>
    </p:spTree>
    <p:extLst>
      <p:ext uri="{BB962C8B-B14F-4D97-AF65-F5344CB8AC3E}">
        <p14:creationId xmlns:p14="http://schemas.microsoft.com/office/powerpoint/2010/main" val="411526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30000"/>
              </a:spcBef>
              <a:defRPr sz="2000">
                <a:solidFill>
                  <a:schemeClr val="tx1"/>
                </a:solidFill>
                <a:latin typeface="Frutiger LT Std 55 Roman" pitchFamily="34" charset="0"/>
              </a:defRPr>
            </a:lvl1pPr>
            <a:lvl2pPr marL="742950" indent="-285750" algn="l" rtl="0" eaLnBrk="0" hangingPunct="0">
              <a:spcBef>
                <a:spcPct val="30000"/>
              </a:spcBef>
              <a:defRPr>
                <a:solidFill>
                  <a:schemeClr val="tx1"/>
                </a:solidFill>
                <a:latin typeface="Frutiger LT Std 45 Light" pitchFamily="34" charset="0"/>
              </a:defRPr>
            </a:lvl2pPr>
            <a:lvl3pPr marL="1143000" indent="-228600" algn="l" rtl="0" eaLnBrk="0" hangingPunct="0">
              <a:spcBef>
                <a:spcPct val="30000"/>
              </a:spcBef>
              <a:defRPr sz="1600">
                <a:solidFill>
                  <a:schemeClr val="tx1"/>
                </a:solidFill>
                <a:latin typeface="Frutiger LT Std 45 Light" pitchFamily="34" charset="0"/>
              </a:defRPr>
            </a:lvl3pPr>
            <a:lvl4pPr marL="1600200" indent="-228600" algn="l" rtl="0" eaLnBrk="0" hangingPunct="0">
              <a:spcBef>
                <a:spcPct val="30000"/>
              </a:spcBef>
              <a:defRPr sz="1400">
                <a:solidFill>
                  <a:schemeClr val="tx1"/>
                </a:solidFill>
                <a:latin typeface="Frutiger LT Std 45 Light" pitchFamily="34" charset="0"/>
              </a:defRPr>
            </a:lvl4pPr>
            <a:lvl5pPr marL="2057400" indent="-228600" algn="l" rtl="0" eaLnBrk="0" hangingPunct="0">
              <a:spcBef>
                <a:spcPct val="30000"/>
              </a:spcBef>
              <a:defRPr sz="1400">
                <a:solidFill>
                  <a:schemeClr val="tx1"/>
                </a:solidFill>
                <a:latin typeface="Frutiger LT Std 45 Light" pitchFamily="34" charset="0"/>
              </a:defRPr>
            </a:lvl5pPr>
            <a:lvl6pPr marL="2514600" indent="-228600" eaLnBrk="0" fontAlgn="base" hangingPunct="0">
              <a:spcBef>
                <a:spcPct val="30000"/>
              </a:spcBef>
              <a:spcAft>
                <a:spcPct val="0"/>
              </a:spcAft>
              <a:defRPr sz="1400">
                <a:solidFill>
                  <a:schemeClr val="tx1"/>
                </a:solidFill>
                <a:latin typeface="Frutiger LT Std 45 Light" pitchFamily="34" charset="0"/>
              </a:defRPr>
            </a:lvl6pPr>
            <a:lvl7pPr marL="2971800" indent="-228600" eaLnBrk="0" fontAlgn="base" hangingPunct="0">
              <a:spcBef>
                <a:spcPct val="30000"/>
              </a:spcBef>
              <a:spcAft>
                <a:spcPct val="0"/>
              </a:spcAft>
              <a:defRPr sz="1400">
                <a:solidFill>
                  <a:schemeClr val="tx1"/>
                </a:solidFill>
                <a:latin typeface="Frutiger LT Std 45 Light" pitchFamily="34" charset="0"/>
              </a:defRPr>
            </a:lvl7pPr>
            <a:lvl8pPr marL="3429000" indent="-228600" eaLnBrk="0" fontAlgn="base" hangingPunct="0">
              <a:spcBef>
                <a:spcPct val="30000"/>
              </a:spcBef>
              <a:spcAft>
                <a:spcPct val="0"/>
              </a:spcAft>
              <a:defRPr sz="1400">
                <a:solidFill>
                  <a:schemeClr val="tx1"/>
                </a:solidFill>
                <a:latin typeface="Frutiger LT Std 45 Light" pitchFamily="34" charset="0"/>
              </a:defRPr>
            </a:lvl8pPr>
            <a:lvl9pPr marL="3886200" indent="-228600" eaLnBrk="0" fontAlgn="base" hangingPunct="0">
              <a:spcBef>
                <a:spcPct val="30000"/>
              </a:spcBef>
              <a:spcAft>
                <a:spcPct val="0"/>
              </a:spcAft>
              <a:defRPr sz="1400">
                <a:solidFill>
                  <a:schemeClr val="tx1"/>
                </a:solidFill>
                <a:latin typeface="Frutiger LT Std 45 Light" pitchFamily="34" charset="0"/>
              </a:defRPr>
            </a:lvl9pPr>
          </a:lstStyle>
          <a:p>
            <a:pPr algn="r">
              <a:spcBef>
                <a:spcPct val="0"/>
              </a:spcBef>
            </a:pPr>
            <a:fld id="{899AC014-A1D6-472E-9D9C-FDD487382646}" type="slidenum">
              <a:rPr lang="he-IL" altLang="he-IL" sz="1000">
                <a:latin typeface="Frutiger LT Std 65 Bold" pitchFamily="1" charset="0"/>
              </a:rPr>
              <a:pPr algn="r">
                <a:spcBef>
                  <a:spcPct val="0"/>
                </a:spcBef>
              </a:pPr>
              <a:t>19</a:t>
            </a:fld>
            <a:endParaRPr lang="en-US" altLang="he-IL" sz="1200">
              <a:latin typeface="Times"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he-IL" smtClean="0"/>
          </a:p>
        </p:txBody>
      </p:sp>
    </p:spTree>
    <p:extLst>
      <p:ext uri="{BB962C8B-B14F-4D97-AF65-F5344CB8AC3E}">
        <p14:creationId xmlns:p14="http://schemas.microsoft.com/office/powerpoint/2010/main" val="241680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 an opposite, or a collocation</a:t>
            </a:r>
            <a:endParaRPr lang="en-US"/>
          </a:p>
        </p:txBody>
      </p:sp>
      <p:sp>
        <p:nvSpPr>
          <p:cNvPr id="4" name="Slide Number Placeholder 3"/>
          <p:cNvSpPr>
            <a:spLocks noGrp="1"/>
          </p:cNvSpPr>
          <p:nvPr>
            <p:ph type="sldNum" sz="quarter" idx="10"/>
          </p:nvPr>
        </p:nvSpPr>
        <p:spPr/>
        <p:txBody>
          <a:bodyPr/>
          <a:lstStyle/>
          <a:p>
            <a:fld id="{16364E66-C339-4B1B-87FC-F713AEEACCC6}" type="slidenum">
              <a:rPr lang="en-US" smtClean="0"/>
              <a:t>22</a:t>
            </a:fld>
            <a:endParaRPr lang="en-US"/>
          </a:p>
        </p:txBody>
      </p:sp>
    </p:spTree>
    <p:extLst>
      <p:ext uri="{BB962C8B-B14F-4D97-AF65-F5344CB8AC3E}">
        <p14:creationId xmlns:p14="http://schemas.microsoft.com/office/powerpoint/2010/main" val="49761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boring, short, nothing much to learn from</a:t>
            </a:r>
            <a:r>
              <a:rPr lang="en-US" baseline="0" dirty="0" smtClean="0"/>
              <a:t> it, no time</a:t>
            </a:r>
            <a:endParaRPr lang="en-US" dirty="0"/>
          </a:p>
        </p:txBody>
      </p:sp>
      <p:sp>
        <p:nvSpPr>
          <p:cNvPr id="4" name="Slide Number Placeholder 3"/>
          <p:cNvSpPr>
            <a:spLocks noGrp="1"/>
          </p:cNvSpPr>
          <p:nvPr>
            <p:ph type="sldNum" sz="quarter" idx="10"/>
          </p:nvPr>
        </p:nvSpPr>
        <p:spPr/>
        <p:txBody>
          <a:bodyPr/>
          <a:lstStyle/>
          <a:p>
            <a:fld id="{16364E66-C339-4B1B-87FC-F713AEEACCC6}" type="slidenum">
              <a:rPr lang="en-US" smtClean="0"/>
              <a:t>44</a:t>
            </a:fld>
            <a:endParaRPr lang="en-US"/>
          </a:p>
        </p:txBody>
      </p:sp>
    </p:spTree>
    <p:extLst>
      <p:ext uri="{BB962C8B-B14F-4D97-AF65-F5344CB8AC3E}">
        <p14:creationId xmlns:p14="http://schemas.microsoft.com/office/powerpoint/2010/main" val="32625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64E66-C339-4B1B-87FC-F713AEEACCC6}" type="slidenum">
              <a:rPr lang="en-US" smtClean="0"/>
              <a:t>60</a:t>
            </a:fld>
            <a:endParaRPr lang="en-US"/>
          </a:p>
        </p:txBody>
      </p:sp>
    </p:spTree>
    <p:extLst>
      <p:ext uri="{BB962C8B-B14F-4D97-AF65-F5344CB8AC3E}">
        <p14:creationId xmlns:p14="http://schemas.microsoft.com/office/powerpoint/2010/main" val="376246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accent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8" name="Rectangle 7"/>
          <p:cNvSpPr/>
          <p:nvPr userDrawn="1"/>
        </p:nvSpPr>
        <p:spPr>
          <a:xfrm>
            <a:off x="0" y="6393182"/>
            <a:ext cx="9144000" cy="464819"/>
          </a:xfrm>
          <a:prstGeom prst="rect">
            <a:avLst/>
          </a:prstGeom>
          <a:gradFill flip="none" rotWithShape="1">
            <a:gsLst>
              <a:gs pos="0">
                <a:schemeClr val="accent1">
                  <a:lumMod val="7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9"/>
          <p:cNvSpPr>
            <a:spLocks noGrp="1"/>
          </p:cNvSpPr>
          <p:nvPr>
            <p:ph type="dt" sz="half" idx="10"/>
          </p:nvPr>
        </p:nvSpPr>
        <p:spPr/>
        <p:txBody>
          <a:bodyPr/>
          <a:lstStyle/>
          <a:p>
            <a:fld id="{FE7CCBFB-6FBC-4EB4-92EE-70ED54A33F51}" type="datetime1">
              <a:rPr lang="en-US" smtClean="0"/>
              <a:t>8/29/2018</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a:xfrm>
            <a:off x="8474697" y="6461443"/>
            <a:ext cx="514350" cy="328294"/>
          </a:xfrm>
        </p:spPr>
        <p:txBody>
          <a:bodyPr/>
          <a:lstStyle>
            <a:lvl1pPr>
              <a:defRPr sz="1500" b="1">
                <a:solidFill>
                  <a:schemeClr val="accent1">
                    <a:lumMod val="50000"/>
                  </a:schemeClr>
                </a:solidFill>
              </a:defRPr>
            </a:lvl1pPr>
          </a:lstStyle>
          <a:p>
            <a:fld id="{2DAE65FE-B5B3-41D4-AFF9-BDDDDC3DC827}" type="slidenum">
              <a:rPr lang="en-US" smtClean="0"/>
              <a:pPr/>
              <a:t>‹#›</a:t>
            </a:fld>
            <a:endParaRPr lang="en-US" dirty="0"/>
          </a:p>
        </p:txBody>
      </p:sp>
    </p:spTree>
    <p:extLst>
      <p:ext uri="{BB962C8B-B14F-4D97-AF65-F5344CB8AC3E}">
        <p14:creationId xmlns:p14="http://schemas.microsoft.com/office/powerpoint/2010/main" val="25197064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DFC3F-21C4-41C3-9E3D-4DC08B23EC5A}" type="datetime1">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E65FE-B5B3-41D4-AFF9-BDDDDC3DC827}" type="slidenum">
              <a:rPr lang="en-US" smtClean="0"/>
              <a:t>‹#›</a:t>
            </a:fld>
            <a:endParaRPr lang="en-US"/>
          </a:p>
        </p:txBody>
      </p:sp>
    </p:spTree>
    <p:extLst>
      <p:ext uri="{BB962C8B-B14F-4D97-AF65-F5344CB8AC3E}">
        <p14:creationId xmlns:p14="http://schemas.microsoft.com/office/powerpoint/2010/main" val="213716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8F8DB-0DBD-4E9C-BAC5-90E9D1E28854}" type="datetime1">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E65FE-B5B3-41D4-AFF9-BDDDDC3DC827}" type="slidenum">
              <a:rPr lang="en-US" smtClean="0"/>
              <a:t>‹#›</a:t>
            </a:fld>
            <a:endParaRPr lang="en-US"/>
          </a:p>
        </p:txBody>
      </p:sp>
    </p:spTree>
    <p:extLst>
      <p:ext uri="{BB962C8B-B14F-4D97-AF65-F5344CB8AC3E}">
        <p14:creationId xmlns:p14="http://schemas.microsoft.com/office/powerpoint/2010/main" val="134173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sz="3200">
                <a:solidFill>
                  <a:schemeClr val="accent1">
                    <a:lumMod val="50000"/>
                  </a:schemeClr>
                </a:solidFill>
              </a:defRPr>
            </a:lvl1pPr>
            <a:lvl2pPr>
              <a:defRPr sz="2400">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409571"/>
            <a:ext cx="9144000" cy="464819"/>
          </a:xfrm>
          <a:prstGeom prst="rect">
            <a:avLst/>
          </a:prstGeom>
          <a:gradFill flip="none" rotWithShape="1">
            <a:gsLst>
              <a:gs pos="0">
                <a:schemeClr val="accent1">
                  <a:lumMod val="7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ate Placeholder 8"/>
          <p:cNvSpPr>
            <a:spLocks noGrp="1"/>
          </p:cNvSpPr>
          <p:nvPr>
            <p:ph type="dt" sz="half" idx="10"/>
          </p:nvPr>
        </p:nvSpPr>
        <p:spPr/>
        <p:txBody>
          <a:bodyPr/>
          <a:lstStyle/>
          <a:p>
            <a:fld id="{5FBC7E37-74FA-46C9-BFAE-4BAA8B15D0B9}" type="datetime1">
              <a:rPr lang="en-US" smtClean="0"/>
              <a:t>8/29/2018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a:xfrm>
            <a:off x="8515350" y="6477832"/>
            <a:ext cx="476643" cy="328294"/>
          </a:xfrm>
        </p:spPr>
        <p:txBody>
          <a:bodyPr/>
          <a:lstStyle>
            <a:lvl1pPr>
              <a:defRPr sz="1500" b="1">
                <a:solidFill>
                  <a:schemeClr val="tx1"/>
                </a:solidFill>
              </a:defRPr>
            </a:lvl1pPr>
          </a:lstStyle>
          <a:p>
            <a:fld id="{2DAE65FE-B5B3-41D4-AFF9-BDDDDC3DC827}" type="slidenum">
              <a:rPr lang="en-US" smtClean="0"/>
              <a:pPr/>
              <a:t>‹#›</a:t>
            </a:fld>
            <a:endParaRPr lang="en-US" dirty="0"/>
          </a:p>
        </p:txBody>
      </p:sp>
    </p:spTree>
    <p:extLst>
      <p:ext uri="{BB962C8B-B14F-4D97-AF65-F5344CB8AC3E}">
        <p14:creationId xmlns:p14="http://schemas.microsoft.com/office/powerpoint/2010/main" val="42384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36727"/>
            <a:ext cx="7886700" cy="2852737"/>
          </a:xfrm>
        </p:spPr>
        <p:txBody>
          <a:bodyPr anchor="b"/>
          <a:lstStyle>
            <a:lvl1pPr algn="ctr">
              <a:defRPr sz="4500">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accent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0FAB3D-6F36-416F-857C-BC9B7E1DAB60}" type="datetime1">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E65FE-B5B3-41D4-AFF9-BDDDDC3DC827}" type="slidenum">
              <a:rPr lang="en-US" smtClean="0"/>
              <a:t>‹#›</a:t>
            </a:fld>
            <a:endParaRPr lang="en-US"/>
          </a:p>
        </p:txBody>
      </p:sp>
      <p:sp>
        <p:nvSpPr>
          <p:cNvPr id="7" name="Rectangle 6"/>
          <p:cNvSpPr/>
          <p:nvPr userDrawn="1"/>
        </p:nvSpPr>
        <p:spPr>
          <a:xfrm>
            <a:off x="0" y="6409571"/>
            <a:ext cx="9144000" cy="464819"/>
          </a:xfrm>
          <a:prstGeom prst="rect">
            <a:avLst/>
          </a:prstGeom>
          <a:gradFill flip="none" rotWithShape="1">
            <a:gsLst>
              <a:gs pos="0">
                <a:schemeClr val="accent1">
                  <a:lumMod val="7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88923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marL="0" indent="0">
              <a:buNone/>
              <a:defRPr sz="2400">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marL="0" indent="0">
              <a:buNone/>
              <a:defRPr sz="2400">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393182"/>
            <a:ext cx="9144000" cy="464819"/>
          </a:xfrm>
          <a:prstGeom prst="rect">
            <a:avLst/>
          </a:prstGeom>
          <a:gradFill flip="none" rotWithShape="1">
            <a:gsLst>
              <a:gs pos="0">
                <a:schemeClr val="accent1">
                  <a:lumMod val="7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9"/>
          <p:cNvSpPr>
            <a:spLocks noGrp="1"/>
          </p:cNvSpPr>
          <p:nvPr>
            <p:ph type="dt" sz="half" idx="10"/>
          </p:nvPr>
        </p:nvSpPr>
        <p:spPr/>
        <p:txBody>
          <a:bodyPr/>
          <a:lstStyle/>
          <a:p>
            <a:fld id="{F8E7B247-74EA-4ACE-B0A6-4A802AF31FD2}" type="datetime1">
              <a:rPr lang="en-US" smtClean="0"/>
              <a:t>8/29/2018</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a:xfrm>
            <a:off x="8568964" y="6461443"/>
            <a:ext cx="441293" cy="328294"/>
          </a:xfrm>
        </p:spPr>
        <p:txBody>
          <a:bodyPr/>
          <a:lstStyle>
            <a:lvl1pPr>
              <a:defRPr sz="1500" b="1">
                <a:solidFill>
                  <a:schemeClr val="accent1">
                    <a:lumMod val="50000"/>
                  </a:schemeClr>
                </a:solidFill>
              </a:defRPr>
            </a:lvl1pPr>
          </a:lstStyle>
          <a:p>
            <a:fld id="{2DAE65FE-B5B3-41D4-AFF9-BDDDDC3DC827}" type="slidenum">
              <a:rPr lang="en-US" smtClean="0"/>
              <a:pPr/>
              <a:t>‹#›</a:t>
            </a:fld>
            <a:endParaRPr lang="en-US" dirty="0"/>
          </a:p>
        </p:txBody>
      </p:sp>
    </p:spTree>
    <p:extLst>
      <p:ext uri="{BB962C8B-B14F-4D97-AF65-F5344CB8AC3E}">
        <p14:creationId xmlns:p14="http://schemas.microsoft.com/office/powerpoint/2010/main" val="34340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829D3-A2CC-47BE-A2DE-0C07FB39E2FD}" type="datetime1">
              <a:rPr lang="en-US" smtClean="0"/>
              <a:t>8/29/2018</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E65FE-B5B3-41D4-AFF9-BDDDDC3DC827}" type="slidenum">
              <a:rPr lang="en-US" smtClean="0"/>
              <a:t>‹#›</a:t>
            </a:fld>
            <a:endParaRPr lang="en-US"/>
          </a:p>
        </p:txBody>
      </p:sp>
      <p:sp>
        <p:nvSpPr>
          <p:cNvPr id="10" name="Rectangle 9"/>
          <p:cNvSpPr/>
          <p:nvPr userDrawn="1"/>
        </p:nvSpPr>
        <p:spPr>
          <a:xfrm>
            <a:off x="0" y="6409571"/>
            <a:ext cx="9144000" cy="464819"/>
          </a:xfrm>
          <a:prstGeom prst="rect">
            <a:avLst/>
          </a:prstGeom>
          <a:gradFill flip="none" rotWithShape="1">
            <a:gsLst>
              <a:gs pos="0">
                <a:schemeClr val="accent1">
                  <a:lumMod val="7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351468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36994-475F-46EC-A0DC-BC264FD47380}" type="datetime1">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E65FE-B5B3-41D4-AFF9-BDDDDC3DC827}" type="slidenum">
              <a:rPr lang="en-US" smtClean="0"/>
              <a:t>‹#›</a:t>
            </a:fld>
            <a:endParaRPr lang="en-US"/>
          </a:p>
        </p:txBody>
      </p:sp>
    </p:spTree>
    <p:extLst>
      <p:ext uri="{BB962C8B-B14F-4D97-AF65-F5344CB8AC3E}">
        <p14:creationId xmlns:p14="http://schemas.microsoft.com/office/powerpoint/2010/main" val="107846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73484-ECAF-4418-B4C9-C06349F89BC2}" type="datetime1">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t>‹#›</a:t>
            </a:fld>
            <a:endParaRPr lang="en-US"/>
          </a:p>
        </p:txBody>
      </p:sp>
      <p:sp>
        <p:nvSpPr>
          <p:cNvPr id="5" name="Rectangle 4"/>
          <p:cNvSpPr/>
          <p:nvPr userDrawn="1"/>
        </p:nvSpPr>
        <p:spPr>
          <a:xfrm>
            <a:off x="0" y="6409571"/>
            <a:ext cx="9144000" cy="464819"/>
          </a:xfrm>
          <a:prstGeom prst="rect">
            <a:avLst/>
          </a:prstGeom>
          <a:gradFill flip="none" rotWithShape="1">
            <a:gsLst>
              <a:gs pos="0">
                <a:schemeClr val="accent1">
                  <a:lumMod val="7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262443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94A1C-D896-4759-BCE7-8D3ECFE8E9FD}" type="datetime1">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E65FE-B5B3-41D4-AFF9-BDDDDC3DC827}" type="slidenum">
              <a:rPr lang="en-US" smtClean="0"/>
              <a:t>‹#›</a:t>
            </a:fld>
            <a:endParaRPr lang="en-US"/>
          </a:p>
        </p:txBody>
      </p:sp>
    </p:spTree>
    <p:extLst>
      <p:ext uri="{BB962C8B-B14F-4D97-AF65-F5344CB8AC3E}">
        <p14:creationId xmlns:p14="http://schemas.microsoft.com/office/powerpoint/2010/main" val="385972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9384F-5856-4668-B179-71B542C1F39C}" type="datetime1">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E65FE-B5B3-41D4-AFF9-BDDDDC3DC827}" type="slidenum">
              <a:rPr lang="en-US" smtClean="0"/>
              <a:t>‹#›</a:t>
            </a:fld>
            <a:endParaRPr lang="en-US"/>
          </a:p>
        </p:txBody>
      </p:sp>
    </p:spTree>
    <p:extLst>
      <p:ext uri="{BB962C8B-B14F-4D97-AF65-F5344CB8AC3E}">
        <p14:creationId xmlns:p14="http://schemas.microsoft.com/office/powerpoint/2010/main" val="334380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1A12F9-CAEE-4496-9051-BA5304D3D317}" type="datetime1">
              <a:rPr lang="en-US" smtClean="0"/>
              <a:t>8/29/2018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AE65FE-B5B3-41D4-AFF9-BDDDDC3DC827}" type="slidenum">
              <a:rPr lang="en-US" smtClean="0"/>
              <a:t>‹#›</a:t>
            </a:fld>
            <a:endParaRPr lang="en-US"/>
          </a:p>
        </p:txBody>
      </p:sp>
    </p:spTree>
    <p:extLst>
      <p:ext uri="{BB962C8B-B14F-4D97-AF65-F5344CB8AC3E}">
        <p14:creationId xmlns:p14="http://schemas.microsoft.com/office/powerpoint/2010/main" val="165109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englishprofile.org/wordlists/text-inspecto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Teaching mixed-ability classes: Adapting the textbook</a:t>
            </a:r>
            <a:endParaRPr lang="en-US"/>
          </a:p>
        </p:txBody>
      </p:sp>
      <p:sp>
        <p:nvSpPr>
          <p:cNvPr id="6" name="Text Placeholder 5"/>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1</a:t>
            </a:fld>
            <a:endParaRPr lang="en-US" dirty="0"/>
          </a:p>
        </p:txBody>
      </p:sp>
    </p:spTree>
    <p:extLst>
      <p:ext uri="{BB962C8B-B14F-4D97-AF65-F5344CB8AC3E}">
        <p14:creationId xmlns:p14="http://schemas.microsoft.com/office/powerpoint/2010/main" val="78660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Alternative instructions</a:t>
            </a:r>
            <a:endParaRPr lang="en-US"/>
          </a:p>
        </p:txBody>
      </p:sp>
      <p:sp>
        <p:nvSpPr>
          <p:cNvPr id="3" name="Content Placeholder 2"/>
          <p:cNvSpPr>
            <a:spLocks noGrp="1"/>
          </p:cNvSpPr>
          <p:nvPr>
            <p:ph idx="1"/>
          </p:nvPr>
        </p:nvSpPr>
        <p:spPr/>
        <p:txBody>
          <a:bodyPr>
            <a:normAutofit lnSpcReduction="10000"/>
          </a:bodyPr>
          <a:lstStyle/>
          <a:p>
            <a:r>
              <a:rPr lang="en-US" smtClean="0"/>
              <a:t>Make sure students understand the basic task but add instructions like...</a:t>
            </a:r>
          </a:p>
          <a:p>
            <a:pPr marL="457200" indent="-457200">
              <a:buFont typeface="Arial" panose="020B0604020202020204" pitchFamily="34" charset="0"/>
              <a:buChar char="•"/>
            </a:pPr>
            <a:r>
              <a:rPr lang="en-US"/>
              <a:t>Start wherever you like</a:t>
            </a:r>
          </a:p>
          <a:p>
            <a:pPr marL="457200" indent="-457200">
              <a:buFont typeface="Arial" panose="020B0604020202020204" pitchFamily="34" charset="0"/>
              <a:buChar char="•"/>
            </a:pPr>
            <a:r>
              <a:rPr lang="en-US" smtClean="0"/>
              <a:t>Do </a:t>
            </a:r>
            <a:r>
              <a:rPr lang="en-US"/>
              <a:t>at least </a:t>
            </a:r>
            <a:r>
              <a:rPr lang="en-US" smtClean="0"/>
              <a:t>four items</a:t>
            </a:r>
            <a:r>
              <a:rPr lang="en-US"/>
              <a:t>, more if you </a:t>
            </a:r>
            <a:r>
              <a:rPr lang="en-US" smtClean="0"/>
              <a:t>can</a:t>
            </a:r>
            <a:endParaRPr lang="en-US"/>
          </a:p>
          <a:p>
            <a:pPr marL="457200" indent="-457200">
              <a:buFont typeface="Arial" panose="020B0604020202020204" pitchFamily="34" charset="0"/>
              <a:buChar char="•"/>
            </a:pPr>
            <a:r>
              <a:rPr lang="en-US" smtClean="0"/>
              <a:t>Do </a:t>
            </a:r>
            <a:r>
              <a:rPr lang="en-US"/>
              <a:t>as much as you can in </a:t>
            </a:r>
            <a:r>
              <a:rPr lang="en-US" smtClean="0"/>
              <a:t>[ten] minutes</a:t>
            </a:r>
            <a:endParaRPr lang="en-US"/>
          </a:p>
          <a:p>
            <a:pPr marL="457200" indent="-457200">
              <a:buFont typeface="Arial" panose="020B0604020202020204" pitchFamily="34" charset="0"/>
              <a:buChar char="•"/>
            </a:pPr>
            <a:r>
              <a:rPr lang="en-US" smtClean="0"/>
              <a:t>Do </a:t>
            </a:r>
            <a:r>
              <a:rPr lang="en-US"/>
              <a:t>whichever five items you like (then more, if you finish</a:t>
            </a:r>
            <a:r>
              <a:rPr lang="en-US" smtClean="0"/>
              <a:t>)</a:t>
            </a:r>
          </a:p>
          <a:p>
            <a:pPr marL="457200" indent="-457200">
              <a:buFont typeface="Arial" panose="020B0604020202020204" pitchFamily="34" charset="0"/>
              <a:buChar char="•"/>
            </a:pPr>
            <a:r>
              <a:rPr lang="en-US" smtClean="0"/>
              <a:t>Do as many as you can on your own, then ask for help (teacher/ another student)</a:t>
            </a:r>
            <a:endParaRPr lang="en-US"/>
          </a:p>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10</a:t>
            </a:fld>
            <a:endParaRPr lang="en-US" dirty="0"/>
          </a:p>
        </p:txBody>
      </p:sp>
    </p:spTree>
    <p:extLst>
      <p:ext uri="{BB962C8B-B14F-4D97-AF65-F5344CB8AC3E}">
        <p14:creationId xmlns:p14="http://schemas.microsoft.com/office/powerpoint/2010/main" val="1908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Personalize</a:t>
            </a:r>
            <a:endParaRPr lang="en-US" dirty="0"/>
          </a:p>
        </p:txBody>
      </p:sp>
      <p:sp>
        <p:nvSpPr>
          <p:cNvPr id="3" name="Content Placeholder 2"/>
          <p:cNvSpPr>
            <a:spLocks noGrp="1"/>
          </p:cNvSpPr>
          <p:nvPr>
            <p:ph idx="1"/>
          </p:nvPr>
        </p:nvSpPr>
        <p:spPr/>
        <p:txBody>
          <a:bodyPr/>
          <a:lstStyle/>
          <a:p>
            <a:r>
              <a:rPr lang="en-US" dirty="0" smtClean="0"/>
              <a:t>Ask student to alter (some of) the sentences to make ones that are true </a:t>
            </a:r>
            <a:r>
              <a:rPr lang="en-US" smtClean="0"/>
              <a:t>for them, or of someone / some reality they know.</a:t>
            </a:r>
          </a:p>
          <a:p>
            <a:r>
              <a:rPr lang="en-US" smtClean="0"/>
              <a:t>Or invite them to insert the name of a member of the class instead of a proper name, or pronoun, given in the book. </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11</a:t>
            </a:fld>
            <a:endParaRPr lang="en-US" dirty="0"/>
          </a:p>
        </p:txBody>
      </p:sp>
    </p:spTree>
    <p:extLst>
      <p:ext uri="{BB962C8B-B14F-4D97-AF65-F5344CB8AC3E}">
        <p14:creationId xmlns:p14="http://schemas.microsoft.com/office/powerpoint/2010/main" val="11654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Add </a:t>
            </a:r>
            <a:r>
              <a:rPr lang="en-US" dirty="0" smtClean="0"/>
              <a:t>/ Extend </a:t>
            </a:r>
            <a:r>
              <a:rPr lang="en-US" smtClean="0"/>
              <a:t>/ Change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Add more items to the ones we already have in the exercise. </a:t>
            </a:r>
          </a:p>
          <a:p>
            <a:pPr marL="514350" indent="-514350">
              <a:buFont typeface="+mj-lt"/>
              <a:buAutoNum type="arabicPeriod"/>
            </a:pPr>
            <a:r>
              <a:rPr lang="en-US" dirty="0" smtClean="0"/>
              <a:t>Suggest more words or phrases that could be added to the item:</a:t>
            </a:r>
            <a:br>
              <a:rPr lang="en-US" dirty="0" smtClean="0"/>
            </a:br>
            <a:r>
              <a:rPr lang="en-US" dirty="0" smtClean="0"/>
              <a:t>at the end?</a:t>
            </a:r>
            <a:br>
              <a:rPr lang="en-US" dirty="0" smtClean="0"/>
            </a:br>
            <a:r>
              <a:rPr lang="en-US" dirty="0" smtClean="0"/>
              <a:t>in the middle?</a:t>
            </a:r>
            <a:br>
              <a:rPr lang="en-US" dirty="0" smtClean="0"/>
            </a:br>
            <a:r>
              <a:rPr lang="en-US" dirty="0" smtClean="0"/>
              <a:t>at the beginning?</a:t>
            </a:r>
            <a:br>
              <a:rPr lang="en-US" dirty="0" smtClean="0"/>
            </a:br>
            <a:r>
              <a:rPr lang="en-US" dirty="0" smtClean="0"/>
              <a:t>anywhere?</a:t>
            </a:r>
          </a:p>
          <a:p>
            <a:pPr marL="514350" indent="-514350">
              <a:buFont typeface="+mj-lt"/>
              <a:buAutoNum type="arabicPeriod"/>
            </a:pPr>
            <a:r>
              <a:rPr lang="en-US" dirty="0" smtClean="0"/>
              <a:t>Suggest words that might </a:t>
            </a:r>
            <a:r>
              <a:rPr lang="en-US" smtClean="0"/>
              <a:t>be changed</a:t>
            </a: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12</a:t>
            </a:fld>
            <a:endParaRPr lang="en-US" dirty="0"/>
          </a:p>
        </p:txBody>
      </p:sp>
      <p:pic>
        <p:nvPicPr>
          <p:cNvPr id="1025" name="DefaultOcx"/>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HTMLSubmit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HTMLSubmit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HTMLText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HTMLSubmit3"/>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HTMLSubmit4"/>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HTMLText2"/>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HTMLSubmit5"/>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HTMLSubmit6"/>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HTMLText3"/>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HTMLSubmit7"/>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HTMLSubmit8"/>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HTMLText4"/>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HTMLSubmit9"/>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HTMLSubmit10"/>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HTMLText5"/>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HTMLSubmit1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HTMLSubmit1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HTMLText6"/>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HTMLSubmit13"/>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HTMLSubmit14"/>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HTMLText7"/>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HTMLSubmit15"/>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HTMLSubmit16"/>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HTMLText8"/>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HTMLSubmit17"/>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HTMLSubmit18"/>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HTMLText9"/>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HTMLSubmit19"/>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HTMLSubmit20"/>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4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The original exercise:</a:t>
            </a:r>
            <a:br>
              <a:rPr lang="en-GB" smtClean="0"/>
            </a:br>
            <a:r>
              <a:rPr lang="en-GB" smtClean="0"/>
              <a:t>Practise </a:t>
            </a:r>
            <a:r>
              <a:rPr lang="en-GB"/>
              <a:t>the adverbs:  bravely, happily, loudly, politely, </a:t>
            </a:r>
            <a:r>
              <a:rPr lang="en-GB" smtClean="0"/>
              <a:t>quietly</a:t>
            </a:r>
            <a:endParaRPr lang="en-US"/>
          </a:p>
        </p:txBody>
      </p:sp>
      <p:sp>
        <p:nvSpPr>
          <p:cNvPr id="3" name="Content Placeholder 2"/>
          <p:cNvSpPr>
            <a:spLocks noGrp="1"/>
          </p:cNvSpPr>
          <p:nvPr>
            <p:ph idx="1"/>
          </p:nvPr>
        </p:nvSpPr>
        <p:spPr/>
        <p:txBody>
          <a:bodyPr>
            <a:normAutofit/>
          </a:bodyPr>
          <a:lstStyle/>
          <a:p>
            <a:r>
              <a:rPr lang="en-US" smtClean="0"/>
              <a:t>1</a:t>
            </a:r>
            <a:r>
              <a:rPr lang="en-US"/>
              <a:t>. ‘Well, at last we’re in England,’ she said...</a:t>
            </a:r>
          </a:p>
          <a:p>
            <a:r>
              <a:rPr lang="en-US"/>
              <a:t>2. ‘What are you doing here?’ he shouted ...</a:t>
            </a:r>
          </a:p>
          <a:p>
            <a:r>
              <a:rPr lang="en-US"/>
              <a:t>3. </a:t>
            </a:r>
            <a:r>
              <a:rPr lang="en-US" smtClean="0"/>
              <a:t>‘I hurt myself, but you mustn’t worry,’ he said...</a:t>
            </a:r>
          </a:p>
          <a:p>
            <a:r>
              <a:rPr lang="en-US" smtClean="0"/>
              <a:t>4. ‘Please be quiet, Jane is sleeping,’ she told us ...</a:t>
            </a:r>
          </a:p>
          <a:p>
            <a:r>
              <a:rPr lang="en-US" smtClean="0"/>
              <a:t>5. </a:t>
            </a:r>
            <a:r>
              <a:rPr lang="en-US"/>
              <a:t>‘Can I help you?’ she asked...</a:t>
            </a:r>
          </a:p>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13</a:t>
            </a:fld>
            <a:endParaRPr lang="en-US" dirty="0"/>
          </a:p>
        </p:txBody>
      </p:sp>
    </p:spTree>
    <p:extLst>
      <p:ext uri="{BB962C8B-B14F-4D97-AF65-F5344CB8AC3E}">
        <p14:creationId xmlns:p14="http://schemas.microsoft.com/office/powerpoint/2010/main" val="2963591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Personalizing</a:t>
            </a:r>
            <a:endParaRPr lang="en-US"/>
          </a:p>
        </p:txBody>
      </p:sp>
      <p:sp>
        <p:nvSpPr>
          <p:cNvPr id="3" name="Content Placeholder 2"/>
          <p:cNvSpPr>
            <a:spLocks noGrp="1"/>
          </p:cNvSpPr>
          <p:nvPr>
            <p:ph idx="1"/>
          </p:nvPr>
        </p:nvSpPr>
        <p:spPr/>
        <p:txBody>
          <a:bodyPr>
            <a:normAutofit/>
          </a:bodyPr>
          <a:lstStyle/>
          <a:p>
            <a:r>
              <a:rPr lang="en-US" smtClean="0"/>
              <a:t>1</a:t>
            </a:r>
            <a:r>
              <a:rPr lang="en-US"/>
              <a:t>. ‘Well, at last we’re in England,’ </a:t>
            </a:r>
            <a:r>
              <a:rPr lang="en-US" smtClean="0"/>
              <a:t>Galit said</a:t>
            </a:r>
            <a:r>
              <a:rPr lang="en-US"/>
              <a:t>...</a:t>
            </a:r>
          </a:p>
          <a:p>
            <a:r>
              <a:rPr lang="en-US"/>
              <a:t>2. ‘What are you doing here?’ </a:t>
            </a:r>
            <a:r>
              <a:rPr lang="en-US" smtClean="0"/>
              <a:t>Oksana shouted </a:t>
            </a:r>
            <a:r>
              <a:rPr lang="en-US"/>
              <a:t>...</a:t>
            </a:r>
          </a:p>
          <a:p>
            <a:r>
              <a:rPr lang="en-US"/>
              <a:t>3. </a:t>
            </a:r>
            <a:r>
              <a:rPr lang="en-US" smtClean="0"/>
              <a:t>‘I hurt myself, but you mustn’t worry,’ Shiri said...</a:t>
            </a:r>
          </a:p>
          <a:p>
            <a:r>
              <a:rPr lang="en-US" smtClean="0"/>
              <a:t>4. ‘Please be quiet, Jane is sleeping,’ Penny told us ...</a:t>
            </a:r>
          </a:p>
          <a:p>
            <a:r>
              <a:rPr lang="en-US" smtClean="0"/>
              <a:t>5. </a:t>
            </a:r>
            <a:r>
              <a:rPr lang="en-US"/>
              <a:t>‘Can I help you?’ </a:t>
            </a:r>
            <a:r>
              <a:rPr lang="en-US" smtClean="0"/>
              <a:t>Darlene asked</a:t>
            </a:r>
            <a:r>
              <a:rPr lang="en-US"/>
              <a:t>...</a:t>
            </a:r>
          </a:p>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14</a:t>
            </a:fld>
            <a:endParaRPr lang="en-US" dirty="0"/>
          </a:p>
        </p:txBody>
      </p:sp>
    </p:spTree>
    <p:extLst>
      <p:ext uri="{BB962C8B-B14F-4D97-AF65-F5344CB8AC3E}">
        <p14:creationId xmlns:p14="http://schemas.microsoft.com/office/powerpoint/2010/main" val="285984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Insert more words, or change</a:t>
            </a:r>
            <a:endParaRPr lang="en-US"/>
          </a:p>
        </p:txBody>
      </p:sp>
      <p:sp>
        <p:nvSpPr>
          <p:cNvPr id="3" name="Content Placeholder 2"/>
          <p:cNvSpPr>
            <a:spLocks noGrp="1"/>
          </p:cNvSpPr>
          <p:nvPr>
            <p:ph idx="1"/>
          </p:nvPr>
        </p:nvSpPr>
        <p:spPr/>
        <p:txBody>
          <a:bodyPr>
            <a:normAutofit lnSpcReduction="10000"/>
          </a:bodyPr>
          <a:lstStyle/>
          <a:p>
            <a:r>
              <a:rPr lang="en-US" smtClean="0"/>
              <a:t>1</a:t>
            </a:r>
            <a:r>
              <a:rPr lang="en-US"/>
              <a:t>. ‘Well, at last we’re </a:t>
            </a:r>
            <a:r>
              <a:rPr lang="en-US" smtClean="0">
                <a:solidFill>
                  <a:srgbClr val="FF0000"/>
                </a:solidFill>
              </a:rPr>
              <a:t>back </a:t>
            </a:r>
            <a:r>
              <a:rPr lang="en-US" smtClean="0"/>
              <a:t>in </a:t>
            </a:r>
            <a:r>
              <a:rPr lang="en-US"/>
              <a:t>England,’ she said...</a:t>
            </a:r>
          </a:p>
          <a:p>
            <a:r>
              <a:rPr lang="en-US"/>
              <a:t>2. ‘What are you </a:t>
            </a:r>
            <a:r>
              <a:rPr lang="en-US" smtClean="0">
                <a:solidFill>
                  <a:srgbClr val="FF0000"/>
                </a:solidFill>
              </a:rPr>
              <a:t>all </a:t>
            </a:r>
            <a:r>
              <a:rPr lang="en-US" smtClean="0"/>
              <a:t>doing here </a:t>
            </a:r>
            <a:r>
              <a:rPr lang="en-US" smtClean="0">
                <a:solidFill>
                  <a:srgbClr val="FF0000"/>
                </a:solidFill>
              </a:rPr>
              <a:t>outside</a:t>
            </a:r>
            <a:r>
              <a:rPr lang="en-US" smtClean="0"/>
              <a:t>?’ </a:t>
            </a:r>
            <a:r>
              <a:rPr lang="en-US"/>
              <a:t>he shouted ...</a:t>
            </a:r>
          </a:p>
          <a:p>
            <a:r>
              <a:rPr lang="en-US"/>
              <a:t>3. </a:t>
            </a:r>
            <a:r>
              <a:rPr lang="en-US" smtClean="0"/>
              <a:t>‘I </a:t>
            </a:r>
            <a:r>
              <a:rPr lang="en-US" strike="sngStrike" smtClean="0"/>
              <a:t>hurt myself</a:t>
            </a:r>
            <a:r>
              <a:rPr lang="en-US" smtClean="0">
                <a:solidFill>
                  <a:srgbClr val="FF0000"/>
                </a:solidFill>
              </a:rPr>
              <a:t> broke my leg</a:t>
            </a:r>
            <a:r>
              <a:rPr lang="en-US" smtClean="0"/>
              <a:t>, but you mustn’t worry,’ he said...</a:t>
            </a:r>
          </a:p>
          <a:p>
            <a:r>
              <a:rPr lang="en-US" smtClean="0"/>
              <a:t>4. ‘Please </a:t>
            </a:r>
            <a:r>
              <a:rPr lang="en-US" strike="sngStrike" smtClean="0"/>
              <a:t>be quiet</a:t>
            </a:r>
            <a:r>
              <a:rPr lang="en-US" smtClean="0">
                <a:solidFill>
                  <a:srgbClr val="FF0000"/>
                </a:solidFill>
              </a:rPr>
              <a:t>wait</a:t>
            </a:r>
            <a:r>
              <a:rPr lang="en-US" smtClean="0"/>
              <a:t>, Jane is sleeping,’ she told us ...</a:t>
            </a:r>
          </a:p>
          <a:p>
            <a:r>
              <a:rPr lang="en-US" smtClean="0"/>
              <a:t>5. ‘</a:t>
            </a:r>
            <a:r>
              <a:rPr lang="en-US" smtClean="0">
                <a:solidFill>
                  <a:srgbClr val="FF0000"/>
                </a:solidFill>
              </a:rPr>
              <a:t>Hello, c</a:t>
            </a:r>
            <a:r>
              <a:rPr lang="en-US" smtClean="0"/>
              <a:t>an </a:t>
            </a:r>
            <a:r>
              <a:rPr lang="en-US"/>
              <a:t>I help you?’ she asked...</a:t>
            </a:r>
          </a:p>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15</a:t>
            </a:fld>
            <a:endParaRPr lang="en-US" dirty="0"/>
          </a:p>
        </p:txBody>
      </p:sp>
    </p:spTree>
    <p:extLst>
      <p:ext uri="{BB962C8B-B14F-4D97-AF65-F5344CB8AC3E}">
        <p14:creationId xmlns:p14="http://schemas.microsoft.com/office/powerpoint/2010/main" val="2990812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6</a:t>
            </a:r>
            <a:r>
              <a:rPr lang="en-US" smtClean="0"/>
              <a:t>. Delete bits in order to </a:t>
            </a:r>
            <a:r>
              <a:rPr lang="en-US" dirty="0" smtClean="0"/>
              <a:t>‘open-end’</a:t>
            </a:r>
            <a:endParaRPr lang="en-US" dirty="0"/>
          </a:p>
        </p:txBody>
      </p:sp>
      <p:sp>
        <p:nvSpPr>
          <p:cNvPr id="3" name="Content Placeholder 2"/>
          <p:cNvSpPr>
            <a:spLocks noGrp="1"/>
          </p:cNvSpPr>
          <p:nvPr>
            <p:ph idx="1"/>
          </p:nvPr>
        </p:nvSpPr>
        <p:spPr>
          <a:xfrm>
            <a:off x="628650" y="2353633"/>
            <a:ext cx="7886700" cy="3823330"/>
          </a:xfrm>
        </p:spPr>
        <p:txBody>
          <a:bodyPr/>
          <a:lstStyle/>
          <a:p>
            <a:r>
              <a:rPr lang="en-US" dirty="0" smtClean="0"/>
              <a:t>Can be done mainly with ‘</a:t>
            </a:r>
            <a:r>
              <a:rPr lang="en-US" dirty="0" err="1" smtClean="0"/>
              <a:t>gapfills</a:t>
            </a:r>
            <a:r>
              <a:rPr lang="en-US" smtClean="0"/>
              <a:t>’ </a:t>
            </a:r>
            <a:endParaRPr lang="en-US" dirty="0" smtClean="0"/>
          </a:p>
          <a:p>
            <a:r>
              <a:rPr lang="en-US" dirty="0" smtClean="0"/>
              <a:t>But also with matching exercises </a:t>
            </a:r>
            <a:r>
              <a:rPr lang="en-US" smtClean="0"/>
              <a:t>and multiple choice...</a:t>
            </a:r>
            <a:endParaRPr lang="en-US" dirty="0">
              <a:sym typeface="Wingdings" panose="05000000000000000000" pitchFamily="2" charset="2"/>
            </a:endParaRPr>
          </a:p>
          <a:p>
            <a:r>
              <a:rPr lang="en-US" smtClean="0">
                <a:sym typeface="Wingdings" panose="05000000000000000000" pitchFamily="2" charset="2"/>
              </a:rPr>
              <a:t>The goal: </a:t>
            </a:r>
            <a:r>
              <a:rPr lang="en-US" dirty="0" smtClean="0">
                <a:sym typeface="Wingdings" panose="05000000000000000000" pitchFamily="2" charset="2"/>
              </a:rPr>
              <a:t>more learning, </a:t>
            </a:r>
            <a:r>
              <a:rPr lang="en-US" smtClean="0">
                <a:sym typeface="Wingdings" panose="05000000000000000000" pitchFamily="2" charset="2"/>
              </a:rPr>
              <a:t>more interest, more individualization </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16</a:t>
            </a:fld>
            <a:endParaRPr lang="en-US" dirty="0"/>
          </a:p>
        </p:txBody>
      </p:sp>
    </p:spTree>
    <p:extLst>
      <p:ext uri="{BB962C8B-B14F-4D97-AF65-F5344CB8AC3E}">
        <p14:creationId xmlns:p14="http://schemas.microsoft.com/office/powerpoint/2010/main" val="3689986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146"/>
            <a:ext cx="8686800" cy="1716767"/>
          </a:xfrm>
        </p:spPr>
        <p:txBody>
          <a:bodyPr>
            <a:normAutofit/>
          </a:bodyPr>
          <a:lstStyle/>
          <a:p>
            <a:pPr>
              <a:defRPr/>
            </a:pPr>
            <a:r>
              <a:rPr lang="en-US" altLang="he-IL" i="1" smtClean="0"/>
              <a:t>Original exercise: Write the correct past form</a:t>
            </a:r>
            <a:endParaRPr lang="en-US"/>
          </a:p>
        </p:txBody>
      </p:sp>
      <p:sp>
        <p:nvSpPr>
          <p:cNvPr id="23555" name="Rectangle 3"/>
          <p:cNvSpPr>
            <a:spLocks noGrp="1" noChangeArrowheads="1"/>
          </p:cNvSpPr>
          <p:nvPr>
            <p:ph idx="1"/>
          </p:nvPr>
        </p:nvSpPr>
        <p:spPr>
          <a:xfrm>
            <a:off x="468313" y="2743200"/>
            <a:ext cx="8399916" cy="3978276"/>
          </a:xfrm>
        </p:spPr>
        <p:txBody>
          <a:bodyPr/>
          <a:lstStyle/>
          <a:p>
            <a:pPr marL="609600" indent="-609600" eaLnBrk="1" hangingPunct="1">
              <a:buFontTx/>
              <a:buAutoNum type="arabicPeriod"/>
            </a:pPr>
            <a:r>
              <a:rPr lang="en-US" altLang="he-IL" smtClean="0"/>
              <a:t>She ______________ early. (leave)</a:t>
            </a:r>
          </a:p>
          <a:p>
            <a:pPr marL="609600" indent="-609600" eaLnBrk="1" hangingPunct="1">
              <a:buFontTx/>
              <a:buAutoNum type="arabicPeriod"/>
            </a:pPr>
            <a:r>
              <a:rPr lang="en-US" altLang="he-IL" smtClean="0"/>
              <a:t>He ____________ the cake.  (make)</a:t>
            </a:r>
          </a:p>
          <a:p>
            <a:pPr marL="609600" indent="-609600" eaLnBrk="1" hangingPunct="1">
              <a:buFontTx/>
              <a:buAutoNum type="arabicPeriod"/>
            </a:pPr>
            <a:r>
              <a:rPr lang="en-US" altLang="he-IL" smtClean="0"/>
              <a:t>I ___________  there for six hours. (sit)</a:t>
            </a:r>
          </a:p>
          <a:p>
            <a:pPr marL="609600" indent="-609600" eaLnBrk="1" hangingPunct="1">
              <a:buFontTx/>
              <a:buAutoNum type="arabicPeriod"/>
            </a:pPr>
            <a:r>
              <a:rPr lang="en-US" altLang="he-IL" smtClean="0"/>
              <a:t>The man __________ the book. (read)</a:t>
            </a:r>
          </a:p>
        </p:txBody>
      </p:sp>
      <p:sp>
        <p:nvSpPr>
          <p:cNvPr id="23556"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lgn="l" rtl="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lgn="l" rtl="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lgn="l" rtl="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rtl="1" eaLnBrk="1" hangingPunct="1">
              <a:spcBef>
                <a:spcPct val="0"/>
              </a:spcBef>
              <a:buClrTx/>
              <a:buFontTx/>
              <a:buNone/>
            </a:pPr>
            <a:fld id="{BE723360-3844-4E23-A9DD-8E61F4302DE9}" type="slidenum">
              <a:rPr lang="he-IL" altLang="he-IL" sz="1800">
                <a:solidFill>
                  <a:srgbClr val="FFFFFF"/>
                </a:solidFill>
                <a:latin typeface="Arial" panose="020B0604020202020204" pitchFamily="34" charset="0"/>
              </a:rPr>
              <a:pPr algn="ctr" rtl="1" eaLnBrk="1" hangingPunct="1">
                <a:spcBef>
                  <a:spcPct val="0"/>
                </a:spcBef>
                <a:buClrTx/>
                <a:buFontTx/>
                <a:buNone/>
              </a:pPr>
              <a:t>17</a:t>
            </a:fld>
            <a:endParaRPr lang="en-GB" altLang="he-IL" sz="1800">
              <a:solidFill>
                <a:srgbClr val="FFFFFF"/>
              </a:solidFill>
              <a:latin typeface="Arial" panose="020B0604020202020204" pitchFamily="34" charset="0"/>
            </a:endParaRPr>
          </a:p>
        </p:txBody>
      </p:sp>
    </p:spTree>
    <p:extLst>
      <p:ext uri="{BB962C8B-B14F-4D97-AF65-F5344CB8AC3E}">
        <p14:creationId xmlns:p14="http://schemas.microsoft.com/office/powerpoint/2010/main" val="97628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Grp="1" noChangeArrowheads="1"/>
          </p:cNvSpPr>
          <p:nvPr>
            <p:ph type="title"/>
          </p:nvPr>
        </p:nvSpPr>
        <p:spPr>
          <a:xfrm>
            <a:off x="395288" y="549275"/>
            <a:ext cx="8302625" cy="1439863"/>
          </a:xfrm>
        </p:spPr>
        <p:txBody>
          <a:bodyPr/>
          <a:lstStyle/>
          <a:p>
            <a:pPr eaLnBrk="1" fontAlgn="auto" hangingPunct="1">
              <a:spcBef>
                <a:spcPct val="50000"/>
              </a:spcBef>
              <a:spcAft>
                <a:spcPts val="0"/>
              </a:spcAft>
              <a:defRPr/>
            </a:pPr>
            <a:r>
              <a:rPr lang="en-US" sz="3600" smtClean="0"/>
              <a:t>Delete the sentence ending</a:t>
            </a:r>
            <a:endParaRPr lang="en-US" sz="3600"/>
          </a:p>
        </p:txBody>
      </p:sp>
      <p:sp>
        <p:nvSpPr>
          <p:cNvPr id="24579" name="Text Box 2"/>
          <p:cNvSpPr>
            <a:spLocks noGrp="1" noChangeArrowheads="1"/>
          </p:cNvSpPr>
          <p:nvPr>
            <p:ph idx="1"/>
          </p:nvPr>
        </p:nvSpPr>
        <p:spPr>
          <a:xfrm>
            <a:off x="384175" y="2349500"/>
            <a:ext cx="8378825" cy="2684463"/>
          </a:xfrm>
        </p:spPr>
        <p:txBody>
          <a:bodyPr>
            <a:normAutofit lnSpcReduction="10000"/>
          </a:bodyPr>
          <a:lstStyle/>
          <a:p>
            <a:pPr marL="609600" indent="-609600" eaLnBrk="1" hangingPunct="1">
              <a:buFontTx/>
              <a:buNone/>
            </a:pPr>
            <a:r>
              <a:rPr lang="en-US" altLang="he-IL" i="1" smtClean="0"/>
              <a:t>Complete the sentence</a:t>
            </a:r>
          </a:p>
          <a:p>
            <a:pPr marL="609600" indent="-609600" eaLnBrk="1" hangingPunct="1">
              <a:buFontTx/>
              <a:buAutoNum type="arabicPeriod"/>
            </a:pPr>
            <a:r>
              <a:rPr lang="en-US" altLang="he-IL" smtClean="0"/>
              <a:t>She left ______________ </a:t>
            </a:r>
          </a:p>
          <a:p>
            <a:pPr marL="609600" indent="-609600" eaLnBrk="1" hangingPunct="1">
              <a:buFontTx/>
              <a:buAutoNum type="arabicPeriod"/>
            </a:pPr>
            <a:r>
              <a:rPr lang="en-US" altLang="he-IL" smtClean="0"/>
              <a:t>He made ____________ </a:t>
            </a:r>
          </a:p>
          <a:p>
            <a:pPr marL="609600" indent="-609600" eaLnBrk="1" hangingPunct="1">
              <a:buFontTx/>
              <a:buAutoNum type="arabicPeriod"/>
            </a:pPr>
            <a:r>
              <a:rPr lang="en-US" altLang="he-IL" smtClean="0"/>
              <a:t>I sat ___________  </a:t>
            </a:r>
          </a:p>
          <a:p>
            <a:pPr marL="609600" indent="-609600" eaLnBrk="1" hangingPunct="1">
              <a:buFontTx/>
              <a:buAutoNum type="arabicPeriod"/>
            </a:pPr>
            <a:r>
              <a:rPr lang="en-US" altLang="he-IL" smtClean="0"/>
              <a:t>The man read __________</a:t>
            </a:r>
            <a:endParaRPr lang="es-ES" altLang="he-IL" smtClean="0"/>
          </a:p>
          <a:p>
            <a:pPr marL="609600" indent="-609600" eaLnBrk="1" hangingPunct="1">
              <a:buFontTx/>
              <a:buNone/>
            </a:pPr>
            <a:endParaRPr lang="es-ES" altLang="he-IL" i="1" smtClean="0"/>
          </a:p>
        </p:txBody>
      </p:sp>
      <p:sp>
        <p:nvSpPr>
          <p:cNvPr id="24580"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lgn="l" rtl="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lgn="l" rtl="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lgn="l" rtl="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rtl="1" eaLnBrk="1" hangingPunct="1">
              <a:spcBef>
                <a:spcPct val="0"/>
              </a:spcBef>
              <a:buClrTx/>
              <a:buFontTx/>
              <a:buNone/>
            </a:pPr>
            <a:fld id="{4D61EDD5-4D43-41ED-B95D-5C2249E2B6E0}" type="slidenum">
              <a:rPr lang="he-IL" altLang="he-IL" sz="1800">
                <a:solidFill>
                  <a:srgbClr val="FFFFFF"/>
                </a:solidFill>
                <a:latin typeface="Arial" panose="020B0604020202020204" pitchFamily="34" charset="0"/>
              </a:rPr>
              <a:pPr algn="ctr" rtl="1" eaLnBrk="1" hangingPunct="1">
                <a:spcBef>
                  <a:spcPct val="0"/>
                </a:spcBef>
                <a:buClrTx/>
                <a:buFontTx/>
                <a:buNone/>
              </a:pPr>
              <a:t>18</a:t>
            </a:fld>
            <a:endParaRPr lang="en-GB" altLang="he-IL" sz="1800">
              <a:solidFill>
                <a:srgbClr val="FFFFFF"/>
              </a:solidFill>
              <a:latin typeface="Arial" panose="020B0604020202020204" pitchFamily="34" charset="0"/>
            </a:endParaRPr>
          </a:p>
        </p:txBody>
      </p:sp>
    </p:spTree>
    <p:extLst>
      <p:ext uri="{BB962C8B-B14F-4D97-AF65-F5344CB8AC3E}">
        <p14:creationId xmlns:p14="http://schemas.microsoft.com/office/powerpoint/2010/main" val="366070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288" y="188913"/>
            <a:ext cx="8507412" cy="1785937"/>
          </a:xfrm>
        </p:spPr>
        <p:txBody>
          <a:bodyPr/>
          <a:lstStyle/>
          <a:p>
            <a:pPr eaLnBrk="1" fontAlgn="auto" hangingPunct="1">
              <a:spcAft>
                <a:spcPts val="0"/>
              </a:spcAft>
              <a:defRPr/>
            </a:pPr>
            <a:r>
              <a:rPr lang="en-US" sz="4000" smtClean="0"/>
              <a:t>Delete the pre-set verb</a:t>
            </a:r>
            <a:endParaRPr lang="en-US" sz="4000"/>
          </a:p>
        </p:txBody>
      </p:sp>
      <p:sp>
        <p:nvSpPr>
          <p:cNvPr id="25603" name="Rectangle 3"/>
          <p:cNvSpPr>
            <a:spLocks noGrp="1" noChangeArrowheads="1"/>
          </p:cNvSpPr>
          <p:nvPr>
            <p:ph idx="1"/>
          </p:nvPr>
        </p:nvSpPr>
        <p:spPr>
          <a:xfrm>
            <a:off x="468313" y="2636838"/>
            <a:ext cx="8351837" cy="3887787"/>
          </a:xfrm>
        </p:spPr>
        <p:txBody>
          <a:bodyPr/>
          <a:lstStyle/>
          <a:p>
            <a:pPr marL="609600" indent="-609600" eaLnBrk="1" hangingPunct="1">
              <a:buFontTx/>
              <a:buNone/>
            </a:pPr>
            <a:r>
              <a:rPr lang="en-US" altLang="he-IL" i="1" smtClean="0"/>
              <a:t>Put in a correct past form.</a:t>
            </a:r>
          </a:p>
          <a:p>
            <a:pPr marL="609600" indent="-609600" eaLnBrk="1" hangingPunct="1">
              <a:buFontTx/>
              <a:buNone/>
            </a:pPr>
            <a:r>
              <a:rPr lang="en-US" altLang="he-IL" smtClean="0"/>
              <a:t>She ______________ early. </a:t>
            </a:r>
          </a:p>
          <a:p>
            <a:pPr marL="609600" indent="-609600" eaLnBrk="1" hangingPunct="1">
              <a:buFontTx/>
              <a:buNone/>
            </a:pPr>
            <a:r>
              <a:rPr lang="en-US" altLang="he-IL" smtClean="0"/>
              <a:t>He ____________ the cake. </a:t>
            </a:r>
          </a:p>
          <a:p>
            <a:pPr marL="609600" indent="-609600" eaLnBrk="1" hangingPunct="1">
              <a:buFontTx/>
              <a:buNone/>
            </a:pPr>
            <a:r>
              <a:rPr lang="en-US" altLang="he-IL" smtClean="0"/>
              <a:t>I ___________  there for six hours. </a:t>
            </a:r>
          </a:p>
          <a:p>
            <a:pPr marL="609600" indent="-609600" eaLnBrk="1" hangingPunct="1">
              <a:buFontTx/>
              <a:buNone/>
            </a:pPr>
            <a:r>
              <a:rPr lang="en-US" altLang="he-IL" smtClean="0"/>
              <a:t>The man __________ the book. </a:t>
            </a:r>
          </a:p>
        </p:txBody>
      </p:sp>
      <p:sp>
        <p:nvSpPr>
          <p:cNvPr id="25604"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lgn="l" rtl="0"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lgn="l" rtl="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lgn="l" rtl="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lgn="l" rtl="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rtl="1" eaLnBrk="1" hangingPunct="1">
              <a:spcBef>
                <a:spcPct val="0"/>
              </a:spcBef>
              <a:buClrTx/>
              <a:buFontTx/>
              <a:buNone/>
            </a:pPr>
            <a:fld id="{532287D2-E814-4A77-B6E9-D0FF3FC75BF8}" type="slidenum">
              <a:rPr lang="he-IL" altLang="he-IL" sz="1800">
                <a:solidFill>
                  <a:srgbClr val="FFFFFF"/>
                </a:solidFill>
                <a:latin typeface="Arial" panose="020B0604020202020204" pitchFamily="34" charset="0"/>
              </a:rPr>
              <a:pPr algn="ctr" rtl="1" eaLnBrk="1" hangingPunct="1">
                <a:spcBef>
                  <a:spcPct val="0"/>
                </a:spcBef>
                <a:buClrTx/>
                <a:buFontTx/>
                <a:buNone/>
              </a:pPr>
              <a:t>19</a:t>
            </a:fld>
            <a:endParaRPr lang="en-GB" altLang="he-IL" sz="1800">
              <a:solidFill>
                <a:srgbClr val="FFFFFF"/>
              </a:solidFill>
              <a:latin typeface="Arial" panose="020B0604020202020204" pitchFamily="34" charset="0"/>
            </a:endParaRPr>
          </a:p>
        </p:txBody>
      </p:sp>
    </p:spTree>
    <p:extLst>
      <p:ext uri="{BB962C8B-B14F-4D97-AF65-F5344CB8AC3E}">
        <p14:creationId xmlns:p14="http://schemas.microsoft.com/office/powerpoint/2010/main" val="283109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ADAPTING EXERCISES</a:t>
            </a:r>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t>2</a:t>
            </a:fld>
            <a:endParaRPr lang="en-US"/>
          </a:p>
        </p:txBody>
      </p:sp>
    </p:spTree>
    <p:extLst>
      <p:ext uri="{BB962C8B-B14F-4D97-AF65-F5344CB8AC3E}">
        <p14:creationId xmlns:p14="http://schemas.microsoft.com/office/powerpoint/2010/main" val="4116276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You can do the same with multiple-choice...</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20</a:t>
            </a:fld>
            <a:endParaRPr lang="en-US" dirty="0"/>
          </a:p>
        </p:txBody>
      </p:sp>
    </p:spTree>
    <p:extLst>
      <p:ext uri="{BB962C8B-B14F-4D97-AF65-F5344CB8AC3E}">
        <p14:creationId xmlns:p14="http://schemas.microsoft.com/office/powerpoint/2010/main" val="736955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365127"/>
            <a:ext cx="8376805" cy="854074"/>
          </a:xfrm>
        </p:spPr>
        <p:txBody>
          <a:bodyPr>
            <a:normAutofit fontScale="90000"/>
          </a:bodyPr>
          <a:lstStyle/>
          <a:p>
            <a:pPr algn="l"/>
            <a:r>
              <a:rPr lang="en-US" b="0" i="1" dirty="0" smtClean="0"/>
              <a:t>Choose the word which is closest in meaning to </a:t>
            </a:r>
            <a:r>
              <a:rPr lang="en-US" b="0" i="1" smtClean="0"/>
              <a:t>the word or phrase in </a:t>
            </a:r>
            <a:r>
              <a:rPr lang="en-US" b="0" i="1" dirty="0" smtClean="0"/>
              <a:t>bold</a:t>
            </a:r>
            <a:endParaRPr lang="en-US" b="0" i="1" dirty="0"/>
          </a:p>
        </p:txBody>
      </p:sp>
      <p:sp>
        <p:nvSpPr>
          <p:cNvPr id="3" name="Content Placeholder 2"/>
          <p:cNvSpPr>
            <a:spLocks noGrp="1"/>
          </p:cNvSpPr>
          <p:nvPr>
            <p:ph idx="1"/>
          </p:nvPr>
        </p:nvSpPr>
        <p:spPr>
          <a:xfrm>
            <a:off x="138545" y="1371600"/>
            <a:ext cx="8376805" cy="4805363"/>
          </a:xfrm>
        </p:spPr>
        <p:txBody>
          <a:bodyPr>
            <a:normAutofit/>
          </a:bodyPr>
          <a:lstStyle/>
          <a:p>
            <a:pPr marL="514350" indent="-514350">
              <a:buAutoNum type="arabicPeriod"/>
            </a:pPr>
            <a:r>
              <a:rPr lang="en-US" b="1" smtClean="0"/>
              <a:t>broad </a:t>
            </a:r>
            <a:r>
              <a:rPr lang="en-US" smtClean="0"/>
              <a:t>a</a:t>
            </a:r>
            <a:r>
              <a:rPr lang="en-US"/>
              <a:t>. </a:t>
            </a:r>
            <a:r>
              <a:rPr lang="en-US" smtClean="0"/>
              <a:t>fat </a:t>
            </a:r>
            <a:r>
              <a:rPr lang="en-US" dirty="0"/>
              <a:t>	b</a:t>
            </a:r>
            <a:r>
              <a:rPr lang="en-US"/>
              <a:t>. </a:t>
            </a:r>
            <a:r>
              <a:rPr lang="en-US" smtClean="0"/>
              <a:t>wide</a:t>
            </a:r>
            <a:endParaRPr lang="en-US" b="1" dirty="0" smtClean="0"/>
          </a:p>
          <a:p>
            <a:pPr marL="514350" indent="-514350">
              <a:buAutoNum type="arabicPeriod"/>
            </a:pPr>
            <a:r>
              <a:rPr lang="en-US" b="1" smtClean="0"/>
              <a:t>give a tip </a:t>
            </a:r>
            <a:r>
              <a:rPr lang="en-US" dirty="0" smtClean="0"/>
              <a:t>	a</a:t>
            </a:r>
            <a:r>
              <a:rPr lang="en-US"/>
              <a:t>. </a:t>
            </a:r>
            <a:r>
              <a:rPr lang="en-US" smtClean="0"/>
              <a:t>arrive </a:t>
            </a:r>
            <a:r>
              <a:rPr lang="en-US" dirty="0"/>
              <a:t>	b</a:t>
            </a:r>
            <a:r>
              <a:rPr lang="en-US"/>
              <a:t>. </a:t>
            </a:r>
            <a:r>
              <a:rPr lang="en-US" smtClean="0"/>
              <a:t>advise</a:t>
            </a:r>
            <a:endParaRPr lang="en-US" b="1" dirty="0" smtClean="0"/>
          </a:p>
          <a:p>
            <a:pPr marL="514350" indent="-514350">
              <a:buAutoNum type="arabicPeriod"/>
            </a:pPr>
            <a:r>
              <a:rPr lang="en-US" b="1" dirty="0" smtClean="0"/>
              <a:t>role</a:t>
            </a:r>
            <a:r>
              <a:rPr lang="en-US" dirty="0"/>
              <a:t> </a:t>
            </a:r>
            <a:r>
              <a:rPr lang="en-US" dirty="0" smtClean="0"/>
              <a:t>	a</a:t>
            </a:r>
            <a:r>
              <a:rPr lang="en-US" dirty="0"/>
              <a:t>. </a:t>
            </a:r>
            <a:r>
              <a:rPr lang="en-US" dirty="0" smtClean="0"/>
              <a:t>job</a:t>
            </a:r>
            <a:r>
              <a:rPr lang="en-US" dirty="0"/>
              <a:t>	b</a:t>
            </a:r>
            <a:r>
              <a:rPr lang="en-US"/>
              <a:t>. </a:t>
            </a:r>
            <a:r>
              <a:rPr lang="en-US" smtClean="0"/>
              <a:t>bread</a:t>
            </a:r>
            <a:endParaRPr lang="en-US" b="1" dirty="0" smtClean="0"/>
          </a:p>
          <a:p>
            <a:pPr marL="514350" indent="-514350">
              <a:buAutoNum type="arabicPeriod"/>
            </a:pPr>
            <a:r>
              <a:rPr lang="en-US" b="1" dirty="0" smtClean="0"/>
              <a:t>individual</a:t>
            </a:r>
            <a:r>
              <a:rPr lang="en-US" dirty="0"/>
              <a:t> </a:t>
            </a:r>
            <a:r>
              <a:rPr lang="en-US" dirty="0" smtClean="0"/>
              <a:t>	a</a:t>
            </a:r>
            <a:r>
              <a:rPr lang="en-US" dirty="0"/>
              <a:t>. </a:t>
            </a:r>
            <a:r>
              <a:rPr lang="en-US" dirty="0" smtClean="0"/>
              <a:t>people</a:t>
            </a:r>
            <a:r>
              <a:rPr lang="en-US" dirty="0"/>
              <a:t>	b. </a:t>
            </a:r>
            <a:r>
              <a:rPr lang="en-US" dirty="0" smtClean="0"/>
              <a:t>person</a:t>
            </a:r>
            <a:endParaRPr lang="en-US" b="1" dirty="0" smtClean="0"/>
          </a:p>
          <a:p>
            <a:pPr marL="514350" indent="-514350">
              <a:buAutoNum type="arabicPeriod"/>
            </a:pPr>
            <a:r>
              <a:rPr lang="en-US" b="1" dirty="0" smtClean="0"/>
              <a:t>opportunity</a:t>
            </a:r>
            <a:r>
              <a:rPr lang="en-US" dirty="0"/>
              <a:t> </a:t>
            </a:r>
            <a:r>
              <a:rPr lang="en-US" dirty="0" smtClean="0"/>
              <a:t>	a</a:t>
            </a:r>
            <a:r>
              <a:rPr lang="en-US" dirty="0"/>
              <a:t>. </a:t>
            </a:r>
            <a:r>
              <a:rPr lang="en-US" dirty="0" smtClean="0"/>
              <a:t>chance</a:t>
            </a:r>
            <a:r>
              <a:rPr lang="en-US" dirty="0"/>
              <a:t>	b. </a:t>
            </a:r>
            <a:r>
              <a:rPr lang="en-US" dirty="0" smtClean="0"/>
              <a:t>door</a:t>
            </a:r>
            <a:endParaRPr lang="en-US" b="1" dirty="0" smtClean="0"/>
          </a:p>
          <a:p>
            <a:pPr marL="514350" indent="-514350">
              <a:buAutoNum type="arabicPeriod"/>
            </a:pPr>
            <a:r>
              <a:rPr lang="en-US" b="1" dirty="0" smtClean="0"/>
              <a:t>societ</a:t>
            </a:r>
            <a:r>
              <a:rPr lang="en-US" dirty="0" smtClean="0"/>
              <a:t>y</a:t>
            </a:r>
            <a:r>
              <a:rPr lang="en-US" dirty="0"/>
              <a:t> </a:t>
            </a:r>
            <a:r>
              <a:rPr lang="en-US" dirty="0" smtClean="0"/>
              <a:t>	a</a:t>
            </a:r>
            <a:r>
              <a:rPr lang="en-US" dirty="0"/>
              <a:t>. </a:t>
            </a:r>
            <a:r>
              <a:rPr lang="en-US" dirty="0" smtClean="0"/>
              <a:t>customer	</a:t>
            </a:r>
            <a:r>
              <a:rPr lang="en-US" dirty="0"/>
              <a:t>	b. </a:t>
            </a:r>
            <a:r>
              <a:rPr lang="en-US" dirty="0" smtClean="0"/>
              <a:t>community</a:t>
            </a:r>
          </a:p>
          <a:p>
            <a:pPr marL="514350" indent="-514350">
              <a:buAutoNum type="arabicPeriod"/>
            </a:pPr>
            <a:r>
              <a:rPr lang="en-US" b="1" dirty="0" smtClean="0"/>
              <a:t>service 	</a:t>
            </a:r>
            <a:r>
              <a:rPr lang="en-US" dirty="0" smtClean="0"/>
              <a:t>a</a:t>
            </a:r>
            <a:r>
              <a:rPr lang="en-US" dirty="0"/>
              <a:t>. </a:t>
            </a:r>
            <a:r>
              <a:rPr lang="en-US" dirty="0" smtClean="0"/>
              <a:t>help</a:t>
            </a:r>
            <a:r>
              <a:rPr lang="en-US" dirty="0"/>
              <a:t>	b. </a:t>
            </a:r>
            <a:r>
              <a:rPr lang="en-US" dirty="0" smtClean="0"/>
              <a:t>hear</a:t>
            </a:r>
            <a:endParaRPr lang="en-US" b="1" dirty="0" smtClean="0"/>
          </a:p>
          <a:p>
            <a:pPr algn="r"/>
            <a:r>
              <a:rPr lang="en-US" sz="2400" i="1" smtClean="0">
                <a:sym typeface="Wingdings" panose="05000000000000000000" pitchFamily="2" charset="2"/>
                <a:hlinkClick r:id="rId2" action="ppaction://hlinksldjump"/>
              </a:rPr>
              <a:t></a:t>
            </a:r>
            <a:endParaRPr lang="en-US" sz="2400" i="1" dirty="0" smtClean="0"/>
          </a:p>
        </p:txBody>
      </p:sp>
      <p:sp>
        <p:nvSpPr>
          <p:cNvPr id="4" name="Slide Number Placeholder 3"/>
          <p:cNvSpPr>
            <a:spLocks noGrp="1"/>
          </p:cNvSpPr>
          <p:nvPr>
            <p:ph type="sldNum" sz="quarter" idx="12"/>
          </p:nvPr>
        </p:nvSpPr>
        <p:spPr/>
        <p:txBody>
          <a:bodyPr/>
          <a:lstStyle/>
          <a:p>
            <a:fld id="{2DAE65FE-B5B3-41D4-AFF9-BDDDDC3DC827}" type="slidenum">
              <a:rPr lang="en-US" smtClean="0"/>
              <a:pPr/>
              <a:t>21</a:t>
            </a:fld>
            <a:endParaRPr lang="en-US" dirty="0"/>
          </a:p>
        </p:txBody>
      </p:sp>
    </p:spTree>
    <p:extLst>
      <p:ext uri="{BB962C8B-B14F-4D97-AF65-F5344CB8AC3E}">
        <p14:creationId xmlns:p14="http://schemas.microsoft.com/office/powerpoint/2010/main" val="152262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365127"/>
            <a:ext cx="8376805" cy="854074"/>
          </a:xfrm>
        </p:spPr>
        <p:txBody>
          <a:bodyPr>
            <a:normAutofit fontScale="90000"/>
          </a:bodyPr>
          <a:lstStyle/>
          <a:p>
            <a:pPr algn="l"/>
            <a:r>
              <a:rPr lang="en-US" b="0" i="1" smtClean="0"/>
              <a:t>Find a word or phrase that means the same sort of thing as ...</a:t>
            </a:r>
            <a:endParaRPr lang="en-US" b="0" i="1" dirty="0"/>
          </a:p>
        </p:txBody>
      </p:sp>
      <p:sp>
        <p:nvSpPr>
          <p:cNvPr id="3" name="Content Placeholder 2"/>
          <p:cNvSpPr>
            <a:spLocks noGrp="1"/>
          </p:cNvSpPr>
          <p:nvPr>
            <p:ph idx="1"/>
          </p:nvPr>
        </p:nvSpPr>
        <p:spPr>
          <a:xfrm>
            <a:off x="138545" y="1683657"/>
            <a:ext cx="8376805" cy="4493306"/>
          </a:xfrm>
        </p:spPr>
        <p:txBody>
          <a:bodyPr>
            <a:normAutofit/>
          </a:bodyPr>
          <a:lstStyle/>
          <a:p>
            <a:pPr marL="514350" indent="-514350">
              <a:buAutoNum type="arabicPeriod"/>
            </a:pPr>
            <a:r>
              <a:rPr lang="en-US" b="1" smtClean="0"/>
              <a:t>broad </a:t>
            </a:r>
            <a:r>
              <a:rPr lang="en-US" i="1" u="sng" smtClean="0"/>
              <a:t>big</a:t>
            </a:r>
            <a:endParaRPr lang="en-US" b="1" u="sng" smtClean="0"/>
          </a:p>
          <a:p>
            <a:pPr marL="514350" indent="-514350">
              <a:buAutoNum type="arabicPeriod"/>
            </a:pPr>
            <a:r>
              <a:rPr lang="en-US" b="1" smtClean="0"/>
              <a:t>give </a:t>
            </a:r>
            <a:r>
              <a:rPr lang="en-US" b="1"/>
              <a:t>a tip </a:t>
            </a:r>
            <a:r>
              <a:rPr lang="en-US"/>
              <a:t>	</a:t>
            </a:r>
            <a:endParaRPr lang="en-US" smtClean="0"/>
          </a:p>
          <a:p>
            <a:pPr marL="514350" indent="-514350">
              <a:buAutoNum type="arabicPeriod"/>
            </a:pPr>
            <a:r>
              <a:rPr lang="en-US" b="1" smtClean="0"/>
              <a:t>role</a:t>
            </a:r>
            <a:r>
              <a:rPr lang="en-US" smtClean="0"/>
              <a:t> </a:t>
            </a:r>
            <a:r>
              <a:rPr lang="en-US"/>
              <a:t>	</a:t>
            </a:r>
            <a:endParaRPr lang="en-US" smtClean="0"/>
          </a:p>
          <a:p>
            <a:pPr marL="514350" indent="-514350">
              <a:buAutoNum type="arabicPeriod"/>
            </a:pPr>
            <a:r>
              <a:rPr lang="en-US" b="1" smtClean="0"/>
              <a:t>individual</a:t>
            </a:r>
            <a:r>
              <a:rPr lang="en-US" smtClean="0"/>
              <a:t> </a:t>
            </a:r>
            <a:r>
              <a:rPr lang="en-US"/>
              <a:t>	</a:t>
            </a:r>
            <a:endParaRPr lang="en-US" b="1"/>
          </a:p>
          <a:p>
            <a:pPr marL="514350" indent="-514350">
              <a:buAutoNum type="arabicPeriod"/>
            </a:pPr>
            <a:r>
              <a:rPr lang="en-US" b="1"/>
              <a:t>opportunity</a:t>
            </a:r>
            <a:r>
              <a:rPr lang="en-US"/>
              <a:t> 	</a:t>
            </a:r>
            <a:endParaRPr lang="en-US" smtClean="0"/>
          </a:p>
          <a:p>
            <a:pPr marL="514350" indent="-514350">
              <a:buAutoNum type="arabicPeriod"/>
            </a:pPr>
            <a:r>
              <a:rPr lang="en-US" b="1" smtClean="0"/>
              <a:t>societ</a:t>
            </a:r>
            <a:r>
              <a:rPr lang="en-US" smtClean="0"/>
              <a:t>y </a:t>
            </a:r>
            <a:r>
              <a:rPr lang="en-US"/>
              <a:t>	</a:t>
            </a:r>
            <a:endParaRPr lang="en-US" smtClean="0"/>
          </a:p>
          <a:p>
            <a:pPr marL="514350" indent="-514350">
              <a:buAutoNum type="arabicPeriod"/>
            </a:pPr>
            <a:r>
              <a:rPr lang="en-US" b="1" smtClean="0"/>
              <a:t>service </a:t>
            </a:r>
            <a:r>
              <a:rPr lang="en-US" b="1"/>
              <a:t>	</a:t>
            </a:r>
            <a:endParaRPr lang="en-US" smtClean="0"/>
          </a:p>
          <a:p>
            <a:pPr algn="r"/>
            <a:r>
              <a:rPr lang="en-US" sz="2400" i="1" smtClean="0">
                <a:sym typeface="Wingdings" panose="05000000000000000000" pitchFamily="2" charset="2"/>
                <a:hlinkClick r:id="rId3" action="ppaction://hlinksldjump"/>
              </a:rPr>
              <a:t></a:t>
            </a:r>
            <a:endParaRPr lang="en-US" sz="2400" i="1"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22</a:t>
            </a:fld>
            <a:endParaRPr lang="en-US" dirty="0"/>
          </a:p>
        </p:txBody>
      </p:sp>
    </p:spTree>
    <p:extLst>
      <p:ext uri="{BB962C8B-B14F-4D97-AF65-F5344CB8AC3E}">
        <p14:creationId xmlns:p14="http://schemas.microsoft.com/office/powerpoint/2010/main" val="448711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 or with matching exercises</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23</a:t>
            </a:fld>
            <a:endParaRPr lang="en-US" dirty="0"/>
          </a:p>
        </p:txBody>
      </p:sp>
    </p:spTree>
    <p:extLst>
      <p:ext uri="{BB962C8B-B14F-4D97-AF65-F5344CB8AC3E}">
        <p14:creationId xmlns:p14="http://schemas.microsoft.com/office/powerpoint/2010/main" val="1811174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smtClean="0"/>
              <a:t>Match items from A with items from B</a:t>
            </a:r>
            <a:endParaRPr lang="en-US" sz="2400" dirty="0"/>
          </a:p>
        </p:txBody>
      </p:sp>
      <p:sp>
        <p:nvSpPr>
          <p:cNvPr id="7" name="Text Placeholder 6"/>
          <p:cNvSpPr>
            <a:spLocks noGrp="1"/>
          </p:cNvSpPr>
          <p:nvPr>
            <p:ph type="body" idx="1"/>
          </p:nvPr>
        </p:nvSpPr>
        <p:spPr/>
        <p:txBody>
          <a:bodyPr>
            <a:normAutofit/>
          </a:bodyPr>
          <a:lstStyle/>
          <a:p>
            <a:pPr algn="ctr"/>
            <a:r>
              <a:rPr lang="en-US" sz="3200" b="0" smtClean="0"/>
              <a:t>A</a:t>
            </a:r>
            <a:endParaRPr lang="en-US" sz="3200" b="0"/>
          </a:p>
        </p:txBody>
      </p:sp>
      <p:sp>
        <p:nvSpPr>
          <p:cNvPr id="3" name="Content Placeholder 2"/>
          <p:cNvSpPr>
            <a:spLocks noGrp="1"/>
          </p:cNvSpPr>
          <p:nvPr>
            <p:ph sz="half" idx="2"/>
          </p:nvPr>
        </p:nvSpPr>
        <p:spPr/>
        <p:txBody>
          <a:bodyPr>
            <a:normAutofit/>
          </a:bodyPr>
          <a:lstStyle/>
          <a:p>
            <a:pPr marL="457200" indent="-457200">
              <a:buAutoNum type="arabicPeriod"/>
            </a:pPr>
            <a:r>
              <a:rPr lang="en-US" sz="2800" dirty="0" smtClean="0"/>
              <a:t>hard</a:t>
            </a:r>
          </a:p>
          <a:p>
            <a:pPr marL="457200" indent="-457200">
              <a:buAutoNum type="arabicPeriod"/>
            </a:pPr>
            <a:r>
              <a:rPr lang="en-US" sz="2800" dirty="0" smtClean="0"/>
              <a:t>too</a:t>
            </a:r>
          </a:p>
          <a:p>
            <a:pPr marL="457200" indent="-457200">
              <a:buAutoNum type="arabicPeriod"/>
            </a:pPr>
            <a:r>
              <a:rPr lang="en-US" sz="2800" dirty="0" smtClean="0"/>
              <a:t>all right</a:t>
            </a:r>
          </a:p>
          <a:p>
            <a:pPr marL="457200" indent="-457200">
              <a:buAutoNum type="arabicPeriod"/>
            </a:pPr>
            <a:r>
              <a:rPr lang="en-US" sz="2800" dirty="0" smtClean="0"/>
              <a:t>a bit of</a:t>
            </a:r>
          </a:p>
          <a:p>
            <a:pPr marL="457200" indent="-457200">
              <a:buAutoNum type="arabicPeriod"/>
            </a:pPr>
            <a:r>
              <a:rPr lang="en-US" sz="2800" dirty="0" smtClean="0"/>
              <a:t>it’s clear</a:t>
            </a:r>
          </a:p>
          <a:p>
            <a:pPr marL="457200" indent="-457200">
              <a:buAutoNum type="arabicPeriod"/>
            </a:pPr>
            <a:r>
              <a:rPr lang="en-US" sz="2800" dirty="0" smtClean="0"/>
              <a:t>in a few minutes</a:t>
            </a:r>
          </a:p>
          <a:p>
            <a:pPr marL="457200" indent="-457200">
              <a:buAutoNum type="arabicPeriod"/>
            </a:pPr>
            <a:r>
              <a:rPr lang="en-US" sz="2800" dirty="0" smtClean="0"/>
              <a:t>have to</a:t>
            </a:r>
            <a:endParaRPr lang="en-US" sz="2800" dirty="0"/>
          </a:p>
        </p:txBody>
      </p:sp>
      <p:sp>
        <p:nvSpPr>
          <p:cNvPr id="8" name="Text Placeholder 7"/>
          <p:cNvSpPr>
            <a:spLocks noGrp="1"/>
          </p:cNvSpPr>
          <p:nvPr>
            <p:ph type="body" sz="quarter" idx="3"/>
          </p:nvPr>
        </p:nvSpPr>
        <p:spPr/>
        <p:txBody>
          <a:bodyPr>
            <a:normAutofit/>
          </a:bodyPr>
          <a:lstStyle/>
          <a:p>
            <a:pPr algn="ctr"/>
            <a:r>
              <a:rPr lang="en-US" sz="3200" b="0" smtClean="0"/>
              <a:t>B</a:t>
            </a:r>
            <a:endParaRPr lang="en-US" sz="3200" b="0"/>
          </a:p>
        </p:txBody>
      </p:sp>
      <p:sp>
        <p:nvSpPr>
          <p:cNvPr id="4" name="Content Placeholder 3"/>
          <p:cNvSpPr>
            <a:spLocks noGrp="1"/>
          </p:cNvSpPr>
          <p:nvPr>
            <p:ph sz="quarter" idx="4"/>
          </p:nvPr>
        </p:nvSpPr>
        <p:spPr/>
        <p:txBody>
          <a:bodyPr>
            <a:normAutofit/>
          </a:bodyPr>
          <a:lstStyle/>
          <a:p>
            <a:pPr marL="457200" indent="-457200">
              <a:buAutoNum type="alphaLcPeriod"/>
            </a:pPr>
            <a:r>
              <a:rPr lang="en-US" sz="2800" dirty="0" smtClean="0"/>
              <a:t>just a little</a:t>
            </a:r>
          </a:p>
          <a:p>
            <a:pPr marL="457200" indent="-457200">
              <a:buAutoNum type="alphaLcPeriod"/>
            </a:pPr>
            <a:r>
              <a:rPr lang="en-US" sz="2800" dirty="0" smtClean="0"/>
              <a:t>must</a:t>
            </a:r>
          </a:p>
          <a:p>
            <a:pPr marL="457200" indent="-457200">
              <a:buAutoNum type="alphaLcPeriod"/>
            </a:pPr>
            <a:r>
              <a:rPr lang="en-US" sz="2800" dirty="0" smtClean="0"/>
              <a:t>difficult</a:t>
            </a:r>
          </a:p>
          <a:p>
            <a:pPr marL="457200" indent="-457200">
              <a:buAutoNum type="alphaLcPeriod"/>
            </a:pPr>
            <a:r>
              <a:rPr lang="en-US" sz="2800" dirty="0" smtClean="0"/>
              <a:t>we understand</a:t>
            </a:r>
          </a:p>
          <a:p>
            <a:pPr marL="457200" indent="-457200">
              <a:buAutoNum type="alphaLcPeriod"/>
            </a:pPr>
            <a:r>
              <a:rPr lang="en-US" sz="2800" dirty="0" smtClean="0"/>
              <a:t>OK</a:t>
            </a:r>
          </a:p>
          <a:p>
            <a:pPr marL="457200" indent="-457200">
              <a:buAutoNum type="alphaLcPeriod"/>
            </a:pPr>
            <a:r>
              <a:rPr lang="en-US" sz="2800" dirty="0" smtClean="0"/>
              <a:t>soon</a:t>
            </a:r>
          </a:p>
          <a:p>
            <a:pPr marL="457200" indent="-457200">
              <a:buAutoNum type="alphaLcPeriod"/>
            </a:pPr>
            <a:r>
              <a:rPr lang="en-US" sz="2800" dirty="0" smtClean="0"/>
              <a:t>also</a:t>
            </a:r>
            <a:endParaRPr lang="en-US" sz="2800" dirty="0"/>
          </a:p>
        </p:txBody>
      </p:sp>
      <p:sp>
        <p:nvSpPr>
          <p:cNvPr id="5" name="Slide Number Placeholder 4"/>
          <p:cNvSpPr>
            <a:spLocks noGrp="1"/>
          </p:cNvSpPr>
          <p:nvPr>
            <p:ph type="sldNum" sz="quarter" idx="12"/>
          </p:nvPr>
        </p:nvSpPr>
        <p:spPr/>
        <p:txBody>
          <a:bodyPr/>
          <a:lstStyle/>
          <a:p>
            <a:fld id="{2DAE65FE-B5B3-41D4-AFF9-BDDDDC3DC827}" type="slidenum">
              <a:rPr lang="en-US" smtClean="0"/>
              <a:pPr/>
              <a:t>24</a:t>
            </a:fld>
            <a:endParaRPr lang="en-US" dirty="0"/>
          </a:p>
        </p:txBody>
      </p:sp>
      <p:sp>
        <p:nvSpPr>
          <p:cNvPr id="6" name="TextBox 5"/>
          <p:cNvSpPr txBox="1"/>
          <p:nvPr/>
        </p:nvSpPr>
        <p:spPr>
          <a:xfrm>
            <a:off x="6579351" y="5702826"/>
            <a:ext cx="2191314" cy="646331"/>
          </a:xfrm>
          <a:prstGeom prst="rect">
            <a:avLst/>
          </a:prstGeom>
          <a:noFill/>
        </p:spPr>
        <p:txBody>
          <a:bodyPr wrap="square" rtlCol="0">
            <a:spAutoFit/>
          </a:bodyPr>
          <a:lstStyle/>
          <a:p>
            <a:r>
              <a:rPr lang="en-US" i="1" dirty="0" smtClean="0"/>
              <a:t>Cool! Workbook p. 204</a:t>
            </a:r>
            <a:endParaRPr lang="en-US" i="1" dirty="0"/>
          </a:p>
        </p:txBody>
      </p:sp>
    </p:spTree>
    <p:extLst>
      <p:ext uri="{BB962C8B-B14F-4D97-AF65-F5344CB8AC3E}">
        <p14:creationId xmlns:p14="http://schemas.microsoft.com/office/powerpoint/2010/main" val="1289917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4057"/>
          </a:xfrm>
        </p:spPr>
        <p:txBody>
          <a:bodyPr>
            <a:normAutofit/>
          </a:bodyPr>
          <a:lstStyle/>
          <a:p>
            <a:pPr algn="l"/>
            <a:r>
              <a:rPr lang="en-US" sz="2400" smtClean="0"/>
              <a:t>What means the same as...</a:t>
            </a:r>
            <a:endParaRPr lang="en-US" sz="2400" dirty="0"/>
          </a:p>
        </p:txBody>
      </p:sp>
      <p:sp>
        <p:nvSpPr>
          <p:cNvPr id="3" name="Content Placeholder 2"/>
          <p:cNvSpPr>
            <a:spLocks noGrp="1"/>
          </p:cNvSpPr>
          <p:nvPr>
            <p:ph sz="half" idx="1"/>
          </p:nvPr>
        </p:nvSpPr>
        <p:spPr>
          <a:xfrm>
            <a:off x="628650" y="1417591"/>
            <a:ext cx="3886200" cy="4759372"/>
          </a:xfrm>
        </p:spPr>
        <p:txBody>
          <a:bodyPr/>
          <a:lstStyle/>
          <a:p>
            <a:pPr marL="457200" indent="-457200">
              <a:buAutoNum type="arabicPeriod"/>
            </a:pPr>
            <a:r>
              <a:rPr lang="en-US" smtClean="0"/>
              <a:t>hard </a:t>
            </a:r>
            <a:r>
              <a:rPr lang="en-US" u="sng" smtClean="0"/>
              <a:t>not easy, difficult</a:t>
            </a:r>
            <a:endParaRPr lang="en-US" dirty="0" smtClean="0"/>
          </a:p>
          <a:p>
            <a:pPr marL="457200" indent="-457200">
              <a:buAutoNum type="arabicPeriod"/>
            </a:pPr>
            <a:r>
              <a:rPr lang="en-US" dirty="0" smtClean="0"/>
              <a:t>too</a:t>
            </a:r>
          </a:p>
          <a:p>
            <a:pPr marL="457200" indent="-457200">
              <a:buAutoNum type="arabicPeriod"/>
            </a:pPr>
            <a:r>
              <a:rPr lang="en-US" dirty="0" smtClean="0"/>
              <a:t>all right</a:t>
            </a:r>
          </a:p>
          <a:p>
            <a:pPr marL="457200" indent="-457200">
              <a:buAutoNum type="arabicPeriod"/>
            </a:pPr>
            <a:r>
              <a:rPr lang="en-US" dirty="0" smtClean="0"/>
              <a:t>a bit of</a:t>
            </a:r>
          </a:p>
          <a:p>
            <a:pPr marL="457200" indent="-457200">
              <a:buAutoNum type="arabicPeriod"/>
            </a:pPr>
            <a:r>
              <a:rPr lang="en-US" dirty="0" smtClean="0"/>
              <a:t>it’s clear</a:t>
            </a:r>
          </a:p>
          <a:p>
            <a:pPr marL="457200" indent="-457200">
              <a:buAutoNum type="arabicPeriod"/>
            </a:pPr>
            <a:r>
              <a:rPr lang="en-US" dirty="0" smtClean="0"/>
              <a:t>in a few minutes</a:t>
            </a:r>
          </a:p>
          <a:p>
            <a:pPr marL="457200" indent="-457200">
              <a:buAutoNum type="arabicPeriod"/>
            </a:pPr>
            <a:r>
              <a:rPr lang="en-US" dirty="0" smtClean="0"/>
              <a:t>have to</a:t>
            </a:r>
            <a:endParaRPr lang="en-US" dirty="0"/>
          </a:p>
        </p:txBody>
      </p:sp>
      <p:sp>
        <p:nvSpPr>
          <p:cNvPr id="5" name="Slide Number Placeholder 4"/>
          <p:cNvSpPr>
            <a:spLocks noGrp="1"/>
          </p:cNvSpPr>
          <p:nvPr>
            <p:ph type="sldNum" sz="quarter" idx="12"/>
          </p:nvPr>
        </p:nvSpPr>
        <p:spPr/>
        <p:txBody>
          <a:bodyPr/>
          <a:lstStyle/>
          <a:p>
            <a:fld id="{2DAE65FE-B5B3-41D4-AFF9-BDDDDC3DC827}" type="slidenum">
              <a:rPr lang="en-US" smtClean="0"/>
              <a:pPr/>
              <a:t>25</a:t>
            </a:fld>
            <a:endParaRPr lang="en-US" dirty="0"/>
          </a:p>
        </p:txBody>
      </p:sp>
    </p:spTree>
    <p:extLst>
      <p:ext uri="{BB962C8B-B14F-4D97-AF65-F5344CB8AC3E}">
        <p14:creationId xmlns:p14="http://schemas.microsoft.com/office/powerpoint/2010/main" val="1466715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4057"/>
          </a:xfrm>
        </p:spPr>
        <p:txBody>
          <a:bodyPr>
            <a:normAutofit/>
          </a:bodyPr>
          <a:lstStyle/>
          <a:p>
            <a:pPr algn="l"/>
            <a:r>
              <a:rPr lang="en-US" sz="2400" smtClean="0"/>
              <a:t>How would you translate...</a:t>
            </a:r>
            <a:endParaRPr lang="en-US" sz="2400" dirty="0"/>
          </a:p>
        </p:txBody>
      </p:sp>
      <p:sp>
        <p:nvSpPr>
          <p:cNvPr id="3" name="Content Placeholder 2"/>
          <p:cNvSpPr>
            <a:spLocks noGrp="1"/>
          </p:cNvSpPr>
          <p:nvPr>
            <p:ph sz="half" idx="1"/>
          </p:nvPr>
        </p:nvSpPr>
        <p:spPr>
          <a:xfrm>
            <a:off x="628650" y="1417591"/>
            <a:ext cx="3886200" cy="4759372"/>
          </a:xfrm>
        </p:spPr>
        <p:txBody>
          <a:bodyPr/>
          <a:lstStyle/>
          <a:p>
            <a:pPr marL="457200" indent="-457200">
              <a:buAutoNum type="arabicPeriod"/>
            </a:pPr>
            <a:r>
              <a:rPr lang="en-US" dirty="0" smtClean="0"/>
              <a:t>hard</a:t>
            </a:r>
          </a:p>
          <a:p>
            <a:pPr marL="457200" indent="-457200">
              <a:buAutoNum type="arabicPeriod"/>
            </a:pPr>
            <a:r>
              <a:rPr lang="en-US" dirty="0" smtClean="0"/>
              <a:t>too</a:t>
            </a:r>
          </a:p>
          <a:p>
            <a:pPr marL="457200" indent="-457200">
              <a:buAutoNum type="arabicPeriod"/>
            </a:pPr>
            <a:r>
              <a:rPr lang="en-US" dirty="0" smtClean="0"/>
              <a:t>all right</a:t>
            </a:r>
          </a:p>
          <a:p>
            <a:pPr marL="457200" indent="-457200">
              <a:buAutoNum type="arabicPeriod"/>
            </a:pPr>
            <a:r>
              <a:rPr lang="en-US" dirty="0" smtClean="0"/>
              <a:t>a bit of</a:t>
            </a:r>
          </a:p>
          <a:p>
            <a:pPr marL="457200" indent="-457200">
              <a:buAutoNum type="arabicPeriod"/>
            </a:pPr>
            <a:r>
              <a:rPr lang="en-US" dirty="0" smtClean="0"/>
              <a:t>it’s clear</a:t>
            </a:r>
          </a:p>
          <a:p>
            <a:pPr marL="457200" indent="-457200">
              <a:buAutoNum type="arabicPeriod"/>
            </a:pPr>
            <a:r>
              <a:rPr lang="en-US" dirty="0" smtClean="0"/>
              <a:t>in a few minutes</a:t>
            </a:r>
          </a:p>
          <a:p>
            <a:pPr marL="457200" indent="-457200">
              <a:buAutoNum type="arabicPeriod"/>
            </a:pPr>
            <a:r>
              <a:rPr lang="en-US" dirty="0" smtClean="0"/>
              <a:t>have to</a:t>
            </a:r>
            <a:endParaRPr lang="en-US" dirty="0"/>
          </a:p>
        </p:txBody>
      </p:sp>
      <p:sp>
        <p:nvSpPr>
          <p:cNvPr id="5" name="Slide Number Placeholder 4"/>
          <p:cNvSpPr>
            <a:spLocks noGrp="1"/>
          </p:cNvSpPr>
          <p:nvPr>
            <p:ph type="sldNum" sz="quarter" idx="12"/>
          </p:nvPr>
        </p:nvSpPr>
        <p:spPr/>
        <p:txBody>
          <a:bodyPr/>
          <a:lstStyle/>
          <a:p>
            <a:fld id="{2DAE65FE-B5B3-41D4-AFF9-BDDDDC3DC827}" type="slidenum">
              <a:rPr lang="en-US" smtClean="0"/>
              <a:pPr/>
              <a:t>26</a:t>
            </a:fld>
            <a:endParaRPr lang="en-US" dirty="0"/>
          </a:p>
        </p:txBody>
      </p:sp>
    </p:spTree>
    <p:extLst>
      <p:ext uri="{BB962C8B-B14F-4D97-AF65-F5344CB8AC3E}">
        <p14:creationId xmlns:p14="http://schemas.microsoft.com/office/powerpoint/2010/main" val="764405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4057"/>
          </a:xfrm>
        </p:spPr>
        <p:txBody>
          <a:bodyPr>
            <a:normAutofit/>
          </a:bodyPr>
          <a:lstStyle/>
          <a:p>
            <a:pPr algn="l"/>
            <a:r>
              <a:rPr lang="en-US" sz="2400" smtClean="0"/>
              <a:t>What word, or words, might go with ...</a:t>
            </a:r>
            <a:endParaRPr lang="en-US" sz="2400" dirty="0"/>
          </a:p>
        </p:txBody>
      </p:sp>
      <p:sp>
        <p:nvSpPr>
          <p:cNvPr id="4" name="Content Placeholder 3"/>
          <p:cNvSpPr>
            <a:spLocks noGrp="1"/>
          </p:cNvSpPr>
          <p:nvPr>
            <p:ph sz="half" idx="2"/>
          </p:nvPr>
        </p:nvSpPr>
        <p:spPr>
          <a:xfrm>
            <a:off x="4629150" y="1417591"/>
            <a:ext cx="3886200" cy="4759372"/>
          </a:xfrm>
        </p:spPr>
        <p:txBody>
          <a:bodyPr/>
          <a:lstStyle/>
          <a:p>
            <a:pPr marL="457200" indent="-457200">
              <a:buAutoNum type="alphaLcPeriod"/>
            </a:pPr>
            <a:r>
              <a:rPr lang="en-US" dirty="0" smtClean="0"/>
              <a:t>just </a:t>
            </a:r>
            <a:r>
              <a:rPr lang="en-US" smtClean="0"/>
              <a:t>a little </a:t>
            </a:r>
            <a:r>
              <a:rPr lang="en-US" u="sng" smtClean="0"/>
              <a:t>sugar</a:t>
            </a:r>
            <a:endParaRPr lang="en-US" dirty="0" smtClean="0"/>
          </a:p>
          <a:p>
            <a:pPr marL="457200" indent="-457200">
              <a:buAutoNum type="alphaLcPeriod"/>
            </a:pPr>
            <a:r>
              <a:rPr lang="en-US" dirty="0" smtClean="0"/>
              <a:t>must</a:t>
            </a:r>
          </a:p>
          <a:p>
            <a:pPr marL="457200" indent="-457200">
              <a:buAutoNum type="alphaLcPeriod"/>
            </a:pPr>
            <a:r>
              <a:rPr lang="en-US" dirty="0" smtClean="0"/>
              <a:t>difficult</a:t>
            </a:r>
          </a:p>
          <a:p>
            <a:pPr marL="457200" indent="-457200">
              <a:buAutoNum type="alphaLcPeriod"/>
            </a:pPr>
            <a:r>
              <a:rPr lang="en-US" dirty="0" smtClean="0"/>
              <a:t>we understand</a:t>
            </a:r>
          </a:p>
          <a:p>
            <a:pPr marL="457200" indent="-457200">
              <a:buAutoNum type="alphaLcPeriod"/>
            </a:pPr>
            <a:r>
              <a:rPr lang="en-US" dirty="0" smtClean="0"/>
              <a:t>OK</a:t>
            </a:r>
          </a:p>
          <a:p>
            <a:pPr marL="457200" indent="-457200">
              <a:buAutoNum type="alphaLcPeriod"/>
            </a:pPr>
            <a:r>
              <a:rPr lang="en-US" dirty="0" smtClean="0"/>
              <a:t>soon</a:t>
            </a:r>
          </a:p>
          <a:p>
            <a:pPr marL="457200" indent="-457200">
              <a:buAutoNum type="alphaLcPeriod"/>
            </a:pPr>
            <a:r>
              <a:rPr lang="en-US" dirty="0" smtClean="0"/>
              <a:t>also</a:t>
            </a:r>
            <a:endParaRPr lang="en-US" dirty="0"/>
          </a:p>
        </p:txBody>
      </p:sp>
      <p:sp>
        <p:nvSpPr>
          <p:cNvPr id="5" name="Slide Number Placeholder 4"/>
          <p:cNvSpPr>
            <a:spLocks noGrp="1"/>
          </p:cNvSpPr>
          <p:nvPr>
            <p:ph type="sldNum" sz="quarter" idx="12"/>
          </p:nvPr>
        </p:nvSpPr>
        <p:spPr/>
        <p:txBody>
          <a:bodyPr/>
          <a:lstStyle/>
          <a:p>
            <a:fld id="{2DAE65FE-B5B3-41D4-AFF9-BDDDDC3DC827}" type="slidenum">
              <a:rPr lang="en-US" smtClean="0"/>
              <a:pPr/>
              <a:t>27</a:t>
            </a:fld>
            <a:endParaRPr lang="en-US" dirty="0"/>
          </a:p>
        </p:txBody>
      </p:sp>
    </p:spTree>
    <p:extLst>
      <p:ext uri="{BB962C8B-B14F-4D97-AF65-F5344CB8AC3E}">
        <p14:creationId xmlns:p14="http://schemas.microsoft.com/office/powerpoint/2010/main" val="352873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‘Open-ending’ an exercise results in...</a:t>
            </a:r>
            <a:endParaRPr lang="en-US"/>
          </a:p>
        </p:txBody>
      </p:sp>
      <p:sp>
        <p:nvSpPr>
          <p:cNvPr id="3" name="Content Placeholder 2"/>
          <p:cNvSpPr>
            <a:spLocks noGrp="1"/>
          </p:cNvSpPr>
          <p:nvPr>
            <p:ph idx="1"/>
          </p:nvPr>
        </p:nvSpPr>
        <p:spPr>
          <a:xfrm>
            <a:off x="172720" y="1825625"/>
            <a:ext cx="8656320" cy="4351338"/>
          </a:xfrm>
        </p:spPr>
        <p:txBody>
          <a:bodyPr/>
          <a:lstStyle/>
          <a:p>
            <a:pPr marL="457200" indent="-457200">
              <a:buFont typeface="Arial" panose="020B0604020202020204" pitchFamily="34" charset="0"/>
              <a:buChar char="•"/>
            </a:pPr>
            <a:r>
              <a:rPr lang="en-US" smtClean="0"/>
              <a:t>More practice so probably more learning (multiple answers for each item)</a:t>
            </a:r>
          </a:p>
          <a:p>
            <a:pPr marL="457200" indent="-457200">
              <a:buFont typeface="Arial" panose="020B0604020202020204" pitchFamily="34" charset="0"/>
              <a:buChar char="•"/>
            </a:pPr>
            <a:r>
              <a:rPr lang="en-US" smtClean="0"/>
              <a:t>More interest (original, unpredictable, sometimes humorous answers)</a:t>
            </a:r>
          </a:p>
          <a:p>
            <a:pPr marL="457200" indent="-457200">
              <a:buFont typeface="Arial" panose="020B0604020202020204" pitchFamily="34" charset="0"/>
              <a:buChar char="•"/>
            </a:pPr>
            <a:r>
              <a:rPr lang="en-US" smtClean="0"/>
              <a:t>More possibilities for a multi-level class (students can respond using language appropriate to their level)</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28</a:t>
            </a:fld>
            <a:endParaRPr lang="en-US" dirty="0"/>
          </a:p>
        </p:txBody>
      </p:sp>
    </p:spTree>
    <p:extLst>
      <p:ext uri="{BB962C8B-B14F-4D97-AF65-F5344CB8AC3E}">
        <p14:creationId xmlns:p14="http://schemas.microsoft.com/office/powerpoint/2010/main" val="4078285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65126"/>
            <a:ext cx="8332470" cy="1325563"/>
          </a:xfrm>
        </p:spPr>
        <p:txBody>
          <a:bodyPr>
            <a:normAutofit fontScale="90000"/>
          </a:bodyPr>
          <a:lstStyle/>
          <a:p>
            <a:r>
              <a:rPr lang="en-US" smtClean="0"/>
              <a:t>Why are most textbook grammar/vocabulary exercises closed-ended?</a:t>
            </a:r>
            <a:endParaRPr lang="en-US"/>
          </a:p>
        </p:txBody>
      </p:sp>
      <p:sp>
        <p:nvSpPr>
          <p:cNvPr id="3" name="Content Placeholder 2"/>
          <p:cNvSpPr>
            <a:spLocks noGrp="1"/>
          </p:cNvSpPr>
          <p:nvPr>
            <p:ph idx="1"/>
          </p:nvPr>
        </p:nvSpPr>
        <p:spPr/>
        <p:txBody>
          <a:bodyPr/>
          <a:lstStyle/>
          <a:p>
            <a:pPr marL="514350" indent="-514350">
              <a:buAutoNum type="arabicPeriod"/>
            </a:pPr>
            <a:r>
              <a:rPr lang="en-US" smtClean="0"/>
              <a:t>Because it’s the ‘default’, conventional way of doing things</a:t>
            </a:r>
          </a:p>
          <a:p>
            <a:pPr marL="514350" indent="-514350">
              <a:buAutoNum type="arabicPeriod"/>
            </a:pPr>
            <a:r>
              <a:rPr lang="en-US" smtClean="0"/>
              <a:t>Because it’s easier to check if the answer is right or wrong</a:t>
            </a:r>
          </a:p>
          <a:p>
            <a:pPr marL="514350" indent="-514350">
              <a:buAutoNum type="arabicPeriod"/>
            </a:pPr>
            <a:r>
              <a:rPr lang="en-US" smtClean="0"/>
              <a:t>Because it reinforces teacher / textbook authority</a:t>
            </a:r>
          </a:p>
          <a:p>
            <a:pPr marL="514350" indent="-514350">
              <a:buAutoNum type="arabicPeriod"/>
            </a:pPr>
            <a:r>
              <a:rPr lang="en-US" smtClean="0"/>
              <a:t>NOT because </a:t>
            </a:r>
            <a:r>
              <a:rPr lang="en-US" i="1" smtClean="0"/>
              <a:t>open</a:t>
            </a:r>
            <a:r>
              <a:rPr lang="en-US" smtClean="0"/>
              <a:t>-ended items are more difficult.</a:t>
            </a:r>
          </a:p>
        </p:txBody>
      </p:sp>
      <p:sp>
        <p:nvSpPr>
          <p:cNvPr id="4" name="Slide Number Placeholder 3"/>
          <p:cNvSpPr>
            <a:spLocks noGrp="1"/>
          </p:cNvSpPr>
          <p:nvPr>
            <p:ph type="sldNum" sz="quarter" idx="12"/>
          </p:nvPr>
        </p:nvSpPr>
        <p:spPr/>
        <p:txBody>
          <a:bodyPr/>
          <a:lstStyle/>
          <a:p>
            <a:fld id="{2DAE65FE-B5B3-41D4-AFF9-BDDDDC3DC827}" type="slidenum">
              <a:rPr lang="en-US" smtClean="0"/>
              <a:pPr/>
              <a:t>29</a:t>
            </a:fld>
            <a:endParaRPr lang="en-US" dirty="0"/>
          </a:p>
        </p:txBody>
      </p:sp>
    </p:spTree>
    <p:extLst>
      <p:ext uri="{BB962C8B-B14F-4D97-AF65-F5344CB8AC3E}">
        <p14:creationId xmlns:p14="http://schemas.microsoft.com/office/powerpoint/2010/main" val="3989147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a:t>
            </a:r>
            <a:r>
              <a:rPr lang="en-US" dirty="0" smtClean="0"/>
              <a:t>aims</a:t>
            </a:r>
            <a:endParaRPr lang="en-US" dirty="0"/>
          </a:p>
        </p:txBody>
      </p:sp>
      <p:sp>
        <p:nvSpPr>
          <p:cNvPr id="3" name="Content Placeholder 2"/>
          <p:cNvSpPr>
            <a:spLocks noGrp="1"/>
          </p:cNvSpPr>
          <p:nvPr>
            <p:ph idx="1"/>
          </p:nvPr>
        </p:nvSpPr>
        <p:spPr>
          <a:xfrm>
            <a:off x="628650" y="2162175"/>
            <a:ext cx="7886700" cy="4014788"/>
          </a:xfrm>
        </p:spPr>
        <p:txBody>
          <a:bodyPr/>
          <a:lstStyle/>
          <a:p>
            <a:pPr marL="514350" indent="-514350">
              <a:buFont typeface="+mj-lt"/>
              <a:buAutoNum type="arabicPeriod"/>
            </a:pPr>
            <a:r>
              <a:rPr lang="en-US" dirty="0" smtClean="0"/>
              <a:t>To </a:t>
            </a:r>
            <a:r>
              <a:rPr lang="en-US"/>
              <a:t>increase </a:t>
            </a:r>
            <a:r>
              <a:rPr lang="en-US" b="1" smtClean="0"/>
              <a:t>learning value</a:t>
            </a:r>
          </a:p>
          <a:p>
            <a:pPr marL="514350" indent="-514350">
              <a:buFont typeface="+mj-lt"/>
              <a:buAutoNum type="arabicPeriod"/>
            </a:pPr>
            <a:r>
              <a:rPr lang="en-US" smtClean="0"/>
              <a:t>To </a:t>
            </a:r>
            <a:r>
              <a:rPr lang="en-US" dirty="0" smtClean="0"/>
              <a:t>add </a:t>
            </a:r>
            <a:r>
              <a:rPr lang="en-US" b="1" dirty="0" smtClean="0"/>
              <a:t>interest and </a:t>
            </a:r>
            <a:r>
              <a:rPr lang="en-US" b="1" smtClean="0"/>
              <a:t>enjoyment </a:t>
            </a:r>
          </a:p>
          <a:p>
            <a:pPr marL="514350" indent="-514350">
              <a:buFont typeface="+mj-lt"/>
              <a:buAutoNum type="arabicPeriod"/>
            </a:pPr>
            <a:r>
              <a:rPr lang="en-US" smtClean="0"/>
              <a:t>To </a:t>
            </a:r>
            <a:r>
              <a:rPr lang="en-US" dirty="0" smtClean="0"/>
              <a:t>create learning opportunities for </a:t>
            </a:r>
            <a:r>
              <a:rPr lang="en-US" smtClean="0"/>
              <a:t>different levels in a heterogeneous class: </a:t>
            </a:r>
            <a:r>
              <a:rPr lang="en-US" b="1" dirty="0" smtClean="0"/>
              <a:t>individualization</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3</a:t>
            </a:fld>
            <a:endParaRPr lang="en-US" dirty="0"/>
          </a:p>
        </p:txBody>
      </p:sp>
    </p:spTree>
    <p:extLst>
      <p:ext uri="{BB962C8B-B14F-4D97-AF65-F5344CB8AC3E}">
        <p14:creationId xmlns:p14="http://schemas.microsoft.com/office/powerpoint/2010/main" val="231651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7. Make </a:t>
            </a:r>
            <a:r>
              <a:rPr lang="en-US" dirty="0" smtClean="0"/>
              <a:t>into a game</a:t>
            </a:r>
            <a:endParaRPr lang="en-US" dirty="0"/>
          </a:p>
        </p:txBody>
      </p:sp>
      <p:sp>
        <p:nvSpPr>
          <p:cNvPr id="3" name="Content Placeholder 2"/>
          <p:cNvSpPr>
            <a:spLocks noGrp="1"/>
          </p:cNvSpPr>
          <p:nvPr>
            <p:ph idx="1"/>
          </p:nvPr>
        </p:nvSpPr>
        <p:spPr/>
        <p:txBody>
          <a:bodyPr>
            <a:normAutofit/>
          </a:bodyPr>
          <a:lstStyle/>
          <a:p>
            <a:r>
              <a:rPr lang="en-US" dirty="0" smtClean="0"/>
              <a:t>What is a game?</a:t>
            </a:r>
          </a:p>
          <a:p>
            <a:r>
              <a:rPr lang="en-US" dirty="0" smtClean="0"/>
              <a:t>A task with an easily achieved goal, but with some kind of playful constraint (‘</a:t>
            </a:r>
            <a:r>
              <a:rPr lang="en-US" smtClean="0"/>
              <a:t>rule’).</a:t>
            </a:r>
            <a:endParaRPr lang="en-US" dirty="0" smtClean="0"/>
          </a:p>
        </p:txBody>
      </p:sp>
      <p:sp>
        <p:nvSpPr>
          <p:cNvPr id="4" name="Slide Number Placeholder 3"/>
          <p:cNvSpPr>
            <a:spLocks noGrp="1"/>
          </p:cNvSpPr>
          <p:nvPr>
            <p:ph type="sldNum" sz="quarter" idx="12"/>
          </p:nvPr>
        </p:nvSpPr>
        <p:spPr/>
        <p:txBody>
          <a:bodyPr/>
          <a:lstStyle/>
          <a:p>
            <a:fld id="{2DAE65FE-B5B3-41D4-AFF9-BDDDDC3DC827}" type="slidenum">
              <a:rPr lang="en-US" smtClean="0"/>
              <a:pPr/>
              <a:t>30</a:t>
            </a:fld>
            <a:endParaRPr lang="en-US" dirty="0"/>
          </a:p>
        </p:txBody>
      </p:sp>
    </p:spTree>
    <p:extLst>
      <p:ext uri="{BB962C8B-B14F-4D97-AF65-F5344CB8AC3E}">
        <p14:creationId xmlns:p14="http://schemas.microsoft.com/office/powerpoint/2010/main" val="267335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7. Make </a:t>
            </a:r>
            <a:r>
              <a:rPr lang="en-US" dirty="0" smtClean="0"/>
              <a:t>into a game</a:t>
            </a:r>
            <a:endParaRPr lang="en-US" dirty="0"/>
          </a:p>
        </p:txBody>
      </p:sp>
      <p:sp>
        <p:nvSpPr>
          <p:cNvPr id="3" name="Content Placeholder 2"/>
          <p:cNvSpPr>
            <a:spLocks noGrp="1"/>
          </p:cNvSpPr>
          <p:nvPr>
            <p:ph idx="1"/>
          </p:nvPr>
        </p:nvSpPr>
        <p:spPr/>
        <p:txBody>
          <a:bodyPr>
            <a:normAutofit lnSpcReduction="10000"/>
          </a:bodyPr>
          <a:lstStyle/>
          <a:p>
            <a:r>
              <a:rPr lang="en-US" smtClean="0"/>
              <a:t>Choose an exercise that </a:t>
            </a:r>
            <a:r>
              <a:rPr lang="en-US" dirty="0" smtClean="0"/>
              <a:t>isn’t too difficult. </a:t>
            </a:r>
          </a:p>
          <a:p>
            <a:r>
              <a:rPr lang="en-US" dirty="0" smtClean="0"/>
              <a:t>Add a ‘rule’. </a:t>
            </a:r>
          </a:p>
          <a:p>
            <a:r>
              <a:rPr lang="en-US" dirty="0" smtClean="0"/>
              <a:t>e.g</a:t>
            </a:r>
            <a:r>
              <a:rPr lang="en-US" smtClean="0"/>
              <a:t>. </a:t>
            </a:r>
          </a:p>
          <a:p>
            <a:pPr marL="457200" indent="-457200">
              <a:buFont typeface="Arial" panose="020B0604020202020204" pitchFamily="34" charset="0"/>
              <a:buChar char="•"/>
            </a:pPr>
            <a:r>
              <a:rPr lang="en-US" smtClean="0"/>
              <a:t>a time limit: how much can you finish in five minutes?</a:t>
            </a:r>
            <a:endParaRPr lang="en-US" dirty="0" smtClean="0"/>
          </a:p>
          <a:p>
            <a:pPr marL="457200" indent="-457200">
              <a:buFont typeface="Arial" panose="020B0604020202020204" pitchFamily="34" charset="0"/>
              <a:buChar char="•"/>
            </a:pPr>
            <a:r>
              <a:rPr lang="en-US" dirty="0" smtClean="0"/>
              <a:t>a </a:t>
            </a:r>
            <a:r>
              <a:rPr lang="en-US" smtClean="0"/>
              <a:t>team competition: e.g. which team can do most items [in ten minutes[?</a:t>
            </a:r>
            <a:endParaRPr lang="en-US" dirty="0" smtClean="0"/>
          </a:p>
          <a:p>
            <a:pPr marL="457200" indent="-457200">
              <a:buFont typeface="Arial" panose="020B0604020202020204" pitchFamily="34" charset="0"/>
              <a:buChar char="•"/>
            </a:pPr>
            <a:r>
              <a:rPr lang="en-US" smtClean="0"/>
              <a:t>Individual or team competition: e.g. who can find the most original variations?</a:t>
            </a:r>
            <a:endParaRPr lang="en-US" dirty="0" smtClean="0"/>
          </a:p>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31</a:t>
            </a:fld>
            <a:endParaRPr lang="en-US" dirty="0"/>
          </a:p>
        </p:txBody>
      </p:sp>
    </p:spTree>
    <p:extLst>
      <p:ext uri="{BB962C8B-B14F-4D97-AF65-F5344CB8AC3E}">
        <p14:creationId xmlns:p14="http://schemas.microsoft.com/office/powerpoint/2010/main" val="2341190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important principle for teachers:</a:t>
            </a:r>
            <a:endParaRPr lang="en-US"/>
          </a:p>
        </p:txBody>
      </p:sp>
      <p:sp>
        <p:nvSpPr>
          <p:cNvPr id="3" name="Content Placeholder 2"/>
          <p:cNvSpPr>
            <a:spLocks noGrp="1"/>
          </p:cNvSpPr>
          <p:nvPr>
            <p:ph idx="1"/>
          </p:nvPr>
        </p:nvSpPr>
        <p:spPr/>
        <p:txBody>
          <a:bodyPr>
            <a:normAutofit/>
          </a:bodyPr>
          <a:lstStyle/>
          <a:p>
            <a:pPr algn="ctr"/>
            <a:r>
              <a:rPr lang="en-US" sz="3600" smtClean="0"/>
              <a:t>BE WILLING TO MUTILATE THE TEXTBOOK!</a:t>
            </a:r>
          </a:p>
          <a:p>
            <a:pPr algn="ctr"/>
            <a:endParaRPr lang="en-US" sz="3600"/>
          </a:p>
          <a:p>
            <a:pPr algn="ctr"/>
            <a:endParaRPr lang="en-US" sz="3600" smtClean="0"/>
          </a:p>
          <a:p>
            <a:pPr algn="ctr"/>
            <a:r>
              <a:rPr lang="en-US" sz="3600" smtClean="0"/>
              <a:t>Don’t assume that because the writer planned an exercise in a certain way, that is how you have to do it. </a:t>
            </a:r>
            <a:endParaRPr lang="en-US" sz="3600"/>
          </a:p>
        </p:txBody>
      </p:sp>
      <p:sp>
        <p:nvSpPr>
          <p:cNvPr id="4" name="Slide Number Placeholder 3"/>
          <p:cNvSpPr>
            <a:spLocks noGrp="1"/>
          </p:cNvSpPr>
          <p:nvPr>
            <p:ph type="sldNum" sz="quarter" idx="12"/>
          </p:nvPr>
        </p:nvSpPr>
        <p:spPr/>
        <p:txBody>
          <a:bodyPr/>
          <a:lstStyle/>
          <a:p>
            <a:fld id="{2DAE65FE-B5B3-41D4-AFF9-BDDDDC3DC827}" type="slidenum">
              <a:rPr lang="en-US" smtClean="0"/>
              <a:pPr/>
              <a:t>32</a:t>
            </a:fld>
            <a:endParaRPr lang="en-US" dirty="0"/>
          </a:p>
        </p:txBody>
      </p:sp>
    </p:spTree>
    <p:extLst>
      <p:ext uri="{BB962C8B-B14F-4D97-AF65-F5344CB8AC3E}">
        <p14:creationId xmlns:p14="http://schemas.microsoft.com/office/powerpoint/2010/main" val="2134776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general…</a:t>
            </a:r>
            <a:endParaRPr lang="en-US" dirty="0"/>
          </a:p>
        </p:txBody>
      </p:sp>
      <p:sp>
        <p:nvSpPr>
          <p:cNvPr id="3" name="Content Placeholder 2"/>
          <p:cNvSpPr>
            <a:spLocks noGrp="1"/>
          </p:cNvSpPr>
          <p:nvPr>
            <p:ph idx="1"/>
          </p:nvPr>
        </p:nvSpPr>
        <p:spPr>
          <a:xfrm>
            <a:off x="628650" y="2166257"/>
            <a:ext cx="7886700" cy="4010706"/>
          </a:xfrm>
        </p:spPr>
        <p:txBody>
          <a:bodyPr/>
          <a:lstStyle/>
          <a:p>
            <a:r>
              <a:rPr lang="en-US" dirty="0" smtClean="0"/>
              <a:t>We’ll often do the exercise as it stands first, then introduce a variation.  </a:t>
            </a:r>
          </a:p>
          <a:p>
            <a:r>
              <a:rPr lang="en-US" dirty="0" smtClean="0"/>
              <a:t>But always just to do as it stands, through IRF or homework</a:t>
            </a:r>
            <a:r>
              <a:rPr lang="en-US" smtClean="0"/>
              <a:t>, may often be a waste </a:t>
            </a:r>
            <a:r>
              <a:rPr lang="en-US" dirty="0" smtClean="0"/>
              <a:t>of </a:t>
            </a:r>
            <a:r>
              <a:rPr lang="en-US" smtClean="0"/>
              <a:t>good potential! </a:t>
            </a:r>
            <a:endParaRPr lang="en-US" dirty="0" smtClean="0"/>
          </a:p>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33</a:t>
            </a:fld>
            <a:endParaRPr lang="en-US" dirty="0"/>
          </a:p>
        </p:txBody>
      </p:sp>
    </p:spTree>
    <p:extLst>
      <p:ext uri="{BB962C8B-B14F-4D97-AF65-F5344CB8AC3E}">
        <p14:creationId xmlns:p14="http://schemas.microsoft.com/office/powerpoint/2010/main" val="846123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2. ADAPTING READING TEXTS</a:t>
            </a:r>
            <a:endParaRPr lang="en-US"/>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2DAE65FE-B5B3-41D4-AFF9-BDDDDC3DC827}" type="slidenum">
              <a:rPr lang="en-US" smtClean="0"/>
              <a:pPr/>
              <a:t>34</a:t>
            </a:fld>
            <a:endParaRPr lang="en-US" dirty="0"/>
          </a:p>
        </p:txBody>
      </p:sp>
    </p:spTree>
    <p:extLst>
      <p:ext uri="{BB962C8B-B14F-4D97-AF65-F5344CB8AC3E}">
        <p14:creationId xmlns:p14="http://schemas.microsoft.com/office/powerpoint/2010/main" val="272212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Adapting the textbook</a:t>
            </a:r>
            <a:endParaRPr lang="en-US"/>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mtClean="0"/>
              <a:t>Omitting whole sections</a:t>
            </a:r>
          </a:p>
          <a:p>
            <a:pPr marL="457200" indent="-457200">
              <a:buFont typeface="Arial" panose="020B0604020202020204" pitchFamily="34" charset="0"/>
              <a:buChar char="•"/>
            </a:pPr>
            <a:r>
              <a:rPr lang="en-US" smtClean="0"/>
              <a:t>Adding whole sections</a:t>
            </a:r>
          </a:p>
          <a:p>
            <a:pPr marL="457200" indent="-457200">
              <a:buFont typeface="Arial" panose="020B0604020202020204" pitchFamily="34" charset="0"/>
              <a:buChar char="•"/>
            </a:pPr>
            <a:r>
              <a:rPr lang="en-US" smtClean="0"/>
              <a:t>Replacing whole sections</a:t>
            </a:r>
          </a:p>
          <a:p>
            <a:pPr marL="457200" indent="-457200">
              <a:buFont typeface="Arial" panose="020B0604020202020204" pitchFamily="34" charset="0"/>
              <a:buChar char="•"/>
            </a:pPr>
            <a:r>
              <a:rPr lang="en-US" smtClean="0"/>
              <a:t>Adapting individual texts or tasks:</a:t>
            </a:r>
          </a:p>
          <a:p>
            <a:pPr marL="860425" indent="-571500">
              <a:buFont typeface="Arial" panose="020B0604020202020204" pitchFamily="34" charset="0"/>
              <a:buChar char="•"/>
            </a:pPr>
            <a:r>
              <a:rPr lang="en-US" smtClean="0"/>
              <a:t>Altering instructions</a:t>
            </a:r>
          </a:p>
          <a:p>
            <a:pPr marL="860425" indent="-571500">
              <a:buFont typeface="Arial" panose="020B0604020202020204" pitchFamily="34" charset="0"/>
              <a:buChar char="•"/>
            </a:pPr>
            <a:r>
              <a:rPr lang="en-US" smtClean="0"/>
              <a:t>Deleting bits of the text/task</a:t>
            </a:r>
          </a:p>
          <a:p>
            <a:pPr marL="860425" indent="-571500">
              <a:buFont typeface="Arial" panose="020B0604020202020204" pitchFamily="34" charset="0"/>
              <a:buChar char="•"/>
            </a:pPr>
            <a:r>
              <a:rPr lang="en-US" smtClean="0"/>
              <a:t>Adding bits</a:t>
            </a:r>
          </a:p>
          <a:p>
            <a:pPr marL="860425" indent="-571500">
              <a:buFont typeface="Arial" panose="020B0604020202020204" pitchFamily="34" charset="0"/>
              <a:buChar char="•"/>
            </a:pPr>
            <a:r>
              <a:rPr lang="en-US" smtClean="0"/>
              <a:t>Altering the text / task itself</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35</a:t>
            </a:fld>
            <a:endParaRPr lang="en-US" dirty="0"/>
          </a:p>
        </p:txBody>
      </p:sp>
    </p:spTree>
    <p:extLst>
      <p:ext uri="{BB962C8B-B14F-4D97-AF65-F5344CB8AC3E}">
        <p14:creationId xmlns:p14="http://schemas.microsoft.com/office/powerpoint/2010/main" val="236273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Omitting whole sections</a:t>
            </a:r>
            <a:endParaRPr lang="en-US"/>
          </a:p>
        </p:txBody>
      </p:sp>
      <p:sp>
        <p:nvSpPr>
          <p:cNvPr id="3" name="Content Placeholder 2"/>
          <p:cNvSpPr>
            <a:spLocks noGrp="1"/>
          </p:cNvSpPr>
          <p:nvPr>
            <p:ph idx="1"/>
          </p:nvPr>
        </p:nvSpPr>
        <p:spPr>
          <a:xfrm>
            <a:off x="952035" y="2255519"/>
            <a:ext cx="7886700" cy="3786507"/>
          </a:xfrm>
        </p:spPr>
        <p:txBody>
          <a:bodyPr/>
          <a:lstStyle/>
          <a:p>
            <a:pPr marL="457200" indent="-457200">
              <a:buFont typeface="Arial" panose="020B0604020202020204" pitchFamily="34" charset="0"/>
              <a:buChar char="•"/>
            </a:pPr>
            <a:r>
              <a:rPr lang="en-US" smtClean="0"/>
              <a:t>Because they are inappropriate;</a:t>
            </a:r>
            <a:r>
              <a:rPr lang="he-IL" smtClean="0"/>
              <a:t> </a:t>
            </a:r>
            <a:r>
              <a:rPr lang="en-US" smtClean="0"/>
              <a:t> </a:t>
            </a:r>
          </a:p>
          <a:p>
            <a:pPr marL="457200" indent="-457200">
              <a:buFont typeface="Arial" panose="020B0604020202020204" pitchFamily="34" charset="0"/>
              <a:buChar char="•"/>
            </a:pPr>
            <a:r>
              <a:rPr lang="en-US" smtClean="0"/>
              <a:t>Because they are too difficult / easy;</a:t>
            </a:r>
          </a:p>
          <a:p>
            <a:pPr marL="457200" indent="-457200">
              <a:buFont typeface="Arial" panose="020B0604020202020204" pitchFamily="34" charset="0"/>
              <a:buChar char="•"/>
            </a:pPr>
            <a:r>
              <a:rPr lang="en-US" smtClean="0"/>
              <a:t>Because you simply don’t have time.</a:t>
            </a:r>
          </a:p>
          <a:p>
            <a:r>
              <a:rPr lang="en-US" smtClean="0"/>
              <a:t>You are the best judge of when to omit</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36</a:t>
            </a:fld>
            <a:endParaRPr lang="en-US" dirty="0"/>
          </a:p>
        </p:txBody>
      </p:sp>
    </p:spTree>
    <p:extLst>
      <p:ext uri="{BB962C8B-B14F-4D97-AF65-F5344CB8AC3E}">
        <p14:creationId xmlns:p14="http://schemas.microsoft.com/office/powerpoint/2010/main" val="3364321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Adding whole sections</a:t>
            </a:r>
            <a:endParaRPr lang="en-US"/>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mtClean="0"/>
              <a:t>Because there isn’t enough in the book;</a:t>
            </a:r>
          </a:p>
          <a:p>
            <a:pPr marL="457200" indent="-457200">
              <a:buFont typeface="Arial" panose="020B0604020202020204" pitchFamily="34" charset="0"/>
              <a:buChar char="•"/>
            </a:pPr>
            <a:r>
              <a:rPr lang="en-US" smtClean="0"/>
              <a:t>Because you want to make a change: get away from the set texts and do something new.</a:t>
            </a:r>
          </a:p>
          <a:p>
            <a:r>
              <a:rPr lang="en-US" smtClean="0"/>
              <a:t>Again, you are the best judge of when and what to add. </a:t>
            </a:r>
          </a:p>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37</a:t>
            </a:fld>
            <a:endParaRPr lang="en-US" dirty="0"/>
          </a:p>
        </p:txBody>
      </p:sp>
    </p:spTree>
    <p:extLst>
      <p:ext uri="{BB962C8B-B14F-4D97-AF65-F5344CB8AC3E}">
        <p14:creationId xmlns:p14="http://schemas.microsoft.com/office/powerpoint/2010/main" val="1944967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Replacing</a:t>
            </a:r>
            <a:endParaRPr lang="en-US"/>
          </a:p>
        </p:txBody>
      </p:sp>
      <p:sp>
        <p:nvSpPr>
          <p:cNvPr id="3" name="Content Placeholder 2"/>
          <p:cNvSpPr>
            <a:spLocks noGrp="1"/>
          </p:cNvSpPr>
          <p:nvPr>
            <p:ph idx="1"/>
          </p:nvPr>
        </p:nvSpPr>
        <p:spPr>
          <a:xfrm>
            <a:off x="628650" y="1690689"/>
            <a:ext cx="7886700" cy="4351338"/>
          </a:xfrm>
        </p:spPr>
        <p:txBody>
          <a:bodyPr>
            <a:normAutofit/>
          </a:bodyPr>
          <a:lstStyle/>
          <a:p>
            <a:r>
              <a:rPr lang="en-US" smtClean="0"/>
              <a:t>Similar to previous arguments: </a:t>
            </a:r>
          </a:p>
          <a:p>
            <a:pPr marL="457200" indent="-457200">
              <a:buFont typeface="Arial" panose="020B0604020202020204" pitchFamily="34" charset="0"/>
              <a:buChar char="•"/>
            </a:pPr>
            <a:r>
              <a:rPr lang="en-US" smtClean="0"/>
              <a:t>Because the present text or task is not appropriate, but you need something else instead.</a:t>
            </a:r>
          </a:p>
          <a:p>
            <a:pPr marL="457200" indent="-457200">
              <a:buFont typeface="Arial" panose="020B0604020202020204" pitchFamily="34" charset="0"/>
              <a:buChar char="•"/>
            </a:pPr>
            <a:r>
              <a:rPr lang="en-US" smtClean="0"/>
              <a:t>Because you feel like a change.</a:t>
            </a:r>
          </a:p>
          <a:p>
            <a:r>
              <a:rPr lang="en-US" smtClean="0"/>
              <a:t>Again: you are the best judge what to replace, and what with. </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38</a:t>
            </a:fld>
            <a:endParaRPr lang="en-US" dirty="0"/>
          </a:p>
        </p:txBody>
      </p:sp>
    </p:spTree>
    <p:extLst>
      <p:ext uri="{BB962C8B-B14F-4D97-AF65-F5344CB8AC3E}">
        <p14:creationId xmlns:p14="http://schemas.microsoft.com/office/powerpoint/2010/main" val="3580240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Problems with adding or replacing</a:t>
            </a:r>
            <a:endParaRPr lang="en-US"/>
          </a:p>
        </p:txBody>
      </p:sp>
      <p:sp>
        <p:nvSpPr>
          <p:cNvPr id="3" name="Content Placeholder 2"/>
          <p:cNvSpPr>
            <a:spLocks noGrp="1"/>
          </p:cNvSpPr>
          <p:nvPr>
            <p:ph idx="1"/>
          </p:nvPr>
        </p:nvSpPr>
        <p:spPr>
          <a:xfrm>
            <a:off x="628650" y="2377439"/>
            <a:ext cx="7886700" cy="3799523"/>
          </a:xfrm>
        </p:spPr>
        <p:txBody>
          <a:bodyPr/>
          <a:lstStyle/>
          <a:p>
            <a:pPr marL="457200" indent="-457200">
              <a:buFont typeface="Arial" panose="020B0604020202020204" pitchFamily="34" charset="0"/>
              <a:buChar char="•"/>
            </a:pPr>
            <a:r>
              <a:rPr lang="en-US"/>
              <a:t>Searching </a:t>
            </a:r>
            <a:r>
              <a:rPr lang="en-US" smtClean="0"/>
              <a:t>for or </a:t>
            </a:r>
            <a:r>
              <a:rPr lang="en-US"/>
              <a:t>composing alternative materials can be time-consuming,</a:t>
            </a:r>
          </a:p>
          <a:p>
            <a:pPr marL="457200" indent="-457200">
              <a:buFont typeface="Arial" panose="020B0604020202020204" pitchFamily="34" charset="0"/>
              <a:buChar char="•"/>
            </a:pPr>
            <a:r>
              <a:rPr lang="en-US"/>
              <a:t>... can involve a lot of photocopying,</a:t>
            </a:r>
          </a:p>
          <a:p>
            <a:pPr marL="457200" indent="-457200">
              <a:buFont typeface="Arial" panose="020B0604020202020204" pitchFamily="34" charset="0"/>
              <a:buChar char="•"/>
            </a:pPr>
            <a:r>
              <a:rPr lang="en-US"/>
              <a:t> ... and can simply be difficult to do.</a:t>
            </a:r>
          </a:p>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39</a:t>
            </a:fld>
            <a:endParaRPr lang="en-US" dirty="0"/>
          </a:p>
        </p:txBody>
      </p:sp>
    </p:spTree>
    <p:extLst>
      <p:ext uri="{BB962C8B-B14F-4D97-AF65-F5344CB8AC3E}">
        <p14:creationId xmlns:p14="http://schemas.microsoft.com/office/powerpoint/2010/main" val="1966781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techniques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Arial" panose="020B0604020202020204" pitchFamily="34" charset="0"/>
              <a:buAutoNum type="arabicPeriod"/>
            </a:pPr>
            <a:r>
              <a:rPr lang="en-US"/>
              <a:t>Recycle in different ways </a:t>
            </a:r>
          </a:p>
          <a:p>
            <a:pPr marL="514350" indent="-514350">
              <a:buFont typeface="Arial" panose="020B0604020202020204" pitchFamily="34" charset="0"/>
              <a:buAutoNum type="arabicPeriod"/>
            </a:pPr>
            <a:r>
              <a:rPr lang="en-US" smtClean="0"/>
              <a:t>Change interaction type + how you check </a:t>
            </a:r>
            <a:r>
              <a:rPr lang="en-US" dirty="0"/>
              <a:t>(frontal? group? individual</a:t>
            </a:r>
            <a:r>
              <a:rPr lang="en-US" smtClean="0"/>
              <a:t>?) </a:t>
            </a:r>
          </a:p>
          <a:p>
            <a:pPr marL="514350" indent="-514350">
              <a:buFont typeface="Arial" panose="020B0604020202020204" pitchFamily="34" charset="0"/>
              <a:buAutoNum type="arabicPeriod"/>
            </a:pPr>
            <a:r>
              <a:rPr lang="en-US" smtClean="0"/>
              <a:t>Change instructions </a:t>
            </a:r>
          </a:p>
          <a:p>
            <a:pPr marL="514350" indent="-514350">
              <a:buFont typeface="Arial" panose="020B0604020202020204" pitchFamily="34" charset="0"/>
              <a:buAutoNum type="arabicPeriod"/>
            </a:pPr>
            <a:r>
              <a:rPr lang="en-US"/>
              <a:t>Personalize </a:t>
            </a:r>
          </a:p>
          <a:p>
            <a:pPr marL="514350" indent="-514350">
              <a:buFont typeface="Arial" panose="020B0604020202020204" pitchFamily="34" charset="0"/>
              <a:buAutoNum type="arabicPeriod"/>
            </a:pPr>
            <a:r>
              <a:rPr lang="en-US"/>
              <a:t>Add, extend, vary </a:t>
            </a:r>
          </a:p>
          <a:p>
            <a:pPr marL="514350" indent="-514350">
              <a:buAutoNum type="arabicPeriod"/>
            </a:pPr>
            <a:r>
              <a:rPr lang="en-US" smtClean="0"/>
              <a:t>Delete  </a:t>
            </a:r>
            <a:r>
              <a:rPr lang="en-US" dirty="0" smtClean="0"/>
              <a:t>bits in order to add more ‘open-ended’ </a:t>
            </a:r>
            <a:r>
              <a:rPr lang="en-US" smtClean="0"/>
              <a:t>responses </a:t>
            </a:r>
          </a:p>
          <a:p>
            <a:pPr marL="514350" indent="-514350">
              <a:buFont typeface="Arial" panose="020B0604020202020204" pitchFamily="34" charset="0"/>
              <a:buAutoNum type="arabicPeriod"/>
            </a:pPr>
            <a:r>
              <a:rPr lang="en-US" smtClean="0"/>
              <a:t>Make game-like</a:t>
            </a:r>
            <a:endParaRPr lang="en-US" dirty="0" smtClean="0"/>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4</a:t>
            </a:fld>
            <a:endParaRPr lang="en-US" dirty="0"/>
          </a:p>
        </p:txBody>
      </p:sp>
    </p:spTree>
    <p:extLst>
      <p:ext uri="{BB962C8B-B14F-4D97-AF65-F5344CB8AC3E}">
        <p14:creationId xmlns:p14="http://schemas.microsoft.com/office/powerpoint/2010/main" val="83801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alternative: use the given texts or tasks, but change</a:t>
            </a:r>
            <a:endParaRPr lang="en-US" dirty="0"/>
          </a:p>
        </p:txBody>
      </p:sp>
      <p:sp>
        <p:nvSpPr>
          <p:cNvPr id="3" name="Content Placeholder 2"/>
          <p:cNvSpPr>
            <a:spLocks noGrp="1"/>
          </p:cNvSpPr>
          <p:nvPr>
            <p:ph idx="1"/>
          </p:nvPr>
        </p:nvSpPr>
        <p:spPr/>
        <p:txBody>
          <a:bodyPr>
            <a:normAutofit/>
          </a:bodyPr>
          <a:lstStyle/>
          <a:p>
            <a:r>
              <a:rPr lang="en-US" smtClean="0"/>
              <a:t> </a:t>
            </a:r>
            <a:endParaRPr lang="en-US" dirty="0" smtClean="0"/>
          </a:p>
          <a:p>
            <a:pPr marL="514350" indent="-514350">
              <a:lnSpc>
                <a:spcPct val="150000"/>
              </a:lnSpc>
              <a:spcBef>
                <a:spcPts val="0"/>
              </a:spcBef>
              <a:spcAft>
                <a:spcPts val="1800"/>
              </a:spcAft>
              <a:buFont typeface="+mj-lt"/>
              <a:buAutoNum type="arabicPeriod"/>
            </a:pPr>
            <a:r>
              <a:rPr lang="en-US" smtClean="0"/>
              <a:t>the </a:t>
            </a:r>
            <a:r>
              <a:rPr lang="en-US" dirty="0" smtClean="0"/>
              <a:t>way we present or ‘mediate</a:t>
            </a:r>
            <a:r>
              <a:rPr lang="en-US" smtClean="0"/>
              <a:t>’ texts;</a:t>
            </a:r>
            <a:endParaRPr lang="en-US" dirty="0" smtClean="0"/>
          </a:p>
          <a:p>
            <a:pPr marL="514350" indent="-514350">
              <a:lnSpc>
                <a:spcPct val="150000"/>
              </a:lnSpc>
              <a:spcBef>
                <a:spcPts val="0"/>
              </a:spcBef>
              <a:spcAft>
                <a:spcPts val="1800"/>
              </a:spcAft>
              <a:buFont typeface="+mj-lt"/>
              <a:buAutoNum type="arabicPeriod"/>
            </a:pPr>
            <a:r>
              <a:rPr lang="en-US" smtClean="0"/>
              <a:t>the instructions given on tasks</a:t>
            </a:r>
            <a:endParaRPr lang="en-US" dirty="0" smtClean="0"/>
          </a:p>
          <a:p>
            <a:pPr marL="514350" indent="-514350">
              <a:lnSpc>
                <a:spcPct val="150000"/>
              </a:lnSpc>
              <a:spcBef>
                <a:spcPts val="0"/>
              </a:spcBef>
              <a:spcAft>
                <a:spcPts val="1800"/>
              </a:spcAft>
              <a:buFont typeface="+mj-lt"/>
              <a:buAutoNum type="arabicPeriod"/>
            </a:pPr>
            <a:r>
              <a:rPr lang="en-US" smtClean="0"/>
              <a:t>the actual tasks or texts themselves.</a:t>
            </a:r>
            <a:endParaRPr lang="en-US" dirty="0"/>
          </a:p>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40</a:t>
            </a:fld>
            <a:endParaRPr lang="en-US" dirty="0"/>
          </a:p>
        </p:txBody>
      </p:sp>
    </p:spTree>
    <p:extLst>
      <p:ext uri="{BB962C8B-B14F-4D97-AF65-F5344CB8AC3E}">
        <p14:creationId xmlns:p14="http://schemas.microsoft.com/office/powerpoint/2010/main" val="2825126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what I’m suggesting here is:</a:t>
            </a:r>
            <a:endParaRPr lang="en-US"/>
          </a:p>
        </p:txBody>
      </p:sp>
      <p:sp>
        <p:nvSpPr>
          <p:cNvPr id="3" name="Content Placeholder 2"/>
          <p:cNvSpPr>
            <a:spLocks noGrp="1"/>
          </p:cNvSpPr>
          <p:nvPr>
            <p:ph idx="1"/>
          </p:nvPr>
        </p:nvSpPr>
        <p:spPr/>
        <p:txBody>
          <a:bodyPr>
            <a:normAutofit/>
          </a:bodyPr>
          <a:lstStyle/>
          <a:p>
            <a:r>
              <a:rPr lang="en-US" smtClean="0"/>
              <a:t>To use the given material, but to adapt in ways that involve </a:t>
            </a:r>
          </a:p>
          <a:p>
            <a:pPr marL="514350" indent="-514350">
              <a:buFont typeface="+mj-lt"/>
              <a:buAutoNum type="arabicPeriod"/>
            </a:pPr>
            <a:r>
              <a:rPr lang="en-US" smtClean="0"/>
              <a:t>simple, quick techniques of adaptation </a:t>
            </a:r>
            <a:br>
              <a:rPr lang="en-US" smtClean="0"/>
            </a:br>
            <a:r>
              <a:rPr lang="en-US" smtClean="0"/>
              <a:t>(‘tweaking’ task design or use of a text )</a:t>
            </a:r>
          </a:p>
          <a:p>
            <a:pPr marL="514350" indent="-514350">
              <a:buFont typeface="+mj-lt"/>
              <a:buAutoNum type="arabicPeriod"/>
            </a:pPr>
            <a:r>
              <a:rPr lang="en-US" smtClean="0"/>
              <a:t>creativity and originality</a:t>
            </a:r>
          </a:p>
          <a:p>
            <a:pPr marL="514350" indent="-514350">
              <a:buFont typeface="+mj-lt"/>
              <a:buAutoNum type="arabicPeriod"/>
            </a:pPr>
            <a:endParaRPr lang="en-US"/>
          </a:p>
          <a:p>
            <a:r>
              <a:rPr lang="en-US" smtClean="0"/>
              <a:t>I can offer you the first.</a:t>
            </a:r>
          </a:p>
          <a:p>
            <a:r>
              <a:rPr lang="en-US" smtClean="0"/>
              <a:t>The second is up to you!</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41</a:t>
            </a:fld>
            <a:endParaRPr lang="en-US" dirty="0"/>
          </a:p>
        </p:txBody>
      </p:sp>
    </p:spTree>
    <p:extLst>
      <p:ext uri="{BB962C8B-B14F-4D97-AF65-F5344CB8AC3E}">
        <p14:creationId xmlns:p14="http://schemas.microsoft.com/office/powerpoint/2010/main" val="7177048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Using the reading text 1: Mediating the text itself</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42</a:t>
            </a:fld>
            <a:endParaRPr lang="en-US" dirty="0"/>
          </a:p>
        </p:txBody>
      </p:sp>
    </p:spTree>
    <p:extLst>
      <p:ext uri="{BB962C8B-B14F-4D97-AF65-F5344CB8AC3E}">
        <p14:creationId xmlns:p14="http://schemas.microsoft.com/office/powerpoint/2010/main" val="2217428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smtClean="0"/>
              <a:t>. Mediating a textbook reading text</a:t>
            </a:r>
            <a:endParaRPr lang="en-US" dirty="0"/>
          </a:p>
        </p:txBody>
      </p:sp>
      <p:sp>
        <p:nvSpPr>
          <p:cNvPr id="3" name="Content Placeholder 2"/>
          <p:cNvSpPr>
            <a:spLocks noGrp="1"/>
          </p:cNvSpPr>
          <p:nvPr>
            <p:ph idx="1"/>
          </p:nvPr>
        </p:nvSpPr>
        <p:spPr/>
        <p:txBody>
          <a:bodyPr>
            <a:normAutofit/>
          </a:bodyPr>
          <a:lstStyle/>
          <a:p>
            <a:r>
              <a:rPr lang="en-US" smtClean="0"/>
              <a:t>Various aspects:</a:t>
            </a:r>
            <a:endParaRPr lang="en-US" dirty="0" smtClean="0"/>
          </a:p>
          <a:p>
            <a:pPr marL="514350" indent="-514350">
              <a:buFont typeface="+mj-lt"/>
              <a:buAutoNum type="alphaLcParenR"/>
            </a:pPr>
            <a:r>
              <a:rPr lang="en-US" dirty="0" smtClean="0"/>
              <a:t>Quantity: How many times will we read the text? </a:t>
            </a:r>
          </a:p>
          <a:p>
            <a:pPr marL="514350" indent="-514350">
              <a:buFont typeface="+mj-lt"/>
              <a:buAutoNum type="alphaLcParenR"/>
            </a:pPr>
            <a:r>
              <a:rPr lang="en-US" dirty="0" smtClean="0"/>
              <a:t>Interaction pattern: full-class / individual / pair or group</a:t>
            </a:r>
          </a:p>
          <a:p>
            <a:pPr marL="514350" indent="-514350">
              <a:buFont typeface="+mj-lt"/>
              <a:buAutoNum type="alphaLcParenR"/>
            </a:pPr>
            <a:r>
              <a:rPr lang="en-US" dirty="0" smtClean="0"/>
              <a:t>Reading technique: silent </a:t>
            </a:r>
            <a:r>
              <a:rPr lang="en-US" smtClean="0"/>
              <a:t>/ aloud</a:t>
            </a:r>
            <a:endParaRPr lang="en-US" dirty="0" smtClean="0"/>
          </a:p>
        </p:txBody>
      </p:sp>
      <p:sp>
        <p:nvSpPr>
          <p:cNvPr id="4" name="Slide Number Placeholder 3"/>
          <p:cNvSpPr>
            <a:spLocks noGrp="1"/>
          </p:cNvSpPr>
          <p:nvPr>
            <p:ph type="sldNum" sz="quarter" idx="12"/>
          </p:nvPr>
        </p:nvSpPr>
        <p:spPr/>
        <p:txBody>
          <a:bodyPr/>
          <a:lstStyle/>
          <a:p>
            <a:fld id="{2DAE65FE-B5B3-41D4-AFF9-BDDDDC3DC827}" type="slidenum">
              <a:rPr lang="en-US" smtClean="0"/>
              <a:pPr/>
              <a:t>43</a:t>
            </a:fld>
            <a:endParaRPr lang="en-US" dirty="0"/>
          </a:p>
        </p:txBody>
      </p:sp>
    </p:spTree>
    <p:extLst>
      <p:ext uri="{BB962C8B-B14F-4D97-AF65-F5344CB8AC3E}">
        <p14:creationId xmlns:p14="http://schemas.microsoft.com/office/powerpoint/2010/main" val="452639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Quantity</a:t>
            </a:r>
            <a:endParaRPr lang="en-US" dirty="0"/>
          </a:p>
        </p:txBody>
      </p:sp>
      <p:sp>
        <p:nvSpPr>
          <p:cNvPr id="3" name="Content Placeholder 2"/>
          <p:cNvSpPr>
            <a:spLocks noGrp="1"/>
          </p:cNvSpPr>
          <p:nvPr>
            <p:ph idx="1"/>
          </p:nvPr>
        </p:nvSpPr>
        <p:spPr>
          <a:xfrm>
            <a:off x="628650" y="2949677"/>
            <a:ext cx="7886700" cy="3227286"/>
          </a:xfrm>
        </p:spPr>
        <p:txBody>
          <a:bodyPr/>
          <a:lstStyle/>
          <a:p>
            <a:r>
              <a:rPr lang="en-US" dirty="0" smtClean="0"/>
              <a:t>Usually – at least three times, in different ways</a:t>
            </a:r>
            <a:r>
              <a:rPr lang="en-US" smtClean="0"/>
              <a:t>. (Gorsuch &amp; Taguchi, 2010)</a:t>
            </a:r>
            <a:endParaRPr lang="en-US" dirty="0" smtClean="0"/>
          </a:p>
          <a:p>
            <a:r>
              <a:rPr lang="en-US" smtClean="0"/>
              <a:t>Occasionally fewer</a:t>
            </a:r>
          </a:p>
          <a:p>
            <a:r>
              <a:rPr lang="en-US" smtClean="0"/>
              <a:t>How can we make the repeated readings interesting?</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44</a:t>
            </a:fld>
            <a:endParaRPr lang="en-US" dirty="0"/>
          </a:p>
        </p:txBody>
      </p:sp>
    </p:spTree>
    <p:extLst>
      <p:ext uri="{BB962C8B-B14F-4D97-AF65-F5344CB8AC3E}">
        <p14:creationId xmlns:p14="http://schemas.microsoft.com/office/powerpoint/2010/main" val="3067658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r>
              <a:rPr lang="en-US" dirty="0"/>
              <a:t>)</a:t>
            </a:r>
            <a:r>
              <a:rPr lang="en-US" dirty="0" smtClean="0"/>
              <a:t> Interaction pattern</a:t>
            </a:r>
            <a:endParaRPr lang="en-US" dirty="0"/>
          </a:p>
        </p:txBody>
      </p:sp>
      <p:sp>
        <p:nvSpPr>
          <p:cNvPr id="3" name="Content Placeholder 2"/>
          <p:cNvSpPr>
            <a:spLocks noGrp="1"/>
          </p:cNvSpPr>
          <p:nvPr>
            <p:ph idx="1"/>
          </p:nvPr>
        </p:nvSpPr>
        <p:spPr/>
        <p:txBody>
          <a:bodyPr/>
          <a:lstStyle/>
          <a:p>
            <a:r>
              <a:rPr lang="en-US" b="1" dirty="0" smtClean="0"/>
              <a:t>First reading</a:t>
            </a:r>
          </a:p>
          <a:p>
            <a:pPr marL="457200" indent="-457200">
              <a:buFont typeface="Arial" panose="020B0604020202020204" pitchFamily="34" charset="0"/>
              <a:buChar char="•"/>
            </a:pPr>
            <a:r>
              <a:rPr lang="en-US" dirty="0" smtClean="0"/>
              <a:t>usually full-class (direct teacher support)</a:t>
            </a:r>
          </a:p>
          <a:p>
            <a:pPr marL="457200" indent="-457200">
              <a:buFont typeface="Arial" panose="020B0604020202020204" pitchFamily="34" charset="0"/>
              <a:buChar char="•"/>
            </a:pPr>
            <a:r>
              <a:rPr lang="en-US" dirty="0" smtClean="0"/>
              <a:t>an easy text: students can read individually, or help each other in pairs / groups</a:t>
            </a:r>
          </a:p>
          <a:p>
            <a:r>
              <a:rPr lang="en-US" b="1" dirty="0" smtClean="0"/>
              <a:t>Second / later readings</a:t>
            </a:r>
          </a:p>
          <a:p>
            <a:pPr marL="457200" indent="-457200">
              <a:buFont typeface="Arial" panose="020B0604020202020204" pitchFamily="34" charset="0"/>
              <a:buChar char="•"/>
            </a:pPr>
            <a:r>
              <a:rPr lang="en-US" dirty="0" smtClean="0"/>
              <a:t>individual / </a:t>
            </a:r>
            <a:r>
              <a:rPr lang="en-US" smtClean="0"/>
              <a:t>pair (full class)</a:t>
            </a:r>
            <a:endParaRPr lang="en-US" dirty="0" smtClean="0"/>
          </a:p>
        </p:txBody>
      </p:sp>
      <p:sp>
        <p:nvSpPr>
          <p:cNvPr id="4" name="Slide Number Placeholder 3"/>
          <p:cNvSpPr>
            <a:spLocks noGrp="1"/>
          </p:cNvSpPr>
          <p:nvPr>
            <p:ph type="sldNum" sz="quarter" idx="12"/>
          </p:nvPr>
        </p:nvSpPr>
        <p:spPr/>
        <p:txBody>
          <a:bodyPr/>
          <a:lstStyle/>
          <a:p>
            <a:fld id="{2DAE65FE-B5B3-41D4-AFF9-BDDDDC3DC827}" type="slidenum">
              <a:rPr lang="en-US" smtClean="0"/>
              <a:pPr/>
              <a:t>45</a:t>
            </a:fld>
            <a:endParaRPr lang="en-US" dirty="0"/>
          </a:p>
        </p:txBody>
      </p:sp>
    </p:spTree>
    <p:extLst>
      <p:ext uri="{BB962C8B-B14F-4D97-AF65-F5344CB8AC3E}">
        <p14:creationId xmlns:p14="http://schemas.microsoft.com/office/powerpoint/2010/main" val="2906984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Silent or aloud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First reading</a:t>
            </a:r>
          </a:p>
          <a:p>
            <a:pPr marL="457200" indent="-457200">
              <a:buFont typeface="Arial" panose="020B0604020202020204" pitchFamily="34" charset="0"/>
              <a:buChar char="•"/>
            </a:pPr>
            <a:r>
              <a:rPr lang="en-US" smtClean="0"/>
              <a:t>Recommended: teacher reads aloud</a:t>
            </a:r>
            <a:r>
              <a:rPr lang="en-US" dirty="0" smtClean="0"/>
              <a:t>, </a:t>
            </a:r>
            <a:r>
              <a:rPr lang="en-US" smtClean="0"/>
              <a:t>students follow (Amer, 1997)</a:t>
            </a:r>
          </a:p>
          <a:p>
            <a:pPr marL="457200" indent="-457200">
              <a:buFont typeface="Arial" panose="020B0604020202020204" pitchFamily="34" charset="0"/>
              <a:buChar char="•"/>
            </a:pPr>
            <a:r>
              <a:rPr lang="en-US"/>
              <a:t>If easy: </a:t>
            </a:r>
            <a:r>
              <a:rPr lang="en-US" smtClean="0"/>
              <a:t>silent reading</a:t>
            </a:r>
            <a:endParaRPr lang="en-US"/>
          </a:p>
          <a:p>
            <a:pPr marL="457200" indent="-457200">
              <a:buFont typeface="Arial" panose="020B0604020202020204" pitchFamily="34" charset="0"/>
              <a:buChar char="•"/>
            </a:pPr>
            <a:r>
              <a:rPr lang="en-US" smtClean="0"/>
              <a:t>Not recommended: students ‘sight-read’ aloud</a:t>
            </a:r>
            <a:endParaRPr lang="en-US" dirty="0" smtClean="0"/>
          </a:p>
          <a:p>
            <a:r>
              <a:rPr lang="en-US" b="1" smtClean="0"/>
              <a:t>Second </a:t>
            </a:r>
            <a:r>
              <a:rPr lang="en-US" b="1" dirty="0" smtClean="0"/>
              <a:t>/ later readings</a:t>
            </a:r>
          </a:p>
          <a:p>
            <a:pPr marL="457200" indent="-457200">
              <a:buFont typeface="Arial" panose="020B0604020202020204" pitchFamily="34" charset="0"/>
              <a:buChar char="•"/>
            </a:pPr>
            <a:r>
              <a:rPr lang="en-US" dirty="0" smtClean="0"/>
              <a:t>Mostly silent (faster, easier)</a:t>
            </a:r>
          </a:p>
          <a:p>
            <a:pPr marL="457200" indent="-457200">
              <a:buFont typeface="Arial" panose="020B0604020202020204" pitchFamily="34" charset="0"/>
              <a:buChar char="•"/>
            </a:pPr>
            <a:r>
              <a:rPr lang="en-US" dirty="0" smtClean="0"/>
              <a:t>Rehearsed student </a:t>
            </a:r>
            <a:r>
              <a:rPr lang="en-US" smtClean="0"/>
              <a:t>reading aloud (‘Reader’s theater’)</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46</a:t>
            </a:fld>
            <a:endParaRPr lang="en-US" dirty="0"/>
          </a:p>
        </p:txBody>
      </p:sp>
    </p:spTree>
    <p:extLst>
      <p:ext uri="{BB962C8B-B14F-4D97-AF65-F5344CB8AC3E}">
        <p14:creationId xmlns:p14="http://schemas.microsoft.com/office/powerpoint/2010/main" val="1833329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Using the reading text 2: Vocabulary</a:t>
            </a:r>
            <a:endParaRPr lang="en-US"/>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47</a:t>
            </a:fld>
            <a:endParaRPr lang="en-US" dirty="0"/>
          </a:p>
        </p:txBody>
      </p:sp>
    </p:spTree>
    <p:extLst>
      <p:ext uri="{BB962C8B-B14F-4D97-AF65-F5344CB8AC3E}">
        <p14:creationId xmlns:p14="http://schemas.microsoft.com/office/powerpoint/2010/main" val="1340413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Selection</a:t>
            </a:r>
            <a:endParaRPr lang="en-US"/>
          </a:p>
        </p:txBody>
      </p:sp>
      <p:sp>
        <p:nvSpPr>
          <p:cNvPr id="6" name="Content Placeholder 5"/>
          <p:cNvSpPr>
            <a:spLocks noGrp="1"/>
          </p:cNvSpPr>
          <p:nvPr>
            <p:ph idx="1"/>
          </p:nvPr>
        </p:nvSpPr>
        <p:spPr/>
        <p:txBody>
          <a:bodyPr>
            <a:normAutofit/>
          </a:bodyPr>
          <a:lstStyle/>
          <a:p>
            <a:r>
              <a:rPr lang="en-US" smtClean="0"/>
              <a:t>We need to distinguish between:</a:t>
            </a:r>
          </a:p>
          <a:p>
            <a:r>
              <a:rPr lang="en-US" smtClean="0"/>
              <a:t>Important vocabulary that ALL students need to learn</a:t>
            </a:r>
          </a:p>
          <a:p>
            <a:r>
              <a:rPr lang="en-US" smtClean="0"/>
              <a:t>Important, but for more advanced students</a:t>
            </a:r>
          </a:p>
          <a:p>
            <a:r>
              <a:rPr lang="en-US"/>
              <a:t>Not very useful new vocabulary needed only to understand this text. </a:t>
            </a:r>
          </a:p>
          <a:p>
            <a:r>
              <a:rPr lang="en-US" smtClean="0"/>
              <a:t>The books don’t normally distinguish</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t>48</a:t>
            </a:fld>
            <a:endParaRPr lang="en-US"/>
          </a:p>
        </p:txBody>
      </p:sp>
    </p:spTree>
    <p:extLst>
      <p:ext uri="{BB962C8B-B14F-4D97-AF65-F5344CB8AC3E}">
        <p14:creationId xmlns:p14="http://schemas.microsoft.com/office/powerpoint/2010/main" val="32462985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useful tool</a:t>
            </a:r>
            <a:endParaRPr lang="en-US"/>
          </a:p>
        </p:txBody>
      </p:sp>
      <p:sp>
        <p:nvSpPr>
          <p:cNvPr id="3" name="Content Placeholder 2"/>
          <p:cNvSpPr>
            <a:spLocks noGrp="1"/>
          </p:cNvSpPr>
          <p:nvPr>
            <p:ph idx="1"/>
          </p:nvPr>
        </p:nvSpPr>
        <p:spPr/>
        <p:txBody>
          <a:bodyPr/>
          <a:lstStyle/>
          <a:p>
            <a:r>
              <a:rPr lang="en-US" smtClean="0"/>
              <a:t>The ‘Text inspector’ of the English Vocabulary Profile site. </a:t>
            </a:r>
          </a:p>
          <a:p>
            <a:r>
              <a:rPr lang="en-US">
                <a:hlinkClick r:id="rId2"/>
              </a:rPr>
              <a:t>http://</a:t>
            </a:r>
            <a:r>
              <a:rPr lang="en-US" smtClean="0">
                <a:hlinkClick r:id="rId2"/>
              </a:rPr>
              <a:t>englishprofile.org/wordlists/text-inspector</a:t>
            </a:r>
            <a:endParaRPr lang="en-US" smtClean="0"/>
          </a:p>
          <a:p>
            <a:endParaRPr lang="en-US" smtClean="0"/>
          </a:p>
        </p:txBody>
      </p:sp>
      <p:sp>
        <p:nvSpPr>
          <p:cNvPr id="4" name="Slide Number Placeholder 3"/>
          <p:cNvSpPr>
            <a:spLocks noGrp="1"/>
          </p:cNvSpPr>
          <p:nvPr>
            <p:ph type="sldNum" sz="quarter" idx="12"/>
          </p:nvPr>
        </p:nvSpPr>
        <p:spPr/>
        <p:txBody>
          <a:bodyPr/>
          <a:lstStyle/>
          <a:p>
            <a:fld id="{2DAE65FE-B5B3-41D4-AFF9-BDDDDC3DC827}" type="slidenum">
              <a:rPr lang="en-US" smtClean="0"/>
              <a:pPr/>
              <a:t>49</a:t>
            </a:fld>
            <a:endParaRPr lang="en-US" dirty="0"/>
          </a:p>
        </p:txBody>
      </p:sp>
    </p:spTree>
    <p:extLst>
      <p:ext uri="{BB962C8B-B14F-4D97-AF65-F5344CB8AC3E}">
        <p14:creationId xmlns:p14="http://schemas.microsoft.com/office/powerpoint/2010/main" val="2172083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Recycle </a:t>
            </a:r>
            <a:r>
              <a:rPr lang="en-US" dirty="0" smtClean="0"/>
              <a:t>in different ways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We’ve done it orally in class: now do it for homework and get it all right!</a:t>
            </a:r>
          </a:p>
          <a:p>
            <a:pPr marL="514350" indent="-514350">
              <a:buAutoNum type="arabicPeriod"/>
            </a:pPr>
            <a:r>
              <a:rPr lang="en-US" sz="2800" dirty="0" smtClean="0"/>
              <a:t>Simply do again a week later in </a:t>
            </a:r>
            <a:r>
              <a:rPr lang="en-US" sz="2800" smtClean="0"/>
              <a:t>class: challenge to remember all the right answers. </a:t>
            </a:r>
            <a:endParaRPr lang="en-US" sz="2800" dirty="0" smtClean="0"/>
          </a:p>
          <a:p>
            <a:pPr marL="514350" indent="-514350">
              <a:buAutoNum type="arabicPeriod"/>
            </a:pPr>
            <a:r>
              <a:rPr lang="en-US" sz="2800" dirty="0" smtClean="0"/>
              <a:t>Immediately after: close your books. How many of the items can you recall from memory?</a:t>
            </a:r>
            <a:r>
              <a:rPr lang="en-US" sz="2800" dirty="0"/>
              <a:t/>
            </a:r>
            <a:br>
              <a:rPr lang="en-US" sz="2800" dirty="0"/>
            </a:br>
            <a:r>
              <a:rPr lang="en-US" sz="2800" dirty="0" smtClean="0"/>
              <a:t>(Full-class brainstorm; or individual then sharing then full class)</a:t>
            </a:r>
          </a:p>
          <a:p>
            <a:pPr marL="514350" indent="-514350">
              <a:buAutoNum type="arabicPeriod"/>
            </a:pPr>
            <a:r>
              <a:rPr lang="en-US" sz="2800" smtClean="0"/>
              <a:t>Redo differently, using any of the techniques suggested below...</a:t>
            </a:r>
            <a:endParaRPr lang="en-US" sz="2800" dirty="0" smtClean="0"/>
          </a:p>
        </p:txBody>
      </p:sp>
      <p:sp>
        <p:nvSpPr>
          <p:cNvPr id="4" name="Slide Number Placeholder 3"/>
          <p:cNvSpPr>
            <a:spLocks noGrp="1"/>
          </p:cNvSpPr>
          <p:nvPr>
            <p:ph type="sldNum" sz="quarter" idx="12"/>
          </p:nvPr>
        </p:nvSpPr>
        <p:spPr/>
        <p:txBody>
          <a:bodyPr/>
          <a:lstStyle/>
          <a:p>
            <a:fld id="{2DAE65FE-B5B3-41D4-AFF9-BDDDDC3DC827}" type="slidenum">
              <a:rPr lang="en-US" smtClean="0"/>
              <a:pPr/>
              <a:t>5</a:t>
            </a:fld>
            <a:endParaRPr lang="en-US" dirty="0"/>
          </a:p>
        </p:txBody>
      </p:sp>
    </p:spTree>
    <p:extLst>
      <p:ext uri="{BB962C8B-B14F-4D97-AF65-F5344CB8AC3E}">
        <p14:creationId xmlns:p14="http://schemas.microsoft.com/office/powerpoint/2010/main" val="29024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413" t="11478" r="9291" b="4778"/>
          <a:stretch/>
        </p:blipFill>
        <p:spPr>
          <a:xfrm>
            <a:off x="41182" y="914400"/>
            <a:ext cx="9069952" cy="5196468"/>
          </a:xfrm>
        </p:spPr>
      </p:pic>
      <p:sp>
        <p:nvSpPr>
          <p:cNvPr id="4" name="Slide Number Placeholder 3"/>
          <p:cNvSpPr>
            <a:spLocks noGrp="1"/>
          </p:cNvSpPr>
          <p:nvPr>
            <p:ph type="sldNum" sz="quarter" idx="12"/>
          </p:nvPr>
        </p:nvSpPr>
        <p:spPr/>
        <p:txBody>
          <a:bodyPr/>
          <a:lstStyle/>
          <a:p>
            <a:fld id="{2DAE65FE-B5B3-41D4-AFF9-BDDDDC3DC827}" type="slidenum">
              <a:rPr lang="en-US" smtClean="0"/>
              <a:pPr/>
              <a:t>50</a:t>
            </a:fld>
            <a:endParaRPr lang="en-US" dirty="0"/>
          </a:p>
        </p:txBody>
      </p:sp>
    </p:spTree>
    <p:extLst>
      <p:ext uri="{BB962C8B-B14F-4D97-AF65-F5344CB8AC3E}">
        <p14:creationId xmlns:p14="http://schemas.microsoft.com/office/powerpoint/2010/main" val="3798624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53664"/>
            <a:ext cx="7886700" cy="6124168"/>
          </a:xfrm>
        </p:spPr>
        <p:txBody>
          <a:bodyPr>
            <a:normAutofit fontScale="70000" lnSpcReduction="20000"/>
          </a:bodyPr>
          <a:lstStyle/>
          <a:p>
            <a:pPr>
              <a:lnSpc>
                <a:spcPct val="170000"/>
              </a:lnSpc>
              <a:spcBef>
                <a:spcPts val="0"/>
              </a:spcBef>
              <a:spcAft>
                <a:spcPts val="600"/>
              </a:spcAft>
            </a:pPr>
            <a:r>
              <a:rPr lang="en-US" altLang="en-US">
                <a:latin typeface="Times New Roman" panose="02020603050405020304" pitchFamily="18" charset="0"/>
                <a:cs typeface="Times New Roman" panose="02020603050405020304" pitchFamily="18" charset="0"/>
              </a:rPr>
              <a:t>Seventy-eight-year-old Emily Morrison lives alone. She doesn’t go out much, so Emily was very pleased when a smartly-dressed young man appeared at her door offering a shopping service.  His hair was short and tidy, and he wore a nicely-ironed white shirt and smart black trousers. He promised that her shopping would be in her house within an hour so she gave him her shopping list and credit card details.  Her shopping was indeed delivered within an hour.  However, when she received her credit card statement at the end of the month, Emily found an $800 charge for clothes purchased in a fashionable Los Angeles boutique that she knew nothing about.  She had been deceived by the well-dressed young man.</a:t>
            </a:r>
          </a:p>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51</a:t>
            </a:fld>
            <a:endParaRPr lang="en-US" dirty="0"/>
          </a:p>
        </p:txBody>
      </p:sp>
    </p:spTree>
    <p:extLst>
      <p:ext uri="{BB962C8B-B14F-4D97-AF65-F5344CB8AC3E}">
        <p14:creationId xmlns:p14="http://schemas.microsoft.com/office/powerpoint/2010/main" val="3780753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047" t="11554" r="11808" b="4993"/>
          <a:stretch/>
        </p:blipFill>
        <p:spPr>
          <a:xfrm>
            <a:off x="100362" y="700138"/>
            <a:ext cx="9032484" cy="5354974"/>
          </a:xfrm>
        </p:spPr>
      </p:pic>
      <p:sp>
        <p:nvSpPr>
          <p:cNvPr id="4" name="Slide Number Placeholder 3"/>
          <p:cNvSpPr>
            <a:spLocks noGrp="1"/>
          </p:cNvSpPr>
          <p:nvPr>
            <p:ph type="sldNum" sz="quarter" idx="12"/>
          </p:nvPr>
        </p:nvSpPr>
        <p:spPr/>
        <p:txBody>
          <a:bodyPr/>
          <a:lstStyle/>
          <a:p>
            <a:fld id="{2DAE65FE-B5B3-41D4-AFF9-BDDDDC3DC827}" type="slidenum">
              <a:rPr lang="en-US" smtClean="0"/>
              <a:pPr/>
              <a:t>52</a:t>
            </a:fld>
            <a:endParaRPr lang="en-US" dirty="0"/>
          </a:p>
        </p:txBody>
      </p:sp>
    </p:spTree>
    <p:extLst>
      <p:ext uri="{BB962C8B-B14F-4D97-AF65-F5344CB8AC3E}">
        <p14:creationId xmlns:p14="http://schemas.microsoft.com/office/powerpoint/2010/main" val="1587348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AE65FE-B5B3-41D4-AFF9-BDDDDC3DC827}" type="slidenum">
              <a:rPr lang="en-US" smtClean="0"/>
              <a:pPr/>
              <a:t>53</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928" t="11517" r="9495" b="26477"/>
          <a:stretch/>
        </p:blipFill>
        <p:spPr>
          <a:xfrm>
            <a:off x="4991" y="386885"/>
            <a:ext cx="9261672" cy="5255631"/>
          </a:xfrm>
          <a:prstGeom prst="rect">
            <a:avLst/>
          </a:prstGeom>
        </p:spPr>
      </p:pic>
      <p:sp>
        <p:nvSpPr>
          <p:cNvPr id="6" name="TextBox 5"/>
          <p:cNvSpPr txBox="1"/>
          <p:nvPr/>
        </p:nvSpPr>
        <p:spPr>
          <a:xfrm>
            <a:off x="423746" y="5765180"/>
            <a:ext cx="8519532" cy="400110"/>
          </a:xfrm>
          <a:prstGeom prst="rect">
            <a:avLst/>
          </a:prstGeom>
          <a:noFill/>
        </p:spPr>
        <p:txBody>
          <a:bodyPr wrap="square" rtlCol="0">
            <a:spAutoFit/>
          </a:bodyPr>
          <a:lstStyle/>
          <a:p>
            <a:r>
              <a:rPr lang="en-US" sz="2000" smtClean="0">
                <a:solidFill>
                  <a:srgbClr val="FF9933"/>
                </a:solidFill>
              </a:rPr>
              <a:t>A1</a:t>
            </a:r>
            <a:r>
              <a:rPr lang="en-US" sz="2000" smtClean="0"/>
              <a:t>    </a:t>
            </a:r>
            <a:r>
              <a:rPr lang="en-US" sz="2000" smtClean="0">
                <a:solidFill>
                  <a:srgbClr val="33CCCC"/>
                </a:solidFill>
              </a:rPr>
              <a:t>A2</a:t>
            </a:r>
            <a:r>
              <a:rPr lang="en-US" sz="2000" smtClean="0"/>
              <a:t>   </a:t>
            </a:r>
            <a:r>
              <a:rPr lang="en-US" sz="2000" smtClean="0">
                <a:solidFill>
                  <a:srgbClr val="FF0000"/>
                </a:solidFill>
              </a:rPr>
              <a:t>B1</a:t>
            </a:r>
            <a:r>
              <a:rPr lang="en-US" sz="2000" smtClean="0"/>
              <a:t>   </a:t>
            </a:r>
            <a:r>
              <a:rPr lang="en-US" sz="2000" smtClean="0">
                <a:solidFill>
                  <a:srgbClr val="00B050"/>
                </a:solidFill>
              </a:rPr>
              <a:t>B2</a:t>
            </a:r>
            <a:r>
              <a:rPr lang="en-US" sz="2000" smtClean="0"/>
              <a:t>   C1/C2/proper names</a:t>
            </a:r>
            <a:endParaRPr lang="en-US" sz="2000"/>
          </a:p>
        </p:txBody>
      </p:sp>
    </p:spTree>
    <p:extLst>
      <p:ext uri="{BB962C8B-B14F-4D97-AF65-F5344CB8AC3E}">
        <p14:creationId xmlns:p14="http://schemas.microsoft.com/office/powerpoint/2010/main" val="11073512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Pre-teaching</a:t>
            </a:r>
            <a:endParaRPr lang="en-US"/>
          </a:p>
        </p:txBody>
      </p:sp>
      <p:sp>
        <p:nvSpPr>
          <p:cNvPr id="4" name="Content Placeholder 3"/>
          <p:cNvSpPr>
            <a:spLocks noGrp="1"/>
          </p:cNvSpPr>
          <p:nvPr>
            <p:ph idx="1"/>
          </p:nvPr>
        </p:nvSpPr>
        <p:spPr/>
        <p:txBody>
          <a:bodyPr/>
          <a:lstStyle/>
          <a:p>
            <a:r>
              <a:rPr lang="en-US" smtClean="0"/>
              <a:t>Some evidence that pre-teaching vocabulary immediately before reading doesn’t help much (Mesri, 2012)</a:t>
            </a:r>
          </a:p>
          <a:p>
            <a:r>
              <a:rPr lang="en-US" smtClean="0"/>
              <a:t>If you pre-teach, this needs to be very thorough and over time.</a:t>
            </a:r>
          </a:p>
          <a:p>
            <a:r>
              <a:rPr lang="en-US" smtClean="0"/>
              <a:t>Probably best to teach a limited number of key items in advance, and the rest during reading.</a:t>
            </a:r>
            <a:endParaRPr lang="en-US"/>
          </a:p>
        </p:txBody>
      </p:sp>
      <p:sp>
        <p:nvSpPr>
          <p:cNvPr id="2" name="Slide Number Placeholder 1"/>
          <p:cNvSpPr>
            <a:spLocks noGrp="1"/>
          </p:cNvSpPr>
          <p:nvPr>
            <p:ph type="sldNum" sz="quarter" idx="12"/>
          </p:nvPr>
        </p:nvSpPr>
        <p:spPr/>
        <p:txBody>
          <a:bodyPr/>
          <a:lstStyle/>
          <a:p>
            <a:fld id="{2DAE65FE-B5B3-41D4-AFF9-BDDDDC3DC827}" type="slidenum">
              <a:rPr lang="en-US" smtClean="0"/>
              <a:t>54</a:t>
            </a:fld>
            <a:endParaRPr lang="en-US"/>
          </a:p>
        </p:txBody>
      </p:sp>
    </p:spTree>
    <p:extLst>
      <p:ext uri="{BB962C8B-B14F-4D97-AF65-F5344CB8AC3E}">
        <p14:creationId xmlns:p14="http://schemas.microsoft.com/office/powerpoint/2010/main" val="4538814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Using the reading text 3: Comprehension tasks</a:t>
            </a:r>
            <a:endParaRPr lang="en-US"/>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55</a:t>
            </a:fld>
            <a:endParaRPr lang="en-US" dirty="0"/>
          </a:p>
        </p:txBody>
      </p:sp>
    </p:spTree>
    <p:extLst>
      <p:ext uri="{BB962C8B-B14F-4D97-AF65-F5344CB8AC3E}">
        <p14:creationId xmlns:p14="http://schemas.microsoft.com/office/powerpoint/2010/main" val="3752127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tasks</a:t>
            </a:r>
            <a:endParaRPr lang="en-US" dirty="0"/>
          </a:p>
        </p:txBody>
      </p:sp>
      <p:sp>
        <p:nvSpPr>
          <p:cNvPr id="3" name="Content Placeholder 2"/>
          <p:cNvSpPr>
            <a:spLocks noGrp="1"/>
          </p:cNvSpPr>
          <p:nvPr>
            <p:ph idx="1"/>
          </p:nvPr>
        </p:nvSpPr>
        <p:spPr>
          <a:xfrm>
            <a:off x="628650" y="2871019"/>
            <a:ext cx="7886700" cy="3305944"/>
          </a:xfrm>
        </p:spPr>
        <p:txBody>
          <a:bodyPr/>
          <a:lstStyle/>
          <a:p>
            <a:pPr marL="514350" indent="-514350">
              <a:buFont typeface="+mj-lt"/>
              <a:buAutoNum type="arabicPeriod"/>
            </a:pPr>
            <a:r>
              <a:rPr lang="en-US" dirty="0" smtClean="0"/>
              <a:t>Comprehension questions</a:t>
            </a:r>
          </a:p>
          <a:p>
            <a:pPr marL="514350" indent="-514350">
              <a:buFont typeface="+mj-lt"/>
              <a:buAutoNum type="arabicPeriod"/>
            </a:pPr>
            <a:r>
              <a:rPr lang="en-US" smtClean="0"/>
              <a:t>Alternative </a:t>
            </a:r>
            <a:r>
              <a:rPr lang="en-US" dirty="0" smtClean="0"/>
              <a:t>tasks </a:t>
            </a:r>
            <a:r>
              <a:rPr lang="en-US" smtClean="0"/>
              <a:t>involving comprehension, interpretation, response</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56</a:t>
            </a:fld>
            <a:endParaRPr lang="en-US" dirty="0"/>
          </a:p>
        </p:txBody>
      </p:sp>
    </p:spTree>
    <p:extLst>
      <p:ext uri="{BB962C8B-B14F-4D97-AF65-F5344CB8AC3E}">
        <p14:creationId xmlns:p14="http://schemas.microsoft.com/office/powerpoint/2010/main" val="41940074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comprehension questions 1</a:t>
            </a:r>
            <a:endParaRPr lang="en-US" dirty="0"/>
          </a:p>
        </p:txBody>
      </p:sp>
      <p:sp>
        <p:nvSpPr>
          <p:cNvPr id="3" name="Content Placeholder 2"/>
          <p:cNvSpPr>
            <a:spLocks noGrp="1"/>
          </p:cNvSpPr>
          <p:nvPr>
            <p:ph idx="1"/>
          </p:nvPr>
        </p:nvSpPr>
        <p:spPr>
          <a:xfrm>
            <a:off x="628650" y="2330245"/>
            <a:ext cx="7886700" cy="3846718"/>
          </a:xfrm>
        </p:spPr>
        <p:txBody>
          <a:bodyPr/>
          <a:lstStyle/>
          <a:p>
            <a:r>
              <a:rPr lang="en-US" dirty="0" smtClean="0"/>
              <a:t>They may not check comprehension</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57</a:t>
            </a:fld>
            <a:endParaRPr lang="en-US" dirty="0"/>
          </a:p>
        </p:txBody>
      </p:sp>
    </p:spTree>
    <p:extLst>
      <p:ext uri="{BB962C8B-B14F-4D97-AF65-F5344CB8AC3E}">
        <p14:creationId xmlns:p14="http://schemas.microsoft.com/office/powerpoint/2010/main" val="1131941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2619"/>
            <a:ext cx="8229600" cy="6272981"/>
          </a:xfrm>
        </p:spPr>
        <p:txBody>
          <a:bodyPr>
            <a:normAutofit lnSpcReduction="10000"/>
          </a:bodyPr>
          <a:lstStyle/>
          <a:p>
            <a:r>
              <a:rPr lang="en-US" b="1" dirty="0" smtClean="0"/>
              <a:t>The text</a:t>
            </a:r>
          </a:p>
          <a:p>
            <a:r>
              <a:rPr lang="en-US" dirty="0" smtClean="0"/>
              <a:t>The </a:t>
            </a:r>
            <a:r>
              <a:rPr lang="en-US" dirty="0" err="1"/>
              <a:t>changks</a:t>
            </a:r>
            <a:r>
              <a:rPr lang="en-US" dirty="0"/>
              <a:t> </a:t>
            </a:r>
            <a:r>
              <a:rPr lang="en-US" dirty="0" err="1"/>
              <a:t>voz</a:t>
            </a:r>
            <a:r>
              <a:rPr lang="en-US" dirty="0"/>
              <a:t> </a:t>
            </a:r>
            <a:r>
              <a:rPr lang="en-US" dirty="0" err="1"/>
              <a:t>blunging</a:t>
            </a:r>
            <a:r>
              <a:rPr lang="en-US" dirty="0"/>
              <a:t> </a:t>
            </a:r>
            <a:r>
              <a:rPr lang="en-US" dirty="0" err="1"/>
              <a:t>frewly</a:t>
            </a:r>
            <a:r>
              <a:rPr lang="en-US" dirty="0"/>
              <a:t> </a:t>
            </a:r>
            <a:r>
              <a:rPr lang="en-US" dirty="0" err="1"/>
              <a:t>nedeng</a:t>
            </a:r>
            <a:r>
              <a:rPr lang="en-US" dirty="0"/>
              <a:t> the </a:t>
            </a:r>
            <a:r>
              <a:rPr lang="en-US" dirty="0" err="1"/>
              <a:t>brudegan</a:t>
            </a:r>
            <a:r>
              <a:rPr lang="en-US" dirty="0"/>
              <a:t>. Some </a:t>
            </a:r>
            <a:r>
              <a:rPr lang="en-US" dirty="0" err="1"/>
              <a:t>changks</a:t>
            </a:r>
            <a:r>
              <a:rPr lang="en-US" dirty="0"/>
              <a:t> </a:t>
            </a:r>
            <a:r>
              <a:rPr lang="en-US" dirty="0" err="1"/>
              <a:t>vos</a:t>
            </a:r>
            <a:r>
              <a:rPr lang="en-US" dirty="0"/>
              <a:t> </a:t>
            </a:r>
            <a:r>
              <a:rPr lang="en-US" dirty="0" err="1"/>
              <a:t>unred</a:t>
            </a:r>
            <a:r>
              <a:rPr lang="en-US" dirty="0"/>
              <a:t>, but the other </a:t>
            </a:r>
            <a:r>
              <a:rPr lang="en-US" dirty="0" err="1"/>
              <a:t>changks</a:t>
            </a:r>
            <a:r>
              <a:rPr lang="en-US" dirty="0"/>
              <a:t> </a:t>
            </a:r>
            <a:r>
              <a:rPr lang="en-US" dirty="0" err="1"/>
              <a:t>vos</a:t>
            </a:r>
            <a:r>
              <a:rPr lang="en-US" dirty="0"/>
              <a:t> </a:t>
            </a:r>
            <a:r>
              <a:rPr lang="en-US" dirty="0" err="1"/>
              <a:t>unredder</a:t>
            </a:r>
            <a:r>
              <a:rPr lang="en-US" dirty="0"/>
              <a:t>. They </a:t>
            </a:r>
            <a:r>
              <a:rPr lang="en-US" dirty="0" err="1"/>
              <a:t>vos</a:t>
            </a:r>
            <a:r>
              <a:rPr lang="en-US" dirty="0"/>
              <a:t> all </a:t>
            </a:r>
            <a:r>
              <a:rPr lang="en-US" dirty="0" err="1"/>
              <a:t>polket</a:t>
            </a:r>
            <a:r>
              <a:rPr lang="en-US" dirty="0"/>
              <a:t> and rather </a:t>
            </a:r>
            <a:r>
              <a:rPr lang="en-US" dirty="0" err="1"/>
              <a:t>chiglop</a:t>
            </a:r>
            <a:r>
              <a:rPr lang="en-US" dirty="0"/>
              <a:t>, so they did not </a:t>
            </a:r>
            <a:r>
              <a:rPr lang="en-US" dirty="0" err="1"/>
              <a:t>mekle</a:t>
            </a:r>
            <a:r>
              <a:rPr lang="en-US" dirty="0"/>
              <a:t> the </a:t>
            </a:r>
            <a:r>
              <a:rPr lang="en-US" dirty="0" err="1"/>
              <a:t>spuler</a:t>
            </a:r>
            <a:r>
              <a:rPr lang="en-US" dirty="0"/>
              <a:t>. A few were </a:t>
            </a:r>
            <a:r>
              <a:rPr lang="en-US" dirty="0" err="1"/>
              <a:t>unstametick</a:t>
            </a:r>
            <a:r>
              <a:rPr lang="en-US" dirty="0"/>
              <a:t>.</a:t>
            </a:r>
          </a:p>
          <a:p>
            <a:pPr lvl="0"/>
            <a:r>
              <a:rPr lang="en-US" b="1" dirty="0" smtClean="0"/>
              <a:t>The comprehension questions</a:t>
            </a:r>
          </a:p>
          <a:p>
            <a:pPr lvl="0"/>
            <a:r>
              <a:rPr lang="en-US" dirty="0" smtClean="0"/>
              <a:t>What </a:t>
            </a:r>
            <a:r>
              <a:rPr lang="en-US" dirty="0"/>
              <a:t>were the </a:t>
            </a:r>
            <a:r>
              <a:rPr lang="en-US" dirty="0" err="1"/>
              <a:t>changks</a:t>
            </a:r>
            <a:r>
              <a:rPr lang="en-US" dirty="0"/>
              <a:t> doing?</a:t>
            </a:r>
          </a:p>
          <a:p>
            <a:pPr lvl="0"/>
            <a:r>
              <a:rPr lang="en-US" dirty="0"/>
              <a:t>How </a:t>
            </a:r>
            <a:r>
              <a:rPr lang="en-US" dirty="0" smtClean="0"/>
              <a:t>were they </a:t>
            </a:r>
            <a:r>
              <a:rPr lang="en-US" dirty="0" err="1" smtClean="0"/>
              <a:t>blunging</a:t>
            </a:r>
            <a:r>
              <a:rPr lang="en-US" dirty="0" smtClean="0"/>
              <a:t>?</a:t>
            </a:r>
            <a:endParaRPr lang="en-US" dirty="0"/>
          </a:p>
          <a:p>
            <a:pPr lvl="0"/>
            <a:r>
              <a:rPr lang="en-US" dirty="0"/>
              <a:t>Where were they </a:t>
            </a:r>
            <a:r>
              <a:rPr lang="en-US" dirty="0" err="1"/>
              <a:t>blunging</a:t>
            </a:r>
            <a:r>
              <a:rPr lang="en-US" dirty="0"/>
              <a:t>?</a:t>
            </a:r>
          </a:p>
          <a:p>
            <a:pPr lvl="0"/>
            <a:r>
              <a:rPr lang="en-US" dirty="0"/>
              <a:t>In what ways were the </a:t>
            </a:r>
            <a:r>
              <a:rPr lang="en-US" dirty="0" err="1"/>
              <a:t>changks</a:t>
            </a:r>
            <a:r>
              <a:rPr lang="en-US" dirty="0"/>
              <a:t> the same and in what ways were they different?</a:t>
            </a:r>
          </a:p>
          <a:p>
            <a:pPr lvl="0"/>
            <a:r>
              <a:rPr lang="en-US" dirty="0"/>
              <a:t>Were any </a:t>
            </a:r>
            <a:r>
              <a:rPr lang="en-US" dirty="0" err="1"/>
              <a:t>changks</a:t>
            </a:r>
            <a:r>
              <a:rPr lang="en-US" dirty="0"/>
              <a:t> </a:t>
            </a:r>
            <a:r>
              <a:rPr lang="en-US" dirty="0" err="1"/>
              <a:t>unstametick</a:t>
            </a:r>
            <a:r>
              <a:rPr lang="en-US" dirty="0" smtClean="0"/>
              <a:t>?</a:t>
            </a:r>
            <a:endParaRPr lang="en-US" dirty="0"/>
          </a:p>
        </p:txBody>
      </p:sp>
    </p:spTree>
    <p:extLst>
      <p:ext uri="{BB962C8B-B14F-4D97-AF65-F5344CB8AC3E}">
        <p14:creationId xmlns:p14="http://schemas.microsoft.com/office/powerpoint/2010/main" val="42038438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Congratulations!</a:t>
            </a:r>
            <a:endParaRPr lang="en-US"/>
          </a:p>
        </p:txBody>
      </p:sp>
      <p:sp>
        <p:nvSpPr>
          <p:cNvPr id="3" name="Content Placeholder 2"/>
          <p:cNvSpPr>
            <a:spLocks noGrp="1"/>
          </p:cNvSpPr>
          <p:nvPr>
            <p:ph idx="1"/>
          </p:nvPr>
        </p:nvSpPr>
        <p:spPr>
          <a:xfrm>
            <a:off x="628650" y="2365829"/>
            <a:ext cx="7886700" cy="3811134"/>
          </a:xfrm>
        </p:spPr>
        <p:txBody>
          <a:bodyPr/>
          <a:lstStyle/>
          <a:p>
            <a:r>
              <a:rPr lang="en-US" smtClean="0"/>
              <a:t>You just answered a set of comprehension questions correctly...</a:t>
            </a:r>
          </a:p>
          <a:p>
            <a:r>
              <a:rPr lang="en-US" smtClean="0"/>
              <a:t>... without comprehending the text!</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59</a:t>
            </a:fld>
            <a:endParaRPr lang="en-US" dirty="0"/>
          </a:p>
        </p:txBody>
      </p:sp>
    </p:spTree>
    <p:extLst>
      <p:ext uri="{BB962C8B-B14F-4D97-AF65-F5344CB8AC3E}">
        <p14:creationId xmlns:p14="http://schemas.microsoft.com/office/powerpoint/2010/main" val="315979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Change interaction type and checking</a:t>
            </a:r>
            <a:endParaRPr lang="en-US"/>
          </a:p>
        </p:txBody>
      </p:sp>
      <p:sp>
        <p:nvSpPr>
          <p:cNvPr id="3" name="Content Placeholder 2"/>
          <p:cNvSpPr>
            <a:spLocks noGrp="1"/>
          </p:cNvSpPr>
          <p:nvPr>
            <p:ph idx="1"/>
          </p:nvPr>
        </p:nvSpPr>
        <p:spPr/>
        <p:txBody>
          <a:bodyPr>
            <a:normAutofit lnSpcReduction="10000"/>
          </a:bodyPr>
          <a:lstStyle/>
          <a:p>
            <a:r>
              <a:rPr lang="en-US" smtClean="0"/>
              <a:t>The default pattern: IRF</a:t>
            </a:r>
            <a:br>
              <a:rPr lang="en-US" smtClean="0"/>
            </a:br>
            <a:r>
              <a:rPr lang="en-US" b="1" u="sng" smtClean="0"/>
              <a:t>I</a:t>
            </a:r>
            <a:r>
              <a:rPr lang="en-US" smtClean="0"/>
              <a:t>nitiation – </a:t>
            </a:r>
            <a:r>
              <a:rPr lang="en-US" b="1" u="sng" smtClean="0"/>
              <a:t>R</a:t>
            </a:r>
            <a:r>
              <a:rPr lang="en-US" smtClean="0"/>
              <a:t>esponse – </a:t>
            </a:r>
            <a:r>
              <a:rPr lang="en-US" b="1" u="sng" smtClean="0"/>
              <a:t>F</a:t>
            </a:r>
            <a:r>
              <a:rPr lang="en-US" smtClean="0"/>
              <a:t>eedback</a:t>
            </a:r>
          </a:p>
          <a:p>
            <a:endParaRPr lang="en-US"/>
          </a:p>
          <a:p>
            <a:r>
              <a:rPr lang="en-US" smtClean="0"/>
              <a:t>But:</a:t>
            </a:r>
          </a:p>
          <a:p>
            <a:r>
              <a:rPr lang="en-US" smtClean="0"/>
              <a:t>Only one student is activated at a time: others may lose interest / not attend</a:t>
            </a:r>
          </a:p>
          <a:p>
            <a:r>
              <a:rPr lang="en-US" smtClean="0"/>
              <a:t>Boring</a:t>
            </a:r>
          </a:p>
          <a:p>
            <a:r>
              <a:rPr lang="en-US" smtClean="0"/>
              <a:t>Time-consuming relative to amount of learning</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6</a:t>
            </a:fld>
            <a:endParaRPr lang="en-US" dirty="0"/>
          </a:p>
        </p:txBody>
      </p:sp>
    </p:spTree>
    <p:extLst>
      <p:ext uri="{BB962C8B-B14F-4D97-AF65-F5344CB8AC3E}">
        <p14:creationId xmlns:p14="http://schemas.microsoft.com/office/powerpoint/2010/main" val="35443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about this?</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t>Use different wording</a:t>
            </a:r>
          </a:p>
          <a:p>
            <a:pPr marL="457200" indent="-457200">
              <a:buFont typeface="Arial" panose="020B0604020202020204" pitchFamily="34" charset="0"/>
              <a:buChar char="•"/>
            </a:pPr>
            <a:r>
              <a:rPr lang="en-US" dirty="0" smtClean="0"/>
              <a:t>Ask students to answer about underlying meanings, not the actual text.</a:t>
            </a:r>
          </a:p>
          <a:p>
            <a:r>
              <a:rPr lang="en-US" dirty="0" err="1" smtClean="0"/>
              <a:t>e.g</a:t>
            </a:r>
            <a:r>
              <a:rPr lang="en-US" dirty="0" smtClean="0"/>
              <a:t> </a:t>
            </a:r>
          </a:p>
          <a:p>
            <a:r>
              <a:rPr lang="en-US" dirty="0" smtClean="0"/>
              <a:t>Text: </a:t>
            </a:r>
            <a:r>
              <a:rPr lang="en-US" i="1" dirty="0" err="1" smtClean="0"/>
              <a:t>Mr</a:t>
            </a:r>
            <a:r>
              <a:rPr lang="en-US" i="1" dirty="0" smtClean="0"/>
              <a:t> Smith asked his wife for assistance.</a:t>
            </a:r>
          </a:p>
          <a:p>
            <a:r>
              <a:rPr lang="en-US" b="1" dirty="0" smtClean="0"/>
              <a:t>Bad question</a:t>
            </a:r>
            <a:r>
              <a:rPr lang="en-US" dirty="0" smtClean="0"/>
              <a:t>: Who did </a:t>
            </a:r>
            <a:r>
              <a:rPr lang="en-US" dirty="0" err="1" smtClean="0"/>
              <a:t>Mr</a:t>
            </a:r>
            <a:r>
              <a:rPr lang="en-US" dirty="0" smtClean="0"/>
              <a:t> Smith ask for assistance? </a:t>
            </a:r>
          </a:p>
          <a:p>
            <a:r>
              <a:rPr lang="en-US" b="1" dirty="0" smtClean="0"/>
              <a:t>Better questions</a:t>
            </a:r>
            <a:r>
              <a:rPr lang="en-US" dirty="0" smtClean="0"/>
              <a:t>:  </a:t>
            </a:r>
          </a:p>
          <a:p>
            <a:r>
              <a:rPr lang="en-US" dirty="0" smtClean="0"/>
              <a:t>Who did </a:t>
            </a:r>
            <a:r>
              <a:rPr lang="en-US" dirty="0" err="1" smtClean="0"/>
              <a:t>Mr</a:t>
            </a:r>
            <a:r>
              <a:rPr lang="en-US" dirty="0" smtClean="0"/>
              <a:t> Smith get to help him?</a:t>
            </a:r>
          </a:p>
          <a:p>
            <a:r>
              <a:rPr lang="en-US" dirty="0" smtClean="0"/>
              <a:t>Was </a:t>
            </a:r>
            <a:r>
              <a:rPr lang="en-US" dirty="0" err="1" smtClean="0"/>
              <a:t>Mr</a:t>
            </a:r>
            <a:r>
              <a:rPr lang="en-US" dirty="0" smtClean="0"/>
              <a:t> Smith married?</a:t>
            </a:r>
          </a:p>
        </p:txBody>
      </p:sp>
      <p:sp>
        <p:nvSpPr>
          <p:cNvPr id="4" name="Slide Number Placeholder 3"/>
          <p:cNvSpPr>
            <a:spLocks noGrp="1"/>
          </p:cNvSpPr>
          <p:nvPr>
            <p:ph type="sldNum" sz="quarter" idx="12"/>
          </p:nvPr>
        </p:nvSpPr>
        <p:spPr/>
        <p:txBody>
          <a:bodyPr/>
          <a:lstStyle/>
          <a:p>
            <a:fld id="{2DAE65FE-B5B3-41D4-AFF9-BDDDDC3DC827}" type="slidenum">
              <a:rPr lang="en-US" smtClean="0"/>
              <a:pPr/>
              <a:t>60</a:t>
            </a:fld>
            <a:endParaRPr lang="en-US" dirty="0"/>
          </a:p>
        </p:txBody>
      </p:sp>
    </p:spTree>
    <p:extLst>
      <p:ext uri="{BB962C8B-B14F-4D97-AF65-F5344CB8AC3E}">
        <p14:creationId xmlns:p14="http://schemas.microsoft.com/office/powerpoint/2010/main" val="2704219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2619"/>
            <a:ext cx="8229600" cy="6272981"/>
          </a:xfrm>
        </p:spPr>
        <p:txBody>
          <a:bodyPr>
            <a:normAutofit lnSpcReduction="10000"/>
          </a:bodyPr>
          <a:lstStyle/>
          <a:p>
            <a:r>
              <a:rPr lang="en-US" b="1" dirty="0" smtClean="0"/>
              <a:t>The text</a:t>
            </a:r>
          </a:p>
          <a:p>
            <a:r>
              <a:rPr lang="en-US" dirty="0" smtClean="0"/>
              <a:t>The </a:t>
            </a:r>
            <a:r>
              <a:rPr lang="en-US" u="sng" dirty="0" err="1"/>
              <a:t>changks</a:t>
            </a:r>
            <a:r>
              <a:rPr lang="en-US" dirty="0"/>
              <a:t> </a:t>
            </a:r>
            <a:r>
              <a:rPr lang="en-US" dirty="0" err="1"/>
              <a:t>voz</a:t>
            </a:r>
            <a:r>
              <a:rPr lang="en-US" dirty="0"/>
              <a:t> </a:t>
            </a:r>
            <a:r>
              <a:rPr lang="en-US" dirty="0" err="1"/>
              <a:t>blunging</a:t>
            </a:r>
            <a:r>
              <a:rPr lang="en-US" dirty="0"/>
              <a:t> </a:t>
            </a:r>
            <a:r>
              <a:rPr lang="en-US" u="sng" dirty="0" err="1"/>
              <a:t>frewly</a:t>
            </a:r>
            <a:r>
              <a:rPr lang="en-US" dirty="0"/>
              <a:t> </a:t>
            </a:r>
            <a:r>
              <a:rPr lang="en-US" dirty="0" err="1"/>
              <a:t>nedeng</a:t>
            </a:r>
            <a:r>
              <a:rPr lang="en-US" dirty="0"/>
              <a:t> the </a:t>
            </a:r>
            <a:r>
              <a:rPr lang="en-US" dirty="0" err="1"/>
              <a:t>brudegan</a:t>
            </a:r>
            <a:r>
              <a:rPr lang="en-US" dirty="0"/>
              <a:t>. Some </a:t>
            </a:r>
            <a:r>
              <a:rPr lang="en-US" dirty="0" err="1"/>
              <a:t>changks</a:t>
            </a:r>
            <a:r>
              <a:rPr lang="en-US" dirty="0"/>
              <a:t> </a:t>
            </a:r>
            <a:r>
              <a:rPr lang="en-US" dirty="0" err="1"/>
              <a:t>vos</a:t>
            </a:r>
            <a:r>
              <a:rPr lang="en-US" dirty="0"/>
              <a:t> </a:t>
            </a:r>
            <a:r>
              <a:rPr lang="en-US" dirty="0" err="1"/>
              <a:t>unred</a:t>
            </a:r>
            <a:r>
              <a:rPr lang="en-US" dirty="0"/>
              <a:t>, but the other </a:t>
            </a:r>
            <a:r>
              <a:rPr lang="en-US" dirty="0" err="1"/>
              <a:t>changks</a:t>
            </a:r>
            <a:r>
              <a:rPr lang="en-US" dirty="0"/>
              <a:t> </a:t>
            </a:r>
            <a:r>
              <a:rPr lang="en-US" dirty="0" err="1"/>
              <a:t>vos</a:t>
            </a:r>
            <a:r>
              <a:rPr lang="en-US" dirty="0"/>
              <a:t> </a:t>
            </a:r>
            <a:r>
              <a:rPr lang="en-US" dirty="0" err="1"/>
              <a:t>unredder</a:t>
            </a:r>
            <a:r>
              <a:rPr lang="en-US" dirty="0"/>
              <a:t>. They </a:t>
            </a:r>
            <a:r>
              <a:rPr lang="en-US" dirty="0" err="1"/>
              <a:t>vos</a:t>
            </a:r>
            <a:r>
              <a:rPr lang="en-US" dirty="0"/>
              <a:t> all </a:t>
            </a:r>
            <a:r>
              <a:rPr lang="en-US" u="sng" dirty="0" err="1"/>
              <a:t>polket</a:t>
            </a:r>
            <a:r>
              <a:rPr lang="en-US" dirty="0"/>
              <a:t> and rather </a:t>
            </a:r>
            <a:r>
              <a:rPr lang="en-US" dirty="0" err="1"/>
              <a:t>chiglop</a:t>
            </a:r>
            <a:r>
              <a:rPr lang="en-US" dirty="0"/>
              <a:t>, so they did not </a:t>
            </a:r>
            <a:r>
              <a:rPr lang="en-US" u="sng" dirty="0" err="1"/>
              <a:t>mekle</a:t>
            </a:r>
            <a:r>
              <a:rPr lang="en-US" dirty="0"/>
              <a:t> the </a:t>
            </a:r>
            <a:r>
              <a:rPr lang="en-US" dirty="0" err="1"/>
              <a:t>spuler</a:t>
            </a:r>
            <a:r>
              <a:rPr lang="en-US" dirty="0"/>
              <a:t>. A few were </a:t>
            </a:r>
            <a:r>
              <a:rPr lang="en-US" u="sng" dirty="0" err="1"/>
              <a:t>unstametick</a:t>
            </a:r>
            <a:r>
              <a:rPr lang="en-US" dirty="0"/>
              <a:t>.</a:t>
            </a:r>
          </a:p>
          <a:p>
            <a:pPr lvl="0"/>
            <a:r>
              <a:rPr lang="en-US" b="1" dirty="0" smtClean="0"/>
              <a:t>The comprehension questions</a:t>
            </a:r>
          </a:p>
          <a:p>
            <a:pPr lvl="0"/>
            <a:r>
              <a:rPr lang="en-US" dirty="0" smtClean="0"/>
              <a:t>What </a:t>
            </a:r>
            <a:r>
              <a:rPr lang="en-US" dirty="0"/>
              <a:t>were the </a:t>
            </a:r>
            <a:r>
              <a:rPr lang="en-US" dirty="0" err="1"/>
              <a:t>changks</a:t>
            </a:r>
            <a:r>
              <a:rPr lang="en-US" dirty="0"/>
              <a:t> doing?</a:t>
            </a:r>
          </a:p>
          <a:p>
            <a:pPr lvl="0"/>
            <a:r>
              <a:rPr lang="en-US" dirty="0"/>
              <a:t>How </a:t>
            </a:r>
            <a:r>
              <a:rPr lang="en-US" dirty="0" smtClean="0"/>
              <a:t>were they </a:t>
            </a:r>
            <a:r>
              <a:rPr lang="en-US" dirty="0" err="1" smtClean="0"/>
              <a:t>blunging</a:t>
            </a:r>
            <a:r>
              <a:rPr lang="en-US" dirty="0" smtClean="0"/>
              <a:t>?</a:t>
            </a:r>
            <a:endParaRPr lang="en-US" dirty="0"/>
          </a:p>
          <a:p>
            <a:pPr lvl="0"/>
            <a:r>
              <a:rPr lang="en-US" dirty="0"/>
              <a:t>Where were they </a:t>
            </a:r>
            <a:r>
              <a:rPr lang="en-US" dirty="0" err="1"/>
              <a:t>blunging</a:t>
            </a:r>
            <a:r>
              <a:rPr lang="en-US" dirty="0"/>
              <a:t>?</a:t>
            </a:r>
          </a:p>
          <a:p>
            <a:pPr lvl="0"/>
            <a:r>
              <a:rPr lang="en-US" dirty="0"/>
              <a:t>In what ways were the </a:t>
            </a:r>
            <a:r>
              <a:rPr lang="en-US" dirty="0" err="1"/>
              <a:t>changks</a:t>
            </a:r>
            <a:r>
              <a:rPr lang="en-US" dirty="0"/>
              <a:t> the same and in what ways were they different?</a:t>
            </a:r>
          </a:p>
          <a:p>
            <a:pPr lvl="0"/>
            <a:r>
              <a:rPr lang="en-US" dirty="0"/>
              <a:t>Were any </a:t>
            </a:r>
            <a:r>
              <a:rPr lang="en-US" dirty="0" err="1"/>
              <a:t>changks</a:t>
            </a:r>
            <a:r>
              <a:rPr lang="en-US" dirty="0"/>
              <a:t> </a:t>
            </a:r>
            <a:r>
              <a:rPr lang="en-US" dirty="0" err="1"/>
              <a:t>unstametick</a:t>
            </a:r>
            <a:r>
              <a:rPr lang="en-US" dirty="0" smtClean="0"/>
              <a:t>?</a:t>
            </a:r>
            <a:endParaRPr lang="en-US" dirty="0"/>
          </a:p>
        </p:txBody>
      </p:sp>
    </p:spTree>
    <p:extLst>
      <p:ext uri="{BB962C8B-B14F-4D97-AF65-F5344CB8AC3E}">
        <p14:creationId xmlns:p14="http://schemas.microsoft.com/office/powerpoint/2010/main" val="23953559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mtClean="0"/>
              <a:t>It does not normally help comprehension to get students to identify the name of the part of speech. </a:t>
            </a:r>
            <a:endParaRPr lang="en-US"/>
          </a:p>
          <a:p>
            <a:r>
              <a:rPr lang="en-US" smtClean="0"/>
              <a:t>And quite difficult for weaker students. </a:t>
            </a:r>
          </a:p>
          <a:p>
            <a:r>
              <a:rPr lang="en-US" smtClean="0"/>
              <a:t>So don’t bother. </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62</a:t>
            </a:fld>
            <a:endParaRPr lang="en-US" dirty="0"/>
          </a:p>
        </p:txBody>
      </p:sp>
    </p:spTree>
    <p:extLst>
      <p:ext uri="{BB962C8B-B14F-4D97-AF65-F5344CB8AC3E}">
        <p14:creationId xmlns:p14="http://schemas.microsoft.com/office/powerpoint/2010/main" val="15668765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comprehension questions 2</a:t>
            </a:r>
            <a:endParaRPr lang="en-US" dirty="0"/>
          </a:p>
        </p:txBody>
      </p:sp>
      <p:sp>
        <p:nvSpPr>
          <p:cNvPr id="3" name="Content Placeholder 2"/>
          <p:cNvSpPr>
            <a:spLocks noGrp="1"/>
          </p:cNvSpPr>
          <p:nvPr>
            <p:ph idx="1"/>
          </p:nvPr>
        </p:nvSpPr>
        <p:spPr>
          <a:xfrm>
            <a:off x="628650" y="2330245"/>
            <a:ext cx="7886700" cy="3846718"/>
          </a:xfrm>
        </p:spPr>
        <p:txBody>
          <a:bodyPr/>
          <a:lstStyle/>
          <a:p>
            <a:r>
              <a:rPr lang="en-US" dirty="0" smtClean="0"/>
              <a:t>They are boring</a:t>
            </a:r>
            <a:r>
              <a:rPr lang="en-US" smtClean="0"/>
              <a:t>. </a:t>
            </a:r>
          </a:p>
          <a:p>
            <a:r>
              <a:rPr lang="en-US" smtClean="0"/>
              <a:t>They don’t cater to different levels within the class. </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63</a:t>
            </a:fld>
            <a:endParaRPr lang="en-US" dirty="0"/>
          </a:p>
        </p:txBody>
      </p:sp>
    </p:spTree>
    <p:extLst>
      <p:ext uri="{BB962C8B-B14F-4D97-AF65-F5344CB8AC3E}">
        <p14:creationId xmlns:p14="http://schemas.microsoft.com/office/powerpoint/2010/main" val="28903325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about it?</a:t>
            </a:r>
            <a:endParaRPr lang="en-US" dirty="0"/>
          </a:p>
        </p:txBody>
      </p:sp>
      <p:sp>
        <p:nvSpPr>
          <p:cNvPr id="3" name="Content Placeholder 2"/>
          <p:cNvSpPr>
            <a:spLocks noGrp="1"/>
          </p:cNvSpPr>
          <p:nvPr>
            <p:ph idx="1"/>
          </p:nvPr>
        </p:nvSpPr>
        <p:spPr>
          <a:xfrm>
            <a:off x="628650" y="2880851"/>
            <a:ext cx="7886700" cy="3296111"/>
          </a:xfrm>
        </p:spPr>
        <p:txBody>
          <a:bodyPr/>
          <a:lstStyle/>
          <a:p>
            <a:r>
              <a:rPr lang="en-US" dirty="0" smtClean="0"/>
              <a:t>Use a variety of tasks that </a:t>
            </a:r>
            <a:r>
              <a:rPr lang="en-US" smtClean="0"/>
              <a:t>involve comprehension and get students to reread.</a:t>
            </a:r>
            <a:endParaRPr lang="en-US" dirty="0" smtClean="0"/>
          </a:p>
          <a:p>
            <a:r>
              <a:rPr lang="en-US" smtClean="0"/>
              <a:t>(Provided </a:t>
            </a:r>
            <a:r>
              <a:rPr lang="en-US" dirty="0" smtClean="0"/>
              <a:t>that these are ones that are quick and easy to prepare and </a:t>
            </a:r>
            <a:r>
              <a:rPr lang="en-US" smtClean="0"/>
              <a:t>do.)</a:t>
            </a:r>
            <a:endParaRPr lang="en-US" dirty="0" smtClean="0"/>
          </a:p>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64</a:t>
            </a:fld>
            <a:endParaRPr lang="en-US" dirty="0"/>
          </a:p>
        </p:txBody>
      </p:sp>
    </p:spTree>
    <p:extLst>
      <p:ext uri="{BB962C8B-B14F-4D97-AF65-F5344CB8AC3E}">
        <p14:creationId xmlns:p14="http://schemas.microsoft.com/office/powerpoint/2010/main" val="41659311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Maley</a:t>
            </a:r>
            <a:endParaRPr lang="en-US" dirty="0"/>
          </a:p>
        </p:txBody>
      </p:sp>
      <p:sp>
        <p:nvSpPr>
          <p:cNvPr id="3" name="Content Placeholder 2"/>
          <p:cNvSpPr>
            <a:spLocks noGrp="1"/>
          </p:cNvSpPr>
          <p:nvPr>
            <p:ph idx="1"/>
          </p:nvPr>
        </p:nvSpPr>
        <p:spPr>
          <a:xfrm>
            <a:off x="513624" y="3277042"/>
            <a:ext cx="8240047" cy="3364937"/>
          </a:xfrm>
        </p:spPr>
        <p:txBody>
          <a:bodyPr>
            <a:normAutofit/>
          </a:bodyPr>
          <a:lstStyle/>
          <a:p>
            <a:pPr>
              <a:spcAft>
                <a:spcPts val="1200"/>
              </a:spcAft>
            </a:pPr>
            <a:r>
              <a:rPr lang="en-US" sz="2800" dirty="0" smtClean="0"/>
              <a:t>Maley, A</a:t>
            </a:r>
            <a:r>
              <a:rPr lang="en-US" sz="2800" smtClean="0"/>
              <a:t>. (1999, 2011)</a:t>
            </a:r>
            <a:endParaRPr lang="en-US" sz="2800"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65</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9843"/>
          <a:stretch/>
        </p:blipFill>
        <p:spPr>
          <a:xfrm>
            <a:off x="899651" y="862729"/>
            <a:ext cx="1823884" cy="1949297"/>
          </a:xfrm>
          <a:prstGeom prst="rect">
            <a:avLst/>
          </a:prstGeom>
        </p:spPr>
      </p:pic>
    </p:spTree>
    <p:extLst>
      <p:ext uri="{BB962C8B-B14F-4D97-AF65-F5344CB8AC3E}">
        <p14:creationId xmlns:p14="http://schemas.microsoft.com/office/powerpoint/2010/main" val="328491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ideas </a:t>
            </a:r>
            <a:r>
              <a:rPr lang="en-US" smtClean="0"/>
              <a:t>for alternative activities promoting text familiarity and comprehension</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Shortening</a:t>
            </a:r>
          </a:p>
          <a:p>
            <a:pPr marL="514350" indent="-514350">
              <a:buAutoNum type="arabicPeriod"/>
            </a:pPr>
            <a:r>
              <a:rPr lang="en-US" smtClean="0"/>
              <a:t>Lengthening</a:t>
            </a:r>
          </a:p>
          <a:p>
            <a:pPr marL="514350" indent="-514350">
              <a:buAutoNum type="arabicPeriod"/>
            </a:pPr>
            <a:r>
              <a:rPr lang="en-US" smtClean="0"/>
              <a:t>Changing</a:t>
            </a:r>
            <a:endParaRPr lang="en-US" dirty="0" smtClean="0"/>
          </a:p>
          <a:p>
            <a:pPr marL="514350" indent="-514350">
              <a:buAutoNum type="arabicPeriod"/>
            </a:pPr>
            <a:r>
              <a:rPr lang="en-US" smtClean="0"/>
              <a:t>Selection</a:t>
            </a:r>
            <a:endParaRPr lang="en-US" dirty="0" smtClean="0"/>
          </a:p>
          <a:p>
            <a:pPr marL="514350" indent="-514350">
              <a:buFont typeface="Arial" panose="020B0604020202020204" pitchFamily="34" charset="0"/>
              <a:buAutoNum type="arabicPeriod"/>
            </a:pPr>
            <a:r>
              <a:rPr lang="en-US" smtClean="0"/>
              <a:t>Transformation</a:t>
            </a:r>
            <a:endParaRPr lang="en-US" dirty="0" smtClean="0"/>
          </a:p>
          <a:p>
            <a:pPr marL="514350" indent="-514350">
              <a:buAutoNum type="arabicPeriod"/>
            </a:pPr>
            <a:r>
              <a:rPr lang="en-US" dirty="0" smtClean="0"/>
              <a:t>Creation of a new text</a:t>
            </a:r>
          </a:p>
          <a:p>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66</a:t>
            </a:fld>
            <a:endParaRPr lang="en-US" dirty="0"/>
          </a:p>
        </p:txBody>
      </p:sp>
    </p:spTree>
    <p:extLst>
      <p:ext uri="{BB962C8B-B14F-4D97-AF65-F5344CB8AC3E}">
        <p14:creationId xmlns:p14="http://schemas.microsoft.com/office/powerpoint/2010/main" val="1421226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Shorten the text</a:t>
            </a:r>
            <a:endParaRPr lang="en-US" dirty="0"/>
          </a:p>
        </p:txBody>
      </p:sp>
      <p:sp>
        <p:nvSpPr>
          <p:cNvPr id="6" name="Content Placeholder 5"/>
          <p:cNvSpPr>
            <a:spLocks noGrp="1"/>
          </p:cNvSpPr>
          <p:nvPr>
            <p:ph idx="1"/>
          </p:nvPr>
        </p:nvSpPr>
        <p:spPr/>
        <p:txBody>
          <a:bodyPr>
            <a:normAutofit/>
          </a:bodyPr>
          <a:lstStyle/>
          <a:p>
            <a:pPr marL="457200" indent="-457200">
              <a:buFont typeface="Arial" panose="020B0604020202020204" pitchFamily="34" charset="0"/>
              <a:buChar char="•"/>
            </a:pPr>
            <a:r>
              <a:rPr lang="en-US" dirty="0" smtClean="0"/>
              <a:t>Delete words from the text, without altering the basic meaning. </a:t>
            </a:r>
          </a:p>
          <a:p>
            <a:pPr marL="342900" lvl="1" indent="0">
              <a:buNone/>
            </a:pPr>
            <a:r>
              <a:rPr lang="en-US" dirty="0" smtClean="0"/>
              <a:t>(or phrases or full sentences)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t>67</a:t>
            </a:fld>
            <a:endParaRPr lang="en-US"/>
          </a:p>
        </p:txBody>
      </p:sp>
    </p:spTree>
    <p:extLst>
      <p:ext uri="{BB962C8B-B14F-4D97-AF65-F5344CB8AC3E}">
        <p14:creationId xmlns:p14="http://schemas.microsoft.com/office/powerpoint/2010/main" val="27243818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986"/>
            <a:ext cx="7886700" cy="6359845"/>
          </a:xfrm>
        </p:spPr>
        <p:txBody>
          <a:bodyPr>
            <a:normAutofit/>
          </a:bodyPr>
          <a:lstStyle/>
          <a:p>
            <a:pPr indent="182563"/>
            <a:r>
              <a:rPr lang="en-US" altLang="he-IL"/>
              <a:t>Her mother </a:t>
            </a:r>
            <a:r>
              <a:rPr lang="en-US" altLang="he-IL" smtClean="0"/>
              <a:t>told </a:t>
            </a:r>
            <a:r>
              <a:rPr lang="en-US" altLang="he-IL"/>
              <a:t>Little Red Riding Hood: ‘Take this cake to your grandmother, but don’t talk to strangers!’</a:t>
            </a:r>
          </a:p>
          <a:p>
            <a:pPr indent="182563"/>
            <a:r>
              <a:rPr lang="en-US" altLang="he-IL"/>
              <a:t>Little Red Riding Hood </a:t>
            </a:r>
            <a:r>
              <a:rPr lang="en-US" altLang="he-IL" smtClean="0"/>
              <a:t>walked </a:t>
            </a:r>
            <a:r>
              <a:rPr lang="en-US" altLang="he-IL"/>
              <a:t>through the wood, and on the way she </a:t>
            </a:r>
            <a:r>
              <a:rPr lang="en-US" altLang="he-IL" smtClean="0"/>
              <a:t>met the </a:t>
            </a:r>
            <a:r>
              <a:rPr lang="en-US" altLang="he-IL"/>
              <a:t>wolf.  ‘Hello, </a:t>
            </a:r>
            <a:r>
              <a:rPr lang="en-US" altLang="he-IL" smtClean="0"/>
              <a:t>Little Red Riding Hood!’ said the </a:t>
            </a:r>
            <a:r>
              <a:rPr lang="en-US" altLang="he-IL"/>
              <a:t>wolf. ‘Where are you going?’   </a:t>
            </a:r>
          </a:p>
          <a:p>
            <a:pPr indent="182563"/>
            <a:r>
              <a:rPr lang="en-US" altLang="he-IL" smtClean="0"/>
              <a:t>‘</a:t>
            </a:r>
            <a:r>
              <a:rPr lang="en-US" altLang="he-IL"/>
              <a:t>I’m going to visit my grandmother,’ she </a:t>
            </a:r>
            <a:r>
              <a:rPr lang="en-US" altLang="he-IL" smtClean="0"/>
              <a:t>answered ‘She </a:t>
            </a:r>
            <a:r>
              <a:rPr lang="en-US" altLang="he-IL"/>
              <a:t>lives in the forest, over there.’</a:t>
            </a:r>
          </a:p>
          <a:p>
            <a:pPr indent="182563"/>
            <a:r>
              <a:rPr lang="en-US" altLang="he-IL"/>
              <a:t>The wolf </a:t>
            </a:r>
            <a:r>
              <a:rPr lang="en-US" altLang="he-IL" smtClean="0"/>
              <a:t>went off </a:t>
            </a:r>
            <a:r>
              <a:rPr lang="en-US" altLang="he-IL"/>
              <a:t>through the forest, and </a:t>
            </a:r>
            <a:r>
              <a:rPr lang="en-US" altLang="he-IL" smtClean="0"/>
              <a:t>came to </a:t>
            </a:r>
            <a:r>
              <a:rPr lang="en-US" altLang="he-IL"/>
              <a:t>the grandmother’s house. </a:t>
            </a:r>
          </a:p>
          <a:p>
            <a:pPr>
              <a:lnSpc>
                <a:spcPct val="17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DAE65FE-B5B3-41D4-AFF9-BDDDDC3DC827}" type="slidenum">
              <a:rPr lang="en-US" smtClean="0"/>
              <a:pPr/>
              <a:t>68</a:t>
            </a:fld>
            <a:endParaRPr lang="en-US" dirty="0"/>
          </a:p>
        </p:txBody>
      </p:sp>
    </p:spTree>
    <p:extLst>
      <p:ext uri="{BB962C8B-B14F-4D97-AF65-F5344CB8AC3E}">
        <p14:creationId xmlns:p14="http://schemas.microsoft.com/office/powerpoint/2010/main" val="41838374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Shorten the text</a:t>
            </a:r>
            <a:endParaRPr lang="en-US" dirty="0"/>
          </a:p>
        </p:txBody>
      </p:sp>
      <p:sp>
        <p:nvSpPr>
          <p:cNvPr id="6" name="Content Placeholder 5"/>
          <p:cNvSpPr>
            <a:spLocks noGrp="1"/>
          </p:cNvSpPr>
          <p:nvPr>
            <p:ph idx="1"/>
          </p:nvPr>
        </p:nvSpPr>
        <p:spPr/>
        <p:txBody>
          <a:bodyPr>
            <a:normAutofit/>
          </a:bodyPr>
          <a:lstStyle/>
          <a:p>
            <a:pPr marL="457200" indent="-457200">
              <a:buFont typeface="Arial" panose="020B0604020202020204" pitchFamily="34" charset="0"/>
              <a:buChar char="•"/>
            </a:pPr>
            <a:r>
              <a:rPr lang="en-US" dirty="0" smtClean="0"/>
              <a:t>Delete words from the text, without altering the basic meaning. </a:t>
            </a:r>
          </a:p>
          <a:p>
            <a:pPr marL="342900" lvl="1" indent="0">
              <a:buNone/>
            </a:pPr>
            <a:r>
              <a:rPr lang="en-US" dirty="0" smtClean="0"/>
              <a:t>(or phrases or full sentences)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t>69</a:t>
            </a:fld>
            <a:endParaRPr lang="en-US"/>
          </a:p>
        </p:txBody>
      </p:sp>
    </p:spTree>
    <p:extLst>
      <p:ext uri="{BB962C8B-B14F-4D97-AF65-F5344CB8AC3E}">
        <p14:creationId xmlns:p14="http://schemas.microsoft.com/office/powerpoint/2010/main" val="144478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945514"/>
          </a:xfrm>
        </p:spPr>
        <p:txBody>
          <a:bodyPr>
            <a:normAutofit/>
          </a:bodyPr>
          <a:lstStyle/>
          <a:p>
            <a:pPr algn="ctr"/>
            <a:r>
              <a:rPr lang="en-US" sz="4000" b="1" smtClean="0"/>
              <a:t>Alternatives</a:t>
            </a:r>
            <a:endParaRPr lang="en-US" sz="4000" b="1" dirty="0"/>
          </a:p>
        </p:txBody>
      </p:sp>
      <p:sp>
        <p:nvSpPr>
          <p:cNvPr id="8" name="Text Placeholder 7"/>
          <p:cNvSpPr>
            <a:spLocks noGrp="1"/>
          </p:cNvSpPr>
          <p:nvPr>
            <p:ph type="body" idx="1"/>
          </p:nvPr>
        </p:nvSpPr>
        <p:spPr>
          <a:xfrm>
            <a:off x="629842" y="1294290"/>
            <a:ext cx="3868340" cy="823912"/>
          </a:xfrm>
        </p:spPr>
        <p:txBody>
          <a:bodyPr>
            <a:normAutofit/>
          </a:bodyPr>
          <a:lstStyle/>
          <a:p>
            <a:r>
              <a:rPr lang="en-US" sz="3200" b="0" smtClean="0"/>
              <a:t>Interaction pattern</a:t>
            </a:r>
            <a:endParaRPr lang="en-US" sz="3200" b="0"/>
          </a:p>
        </p:txBody>
      </p:sp>
      <p:sp>
        <p:nvSpPr>
          <p:cNvPr id="3" name="Content Placeholder 2"/>
          <p:cNvSpPr>
            <a:spLocks noGrp="1"/>
          </p:cNvSpPr>
          <p:nvPr>
            <p:ph sz="half" idx="2"/>
          </p:nvPr>
        </p:nvSpPr>
        <p:spPr/>
        <p:txBody>
          <a:bodyPr>
            <a:normAutofit/>
          </a:bodyPr>
          <a:lstStyle/>
          <a:p>
            <a:r>
              <a:rPr lang="en-US" sz="2800" smtClean="0"/>
              <a:t>Individual</a:t>
            </a:r>
          </a:p>
          <a:p>
            <a:r>
              <a:rPr lang="en-US" sz="2800" smtClean="0">
                <a:sym typeface="Wingdings" panose="05000000000000000000" pitchFamily="2" charset="2"/>
              </a:rPr>
              <a:t>Pair</a:t>
            </a:r>
          </a:p>
          <a:p>
            <a:r>
              <a:rPr lang="en-US" sz="2800" smtClean="0">
                <a:sym typeface="Wingdings" panose="05000000000000000000" pitchFamily="2" charset="2"/>
              </a:rPr>
              <a:t>Small group</a:t>
            </a:r>
          </a:p>
          <a:p>
            <a:r>
              <a:rPr lang="en-US" sz="2800" smtClean="0">
                <a:sym typeface="Wingdings" panose="05000000000000000000" pitchFamily="2" charset="2"/>
              </a:rPr>
              <a:t>‘Pass it round’</a:t>
            </a:r>
            <a:endParaRPr lang="en-US" sz="2800" dirty="0" smtClean="0">
              <a:sym typeface="Wingdings" panose="05000000000000000000" pitchFamily="2" charset="2"/>
            </a:endParaRPr>
          </a:p>
        </p:txBody>
      </p:sp>
      <p:sp>
        <p:nvSpPr>
          <p:cNvPr id="9" name="Text Placeholder 8"/>
          <p:cNvSpPr>
            <a:spLocks noGrp="1"/>
          </p:cNvSpPr>
          <p:nvPr>
            <p:ph type="body" sz="quarter" idx="3"/>
          </p:nvPr>
        </p:nvSpPr>
        <p:spPr>
          <a:xfrm>
            <a:off x="4627959" y="1294290"/>
            <a:ext cx="3887391" cy="823912"/>
          </a:xfrm>
        </p:spPr>
        <p:txBody>
          <a:bodyPr/>
          <a:lstStyle/>
          <a:p>
            <a:r>
              <a:rPr lang="en-US" sz="3200" b="0" smtClean="0"/>
              <a:t>Checking</a:t>
            </a:r>
            <a:endParaRPr lang="en-US" b="0"/>
          </a:p>
        </p:txBody>
      </p:sp>
      <p:sp>
        <p:nvSpPr>
          <p:cNvPr id="10" name="Content Placeholder 9"/>
          <p:cNvSpPr>
            <a:spLocks noGrp="1"/>
          </p:cNvSpPr>
          <p:nvPr>
            <p:ph sz="quarter" idx="4"/>
          </p:nvPr>
        </p:nvSpPr>
        <p:spPr>
          <a:xfrm>
            <a:off x="4627958" y="2139950"/>
            <a:ext cx="4516041" cy="4216401"/>
          </a:xfrm>
        </p:spPr>
        <p:txBody>
          <a:bodyPr>
            <a:noAutofit/>
          </a:bodyPr>
          <a:lstStyle/>
          <a:p>
            <a:r>
              <a:rPr lang="en-US" sz="2800" smtClean="0"/>
              <a:t>Teacher reads out the answers: self-check</a:t>
            </a:r>
          </a:p>
          <a:p>
            <a:r>
              <a:rPr lang="en-US" sz="2800" smtClean="0"/>
              <a:t>An answer-sheet provided, or answers on the board: self-check</a:t>
            </a:r>
          </a:p>
          <a:p>
            <a:r>
              <a:rPr lang="en-US" sz="2800" smtClean="0"/>
              <a:t>Students join in small groups to check together: ask the teacher only if there’s a problem</a:t>
            </a:r>
          </a:p>
          <a:p>
            <a:r>
              <a:rPr lang="en-US" sz="2800" smtClean="0"/>
              <a:t>Quick ‘IRF’ check</a:t>
            </a:r>
          </a:p>
          <a:p>
            <a:r>
              <a:rPr lang="en-US" sz="2800" smtClean="0"/>
              <a:t>No check at all</a:t>
            </a:r>
            <a:endParaRPr lang="en-US" sz="2800"/>
          </a:p>
        </p:txBody>
      </p:sp>
      <p:sp>
        <p:nvSpPr>
          <p:cNvPr id="4" name="Slide Number Placeholder 3"/>
          <p:cNvSpPr>
            <a:spLocks noGrp="1"/>
          </p:cNvSpPr>
          <p:nvPr>
            <p:ph type="sldNum" sz="quarter" idx="12"/>
          </p:nvPr>
        </p:nvSpPr>
        <p:spPr/>
        <p:txBody>
          <a:bodyPr/>
          <a:lstStyle/>
          <a:p>
            <a:fld id="{2DAE65FE-B5B3-41D4-AFF9-BDDDDC3DC827}" type="slidenum">
              <a:rPr lang="en-US" smtClean="0"/>
              <a:pPr/>
              <a:t>7</a:t>
            </a:fld>
            <a:endParaRPr lang="en-US" dirty="0"/>
          </a:p>
        </p:txBody>
      </p:sp>
    </p:spTree>
    <p:extLst>
      <p:ext uri="{BB962C8B-B14F-4D97-AF65-F5344CB8AC3E}">
        <p14:creationId xmlns:p14="http://schemas.microsoft.com/office/powerpoint/2010/main" val="38273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5416"/>
          </a:xfrm>
        </p:spPr>
        <p:txBody>
          <a:bodyPr/>
          <a:lstStyle/>
          <a:p>
            <a:r>
              <a:rPr lang="en-US" dirty="0" smtClean="0"/>
              <a:t>Shortening</a:t>
            </a:r>
            <a:endParaRPr lang="en-US" dirty="0"/>
          </a:p>
        </p:txBody>
      </p:sp>
      <p:sp>
        <p:nvSpPr>
          <p:cNvPr id="3" name="Content Placeholder 2"/>
          <p:cNvSpPr>
            <a:spLocks noGrp="1"/>
          </p:cNvSpPr>
          <p:nvPr>
            <p:ph idx="1"/>
          </p:nvPr>
        </p:nvSpPr>
        <p:spPr>
          <a:xfrm>
            <a:off x="628650" y="1140543"/>
            <a:ext cx="7886700" cy="5036420"/>
          </a:xfrm>
        </p:spPr>
        <p:txBody>
          <a:bodyPr>
            <a:normAutofit lnSpcReduction="10000"/>
          </a:bodyPr>
          <a:lstStyle/>
          <a:p>
            <a:pPr indent="182563"/>
            <a:r>
              <a:rPr lang="en-US" altLang="he-IL"/>
              <a:t>Her mother told Little Red Riding Hood: ‘Take this </a:t>
            </a:r>
            <a:r>
              <a:rPr lang="en-US" altLang="he-IL" strike="sngStrike"/>
              <a:t>cake</a:t>
            </a:r>
            <a:r>
              <a:rPr lang="en-US" altLang="he-IL"/>
              <a:t> to your grandmother, but don’t talk to strangers!’</a:t>
            </a:r>
          </a:p>
          <a:p>
            <a:pPr indent="182563"/>
            <a:r>
              <a:rPr lang="en-US" altLang="he-IL"/>
              <a:t>Little Red Riding Hood walked through the wood, and </a:t>
            </a:r>
            <a:r>
              <a:rPr lang="en-US" altLang="he-IL" strike="sngStrike" smtClean="0"/>
              <a:t>on the way she </a:t>
            </a:r>
            <a:r>
              <a:rPr lang="en-US" altLang="he-IL" smtClean="0"/>
              <a:t>met </a:t>
            </a:r>
            <a:r>
              <a:rPr lang="en-US" altLang="he-IL"/>
              <a:t>the wolf.  ‘Hello,</a:t>
            </a:r>
            <a:r>
              <a:rPr lang="en-US" altLang="he-IL" strike="sngStrike"/>
              <a:t> Little Red Riding Hood</a:t>
            </a:r>
            <a:r>
              <a:rPr lang="en-US" altLang="he-IL"/>
              <a:t>!’ said the wolf. ‘Where are you going?’   </a:t>
            </a:r>
          </a:p>
          <a:p>
            <a:pPr indent="182563"/>
            <a:r>
              <a:rPr lang="en-US" altLang="he-IL"/>
              <a:t>‘I’m going to </a:t>
            </a:r>
            <a:r>
              <a:rPr lang="en-US" altLang="he-IL" strike="sngStrike"/>
              <a:t>visit </a:t>
            </a:r>
            <a:r>
              <a:rPr lang="en-US" altLang="he-IL"/>
              <a:t>my grandmother,’ she answered ‘She lives </a:t>
            </a:r>
            <a:r>
              <a:rPr lang="en-US" altLang="he-IL" strike="sngStrike"/>
              <a:t>in the forest, </a:t>
            </a:r>
            <a:r>
              <a:rPr lang="en-US" altLang="he-IL"/>
              <a:t>over there.’</a:t>
            </a:r>
          </a:p>
          <a:p>
            <a:pPr indent="182563"/>
            <a:r>
              <a:rPr lang="en-US" altLang="he-IL"/>
              <a:t>The wolf went off </a:t>
            </a:r>
            <a:r>
              <a:rPr lang="en-US" altLang="he-IL" strike="sngStrike"/>
              <a:t>through the forest</a:t>
            </a:r>
            <a:r>
              <a:rPr lang="en-US" altLang="he-IL"/>
              <a:t>, and came to the grandmother’s house. </a:t>
            </a:r>
          </a:p>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pPr/>
              <a:t>70</a:t>
            </a:fld>
            <a:endParaRPr lang="en-US" dirty="0"/>
          </a:p>
        </p:txBody>
      </p:sp>
    </p:spTree>
    <p:extLst>
      <p:ext uri="{BB962C8B-B14F-4D97-AF65-F5344CB8AC3E}">
        <p14:creationId xmlns:p14="http://schemas.microsoft.com/office/powerpoint/2010/main" val="23068209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Shorten the text</a:t>
            </a:r>
            <a:endParaRPr lang="en-US" dirty="0"/>
          </a:p>
        </p:txBody>
      </p:sp>
      <p:sp>
        <p:nvSpPr>
          <p:cNvPr id="6" name="Content Placeholder 5"/>
          <p:cNvSpPr>
            <a:spLocks noGrp="1"/>
          </p:cNvSpPr>
          <p:nvPr>
            <p:ph idx="1"/>
          </p:nvPr>
        </p:nvSpPr>
        <p:spPr/>
        <p:txBody>
          <a:bodyPr>
            <a:normAutofit/>
          </a:bodyPr>
          <a:lstStyle/>
          <a:p>
            <a:pPr marL="457200" indent="-457200">
              <a:buFont typeface="Arial" panose="020B0604020202020204" pitchFamily="34" charset="0"/>
              <a:buChar char="•"/>
            </a:pPr>
            <a:r>
              <a:rPr lang="en-US" dirty="0" smtClean="0"/>
              <a:t>Delete words from the text, without altering the basic meaning. </a:t>
            </a:r>
          </a:p>
          <a:p>
            <a:pPr marL="342900" lvl="1" indent="0">
              <a:buNone/>
            </a:pPr>
            <a:r>
              <a:rPr lang="en-US" dirty="0" smtClean="0"/>
              <a:t>(or phrases or full sentences)</a:t>
            </a:r>
          </a:p>
          <a:p>
            <a:pPr marL="457200" indent="-457200">
              <a:buFont typeface="Arial" panose="020B0604020202020204" pitchFamily="34" charset="0"/>
              <a:buChar char="•"/>
            </a:pPr>
            <a:r>
              <a:rPr lang="en-US" dirty="0" smtClean="0"/>
              <a:t>Summarize in English</a:t>
            </a:r>
          </a:p>
          <a:p>
            <a:pPr marL="342900" lvl="1" indent="0">
              <a:buNone/>
            </a:pPr>
            <a:r>
              <a:rPr lang="en-US" dirty="0" smtClean="0"/>
              <a:t>(with a specific word-limit)</a:t>
            </a:r>
          </a:p>
          <a:p>
            <a:pPr marL="457200" indent="-457200">
              <a:buFont typeface="Arial" panose="020B0604020202020204" pitchFamily="34" charset="0"/>
              <a:buChar char="•"/>
            </a:pPr>
            <a:r>
              <a:rPr lang="en-US" dirty="0" smtClean="0"/>
              <a:t>Summarize in L1.</a:t>
            </a:r>
          </a:p>
          <a:p>
            <a:pPr marL="457200" indent="-457200">
              <a:buFont typeface="Arial" panose="020B0604020202020204" pitchFamily="34" charset="0"/>
              <a:buChar char="•"/>
            </a:pPr>
            <a:r>
              <a:rPr lang="en-US" smtClean="0"/>
              <a:t>Compose a (new) </a:t>
            </a:r>
            <a:r>
              <a:rPr lang="en-US" dirty="0" smtClean="0"/>
              <a:t>title (</a:t>
            </a:r>
            <a:r>
              <a:rPr lang="en-US" smtClean="0"/>
              <a:t>and subtitle?).</a:t>
            </a:r>
            <a:endParaRPr lang="en-US" dirty="0" smtClean="0"/>
          </a:p>
          <a:p>
            <a:pPr marL="457200" indent="-457200">
              <a:buFont typeface="Arial" panose="020B0604020202020204" pitchFamily="34" charset="0"/>
              <a:buChar char="•"/>
            </a:pPr>
            <a:r>
              <a:rPr lang="en-US" dirty="0" smtClean="0"/>
              <a:t>Make brief </a:t>
            </a:r>
            <a:r>
              <a:rPr lang="en-US" smtClean="0"/>
              <a:t>notes of individual paragraphs.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t>71</a:t>
            </a:fld>
            <a:endParaRPr lang="en-US"/>
          </a:p>
        </p:txBody>
      </p:sp>
    </p:spTree>
    <p:extLst>
      <p:ext uri="{BB962C8B-B14F-4D97-AF65-F5344CB8AC3E}">
        <p14:creationId xmlns:p14="http://schemas.microsoft.com/office/powerpoint/2010/main" val="90483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Lengthen the text</a:t>
            </a:r>
            <a:endParaRPr lang="en-US" dirty="0"/>
          </a:p>
        </p:txBody>
      </p:sp>
      <p:sp>
        <p:nvSpPr>
          <p:cNvPr id="6" name="Content Placeholder 5"/>
          <p:cNvSpPr>
            <a:spLocks noGrp="1"/>
          </p:cNvSpPr>
          <p:nvPr>
            <p:ph idx="1"/>
          </p:nvPr>
        </p:nvSpPr>
        <p:spPr/>
        <p:txBody>
          <a:bodyPr/>
          <a:lstStyle/>
          <a:p>
            <a:r>
              <a:rPr lang="en-US" smtClean="0"/>
              <a:t>Without altering the basic meaning of the text...</a:t>
            </a:r>
          </a:p>
          <a:p>
            <a:pPr marL="457200" indent="-457200">
              <a:buFont typeface="Arial" panose="020B0604020202020204" pitchFamily="34" charset="0"/>
              <a:buChar char="•"/>
            </a:pPr>
            <a:r>
              <a:rPr lang="en-US" smtClean="0"/>
              <a:t>Add </a:t>
            </a:r>
            <a:r>
              <a:rPr lang="en-US" dirty="0" smtClean="0"/>
              <a:t>single words / </a:t>
            </a:r>
            <a:r>
              <a:rPr lang="en-US" smtClean="0"/>
              <a:t>phrases/</a:t>
            </a:r>
            <a:endParaRPr lang="en-US" dirty="0" smtClean="0"/>
          </a:p>
        </p:txBody>
      </p:sp>
      <p:sp>
        <p:nvSpPr>
          <p:cNvPr id="4" name="Slide Number Placeholder 3"/>
          <p:cNvSpPr>
            <a:spLocks noGrp="1"/>
          </p:cNvSpPr>
          <p:nvPr>
            <p:ph type="sldNum" sz="quarter" idx="12"/>
          </p:nvPr>
        </p:nvSpPr>
        <p:spPr/>
        <p:txBody>
          <a:bodyPr/>
          <a:lstStyle/>
          <a:p>
            <a:fld id="{2DAE65FE-B5B3-41D4-AFF9-BDDDDC3DC827}" type="slidenum">
              <a:rPr lang="en-US" smtClean="0"/>
              <a:t>72</a:t>
            </a:fld>
            <a:endParaRPr lang="en-US"/>
          </a:p>
        </p:txBody>
      </p:sp>
    </p:spTree>
    <p:extLst>
      <p:ext uri="{BB962C8B-B14F-4D97-AF65-F5344CB8AC3E}">
        <p14:creationId xmlns:p14="http://schemas.microsoft.com/office/powerpoint/2010/main" val="18439996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93403"/>
            <a:ext cx="7886700" cy="5283560"/>
          </a:xfrm>
        </p:spPr>
        <p:txBody>
          <a:bodyPr>
            <a:normAutofit lnSpcReduction="10000"/>
          </a:bodyPr>
          <a:lstStyle/>
          <a:p>
            <a:pPr indent="182563"/>
            <a:r>
              <a:rPr lang="en-US" altLang="he-IL"/>
              <a:t>Her mother told Little Red Riding Hood: ‘Take this </a:t>
            </a:r>
            <a:r>
              <a:rPr lang="en-US" altLang="he-IL" smtClean="0">
                <a:solidFill>
                  <a:srgbClr val="FF0000"/>
                </a:solidFill>
              </a:rPr>
              <a:t>birthday </a:t>
            </a:r>
            <a:r>
              <a:rPr lang="en-US" altLang="he-IL" smtClean="0"/>
              <a:t>cake </a:t>
            </a:r>
            <a:r>
              <a:rPr lang="en-US" altLang="he-IL"/>
              <a:t>to your grandmother, but </a:t>
            </a:r>
            <a:r>
              <a:rPr lang="en-US" altLang="he-IL" smtClean="0">
                <a:solidFill>
                  <a:srgbClr val="FF0000"/>
                </a:solidFill>
              </a:rPr>
              <a:t>please </a:t>
            </a:r>
            <a:r>
              <a:rPr lang="en-US" altLang="he-IL" smtClean="0"/>
              <a:t>don’t </a:t>
            </a:r>
            <a:r>
              <a:rPr lang="en-US" altLang="he-IL"/>
              <a:t>talk to strangers!’</a:t>
            </a:r>
          </a:p>
          <a:p>
            <a:pPr indent="182563"/>
            <a:r>
              <a:rPr lang="en-US" altLang="he-IL"/>
              <a:t>Little Red Riding Hood walked </a:t>
            </a:r>
            <a:r>
              <a:rPr lang="en-US" altLang="he-IL" smtClean="0">
                <a:solidFill>
                  <a:srgbClr val="FF0000"/>
                </a:solidFill>
              </a:rPr>
              <a:t>happily </a:t>
            </a:r>
            <a:r>
              <a:rPr lang="en-US" altLang="he-IL" smtClean="0"/>
              <a:t>through </a:t>
            </a:r>
            <a:r>
              <a:rPr lang="en-US" altLang="he-IL"/>
              <a:t>the wood, and on the way she met the </a:t>
            </a:r>
            <a:r>
              <a:rPr lang="en-US" altLang="he-IL" smtClean="0">
                <a:solidFill>
                  <a:srgbClr val="FF0000"/>
                </a:solidFill>
              </a:rPr>
              <a:t>big bad </a:t>
            </a:r>
            <a:r>
              <a:rPr lang="en-US" altLang="he-IL" smtClean="0"/>
              <a:t>wolf</a:t>
            </a:r>
            <a:r>
              <a:rPr lang="en-US" altLang="he-IL"/>
              <a:t>.  ‘Hello, Little Red Riding Hood!’ said the wolf. ‘Where are you </a:t>
            </a:r>
            <a:r>
              <a:rPr lang="en-US" altLang="he-IL" smtClean="0"/>
              <a:t>going </a:t>
            </a:r>
            <a:r>
              <a:rPr lang="en-US" altLang="he-IL" smtClean="0">
                <a:solidFill>
                  <a:srgbClr val="FF0000"/>
                </a:solidFill>
              </a:rPr>
              <a:t>today</a:t>
            </a:r>
            <a:r>
              <a:rPr lang="en-US" altLang="he-IL" smtClean="0"/>
              <a:t>?’   </a:t>
            </a:r>
            <a:endParaRPr lang="en-US" altLang="he-IL"/>
          </a:p>
          <a:p>
            <a:pPr indent="182563"/>
            <a:r>
              <a:rPr lang="en-US" altLang="he-IL"/>
              <a:t>‘</a:t>
            </a:r>
            <a:r>
              <a:rPr lang="en-US" altLang="he-IL" smtClean="0"/>
              <a:t>I’m </a:t>
            </a:r>
            <a:r>
              <a:rPr lang="en-US" altLang="he-IL" smtClean="0">
                <a:solidFill>
                  <a:srgbClr val="FF0000"/>
                </a:solidFill>
              </a:rPr>
              <a:t>just</a:t>
            </a:r>
            <a:r>
              <a:rPr lang="en-US" altLang="he-IL" smtClean="0"/>
              <a:t> </a:t>
            </a:r>
            <a:r>
              <a:rPr lang="en-US" altLang="he-IL"/>
              <a:t>going to visit my grandmother,’ she answered ‘She lives in the forest, over there.’</a:t>
            </a:r>
          </a:p>
          <a:p>
            <a:pPr indent="182563"/>
            <a:r>
              <a:rPr lang="en-US" altLang="he-IL"/>
              <a:t>The wolf went off through the forest, and came to the grandmother’s house. </a:t>
            </a:r>
          </a:p>
          <a:p>
            <a:pPr algn="r">
              <a:lnSpc>
                <a:spcPct val="170000"/>
              </a:lnSpc>
              <a:spcBef>
                <a:spcPts val="0"/>
              </a:spcBef>
            </a:pPr>
            <a:endParaRPr lang="en-US">
              <a:solidFill>
                <a:schemeClr val="tx1"/>
              </a:solidFill>
              <a:latin typeface="Times New Roman" panose="02020603050405020304" pitchFamily="18" charset="0"/>
              <a:cs typeface="Times New Roman" panose="02020603050405020304" pitchFamily="18" charset="0"/>
            </a:endParaRPr>
          </a:p>
          <a:p>
            <a:pPr>
              <a:lnSpc>
                <a:spcPct val="17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DAE65FE-B5B3-41D4-AFF9-BDDDDC3DC827}" type="slidenum">
              <a:rPr lang="en-US" smtClean="0"/>
              <a:pPr/>
              <a:t>73</a:t>
            </a:fld>
            <a:endParaRPr lang="en-US" dirty="0"/>
          </a:p>
        </p:txBody>
      </p:sp>
      <p:sp>
        <p:nvSpPr>
          <p:cNvPr id="5" name="Title 1"/>
          <p:cNvSpPr>
            <a:spLocks noGrp="1"/>
          </p:cNvSpPr>
          <p:nvPr>
            <p:ph type="title"/>
          </p:nvPr>
        </p:nvSpPr>
        <p:spPr>
          <a:xfrm>
            <a:off x="628650" y="117987"/>
            <a:ext cx="7886700" cy="775416"/>
          </a:xfrm>
        </p:spPr>
        <p:txBody>
          <a:bodyPr/>
          <a:lstStyle/>
          <a:p>
            <a:r>
              <a:rPr lang="en-US" smtClean="0"/>
              <a:t>Lengthening</a:t>
            </a:r>
            <a:endParaRPr lang="en-US" dirty="0"/>
          </a:p>
        </p:txBody>
      </p:sp>
    </p:spTree>
    <p:extLst>
      <p:ext uri="{BB962C8B-B14F-4D97-AF65-F5344CB8AC3E}">
        <p14:creationId xmlns:p14="http://schemas.microsoft.com/office/powerpoint/2010/main" val="37928329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Lengthen the text</a:t>
            </a:r>
            <a:endParaRPr lang="en-US" dirty="0"/>
          </a:p>
        </p:txBody>
      </p:sp>
      <p:sp>
        <p:nvSpPr>
          <p:cNvPr id="6" name="Content Placeholder 5"/>
          <p:cNvSpPr>
            <a:spLocks noGrp="1"/>
          </p:cNvSpPr>
          <p:nvPr>
            <p:ph idx="1"/>
          </p:nvPr>
        </p:nvSpPr>
        <p:spPr/>
        <p:txBody>
          <a:bodyPr/>
          <a:lstStyle/>
          <a:p>
            <a:r>
              <a:rPr lang="en-US" smtClean="0"/>
              <a:t>Without altering the basic meaning of the text...</a:t>
            </a:r>
          </a:p>
          <a:p>
            <a:pPr marL="457200" indent="-457200">
              <a:buFont typeface="Arial" panose="020B0604020202020204" pitchFamily="34" charset="0"/>
              <a:buChar char="•"/>
            </a:pPr>
            <a:r>
              <a:rPr lang="en-US" smtClean="0"/>
              <a:t>Add </a:t>
            </a:r>
            <a:r>
              <a:rPr lang="en-US" dirty="0" smtClean="0"/>
              <a:t>single words / phrases/</a:t>
            </a:r>
          </a:p>
          <a:p>
            <a:pPr marL="457200" indent="-457200">
              <a:buFont typeface="Arial" panose="020B0604020202020204" pitchFamily="34" charset="0"/>
              <a:buChar char="•"/>
            </a:pPr>
            <a:r>
              <a:rPr lang="en-US" dirty="0" smtClean="0"/>
              <a:t>Add sentences.</a:t>
            </a:r>
          </a:p>
          <a:p>
            <a:pPr marL="457200" indent="-457200">
              <a:buFont typeface="Arial" panose="020B0604020202020204" pitchFamily="34" charset="0"/>
              <a:buChar char="•"/>
            </a:pPr>
            <a:r>
              <a:rPr lang="en-US" dirty="0" smtClean="0"/>
              <a:t>Add margin notes (explanations, comments).</a:t>
            </a:r>
          </a:p>
          <a:p>
            <a:pPr marL="457200" indent="-457200">
              <a:buFont typeface="Arial" panose="020B0604020202020204" pitchFamily="34" charset="0"/>
              <a:buChar char="•"/>
            </a:pPr>
            <a:r>
              <a:rPr lang="en-US" dirty="0" smtClean="0"/>
              <a:t>Add an ending/ continuation.</a:t>
            </a:r>
          </a:p>
          <a:p>
            <a:pPr marL="457200" indent="-457200">
              <a:buFont typeface="Arial" panose="020B0604020202020204" pitchFamily="34" charset="0"/>
              <a:buChar char="•"/>
            </a:pPr>
            <a:r>
              <a:rPr lang="en-US" dirty="0" smtClean="0"/>
              <a:t>Add a preface.</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t>74</a:t>
            </a:fld>
            <a:endParaRPr lang="en-US"/>
          </a:p>
        </p:txBody>
      </p:sp>
    </p:spTree>
    <p:extLst>
      <p:ext uri="{BB962C8B-B14F-4D97-AF65-F5344CB8AC3E}">
        <p14:creationId xmlns:p14="http://schemas.microsoft.com/office/powerpoint/2010/main" val="38521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the text</a:t>
            </a:r>
            <a:endParaRPr lang="en-US"/>
          </a:p>
        </p:txBody>
      </p:sp>
      <p:sp>
        <p:nvSpPr>
          <p:cNvPr id="3" name="Content Placeholder 2"/>
          <p:cNvSpPr>
            <a:spLocks noGrp="1"/>
          </p:cNvSpPr>
          <p:nvPr>
            <p:ph idx="1"/>
          </p:nvPr>
        </p:nvSpPr>
        <p:spPr/>
        <p:txBody>
          <a:bodyPr/>
          <a:lstStyle/>
          <a:p>
            <a:r>
              <a:rPr lang="en-US" smtClean="0"/>
              <a:t>Change the wording of the text without altering the basic meaning. </a:t>
            </a:r>
          </a:p>
          <a:p>
            <a:r>
              <a:rPr lang="en-US" smtClean="0"/>
              <a:t>Synonyms or paraphrases. </a:t>
            </a:r>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75</a:t>
            </a:fld>
            <a:endParaRPr lang="en-US" dirty="0"/>
          </a:p>
        </p:txBody>
      </p:sp>
    </p:spTree>
    <p:extLst>
      <p:ext uri="{BB962C8B-B14F-4D97-AF65-F5344CB8AC3E}">
        <p14:creationId xmlns:p14="http://schemas.microsoft.com/office/powerpoint/2010/main" val="1432687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986"/>
            <a:ext cx="7886700" cy="6359845"/>
          </a:xfrm>
        </p:spPr>
        <p:txBody>
          <a:bodyPr>
            <a:normAutofit lnSpcReduction="10000"/>
          </a:bodyPr>
          <a:lstStyle/>
          <a:p>
            <a:pPr indent="182563"/>
            <a:r>
              <a:rPr lang="en-US" altLang="he-IL"/>
              <a:t>Her </a:t>
            </a:r>
            <a:r>
              <a:rPr lang="en-US" altLang="he-IL" strike="sngStrike">
                <a:solidFill>
                  <a:srgbClr val="FF0000"/>
                </a:solidFill>
              </a:rPr>
              <a:t>mother</a:t>
            </a:r>
            <a:r>
              <a:rPr lang="en-US" altLang="he-IL">
                <a:solidFill>
                  <a:srgbClr val="FF0000"/>
                </a:solidFill>
              </a:rPr>
              <a:t> </a:t>
            </a:r>
            <a:r>
              <a:rPr lang="en-US" altLang="he-IL" smtClean="0">
                <a:solidFill>
                  <a:srgbClr val="FF0000"/>
                </a:solidFill>
              </a:rPr>
              <a:t>father </a:t>
            </a:r>
            <a:r>
              <a:rPr lang="en-US" altLang="he-IL" smtClean="0"/>
              <a:t>told </a:t>
            </a:r>
            <a:r>
              <a:rPr lang="en-US" altLang="he-IL"/>
              <a:t>Little Red Riding Hood: ‘Take </a:t>
            </a:r>
            <a:r>
              <a:rPr lang="en-US" altLang="he-IL" strike="sngStrike">
                <a:solidFill>
                  <a:srgbClr val="FF0000"/>
                </a:solidFill>
              </a:rPr>
              <a:t>this </a:t>
            </a:r>
            <a:r>
              <a:rPr lang="en-US" altLang="he-IL" strike="sngStrike" smtClean="0">
                <a:solidFill>
                  <a:srgbClr val="FF0000"/>
                </a:solidFill>
              </a:rPr>
              <a:t>cake </a:t>
            </a:r>
            <a:r>
              <a:rPr lang="en-US" altLang="he-IL" smtClean="0">
                <a:solidFill>
                  <a:srgbClr val="FF0000"/>
                </a:solidFill>
              </a:rPr>
              <a:t>these cookies </a:t>
            </a:r>
            <a:r>
              <a:rPr lang="en-US" altLang="he-IL"/>
              <a:t>to your grandmother, but don’t talk to </a:t>
            </a:r>
            <a:r>
              <a:rPr lang="en-US" altLang="he-IL" strike="sngStrike" smtClean="0">
                <a:solidFill>
                  <a:srgbClr val="FF0000"/>
                </a:solidFill>
              </a:rPr>
              <a:t>strangers </a:t>
            </a:r>
            <a:r>
              <a:rPr lang="en-US" altLang="he-IL" smtClean="0">
                <a:solidFill>
                  <a:srgbClr val="FF0000"/>
                </a:solidFill>
              </a:rPr>
              <a:t>anyone</a:t>
            </a:r>
            <a:r>
              <a:rPr lang="en-US" altLang="he-IL" smtClean="0"/>
              <a:t>!’</a:t>
            </a:r>
            <a:endParaRPr lang="en-US" altLang="he-IL"/>
          </a:p>
          <a:p>
            <a:pPr indent="182563"/>
            <a:r>
              <a:rPr lang="en-US" altLang="he-IL"/>
              <a:t>Little Red Riding Hood walked through the wood, and on the way she met </a:t>
            </a:r>
            <a:r>
              <a:rPr lang="en-US" altLang="he-IL" strike="sngStrike">
                <a:solidFill>
                  <a:srgbClr val="FF0000"/>
                </a:solidFill>
              </a:rPr>
              <a:t>the </a:t>
            </a:r>
            <a:r>
              <a:rPr lang="en-US" altLang="he-IL" strike="sngStrike" smtClean="0">
                <a:solidFill>
                  <a:srgbClr val="FF0000"/>
                </a:solidFill>
              </a:rPr>
              <a:t>wolf </a:t>
            </a:r>
            <a:r>
              <a:rPr lang="en-US" altLang="he-IL" smtClean="0">
                <a:solidFill>
                  <a:srgbClr val="FF0000"/>
                </a:solidFill>
              </a:rPr>
              <a:t>a witch</a:t>
            </a:r>
            <a:r>
              <a:rPr lang="en-US" altLang="he-IL" smtClean="0"/>
              <a:t>.  </a:t>
            </a:r>
            <a:r>
              <a:rPr lang="en-US" altLang="he-IL"/>
              <a:t>‘Hello, Little Red Riding Hood!’ said the </a:t>
            </a:r>
            <a:r>
              <a:rPr lang="en-US" altLang="he-IL" strike="sngStrike" smtClean="0">
                <a:solidFill>
                  <a:srgbClr val="FF0000"/>
                </a:solidFill>
              </a:rPr>
              <a:t>wolf </a:t>
            </a:r>
            <a:r>
              <a:rPr lang="en-US" altLang="he-IL" smtClean="0">
                <a:solidFill>
                  <a:srgbClr val="FF0000"/>
                </a:solidFill>
              </a:rPr>
              <a:t>witch</a:t>
            </a:r>
            <a:r>
              <a:rPr lang="en-US" altLang="he-IL" smtClean="0"/>
              <a:t>. </a:t>
            </a:r>
            <a:r>
              <a:rPr lang="en-US" altLang="he-IL"/>
              <a:t>‘Where are you </a:t>
            </a:r>
            <a:r>
              <a:rPr lang="en-US" altLang="he-IL" smtClean="0"/>
              <a:t>going?’   </a:t>
            </a:r>
            <a:endParaRPr lang="en-US" altLang="he-IL"/>
          </a:p>
          <a:p>
            <a:pPr indent="182563"/>
            <a:r>
              <a:rPr lang="en-US" altLang="he-IL"/>
              <a:t>‘I’m going to </a:t>
            </a:r>
            <a:r>
              <a:rPr lang="en-US" altLang="he-IL" strike="sngStrike">
                <a:solidFill>
                  <a:srgbClr val="FF0000"/>
                </a:solidFill>
              </a:rPr>
              <a:t>visit</a:t>
            </a:r>
            <a:r>
              <a:rPr lang="en-US" altLang="he-IL">
                <a:solidFill>
                  <a:srgbClr val="FF0000"/>
                </a:solidFill>
              </a:rPr>
              <a:t> </a:t>
            </a:r>
            <a:r>
              <a:rPr lang="en-US" altLang="he-IL" smtClean="0">
                <a:solidFill>
                  <a:srgbClr val="FF0000"/>
                </a:solidFill>
              </a:rPr>
              <a:t>see </a:t>
            </a:r>
            <a:r>
              <a:rPr lang="en-US" altLang="he-IL" smtClean="0"/>
              <a:t>my </a:t>
            </a:r>
            <a:r>
              <a:rPr lang="en-US" altLang="he-IL"/>
              <a:t>grandmother,’ she answered ‘She lives in the forest, over there.’</a:t>
            </a:r>
          </a:p>
          <a:p>
            <a:pPr indent="182563"/>
            <a:r>
              <a:rPr lang="en-US" altLang="he-IL"/>
              <a:t>The wolf went off through the forest, and came to the grandmother’s house. </a:t>
            </a:r>
          </a:p>
          <a:p>
            <a:pPr>
              <a:lnSpc>
                <a:spcPct val="170000"/>
              </a:lnSpc>
              <a:spcBef>
                <a:spcPts val="0"/>
              </a:spcBef>
            </a:pPr>
            <a:r>
              <a:rPr lang="en-US" smtClean="0">
                <a:solidFill>
                  <a:schemeClr val="tx1"/>
                </a:solidFill>
                <a:latin typeface="Times New Roman" panose="02020603050405020304" pitchFamily="18" charset="0"/>
                <a:cs typeface="Times New Roman" panose="02020603050405020304" pitchFamily="18" charset="0"/>
              </a:rPr>
              <a:t>.</a:t>
            </a:r>
          </a:p>
          <a:p>
            <a:pPr>
              <a:lnSpc>
                <a:spcPct val="17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DAE65FE-B5B3-41D4-AFF9-BDDDDC3DC827}" type="slidenum">
              <a:rPr lang="en-US" smtClean="0"/>
              <a:pPr/>
              <a:t>76</a:t>
            </a:fld>
            <a:endParaRPr lang="en-US" dirty="0"/>
          </a:p>
        </p:txBody>
      </p:sp>
    </p:spTree>
    <p:extLst>
      <p:ext uri="{BB962C8B-B14F-4D97-AF65-F5344CB8AC3E}">
        <p14:creationId xmlns:p14="http://schemas.microsoft.com/office/powerpoint/2010/main" val="8874727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 bits out of the text </a:t>
            </a:r>
            <a:endParaRPr lang="en-US" dirty="0"/>
          </a:p>
        </p:txBody>
      </p:sp>
      <p:sp>
        <p:nvSpPr>
          <p:cNvPr id="6" name="Content Placeholder 5"/>
          <p:cNvSpPr>
            <a:spLocks noGrp="1"/>
          </p:cNvSpPr>
          <p:nvPr>
            <p:ph idx="1"/>
          </p:nvPr>
        </p:nvSpPr>
        <p:spPr/>
        <p:txBody>
          <a:bodyPr>
            <a:normAutofit/>
          </a:bodyPr>
          <a:lstStyle/>
          <a:p>
            <a:pPr marL="457200" indent="-457200">
              <a:buFont typeface="Arial" panose="020B0604020202020204" pitchFamily="34" charset="0"/>
              <a:buChar char="•"/>
            </a:pPr>
            <a:r>
              <a:rPr lang="en-US" dirty="0" smtClean="0"/>
              <a:t>Choose the most important sentence in the text. </a:t>
            </a:r>
          </a:p>
          <a:p>
            <a:pPr marL="457200" indent="-457200">
              <a:buFont typeface="Arial" panose="020B0604020202020204" pitchFamily="34" charset="0"/>
              <a:buChar char="•"/>
            </a:pPr>
            <a:r>
              <a:rPr lang="en-US" dirty="0" smtClean="0"/>
              <a:t>Choose the ten words and phrases that are most essential for understanding the main message. </a:t>
            </a:r>
          </a:p>
          <a:p>
            <a:pPr marL="457200" indent="-457200">
              <a:buFont typeface="Arial" panose="020B0604020202020204" pitchFamily="34" charset="0"/>
              <a:buChar char="•"/>
            </a:pPr>
            <a:r>
              <a:rPr lang="en-US" dirty="0" smtClean="0"/>
              <a:t>Find all the </a:t>
            </a:r>
            <a:r>
              <a:rPr lang="en-US" smtClean="0"/>
              <a:t>words or phrases that </a:t>
            </a:r>
            <a:r>
              <a:rPr lang="en-US" dirty="0" smtClean="0"/>
              <a:t>relate to (a topic</a:t>
            </a:r>
            <a:r>
              <a:rPr lang="en-US" smtClean="0"/>
              <a:t>). </a:t>
            </a:r>
            <a:endParaRPr lang="en-US" dirty="0" smtClean="0"/>
          </a:p>
        </p:txBody>
      </p:sp>
      <p:sp>
        <p:nvSpPr>
          <p:cNvPr id="4" name="Slide Number Placeholder 3"/>
          <p:cNvSpPr>
            <a:spLocks noGrp="1"/>
          </p:cNvSpPr>
          <p:nvPr>
            <p:ph type="sldNum" sz="quarter" idx="12"/>
          </p:nvPr>
        </p:nvSpPr>
        <p:spPr/>
        <p:txBody>
          <a:bodyPr/>
          <a:lstStyle/>
          <a:p>
            <a:fld id="{2DAE65FE-B5B3-41D4-AFF9-BDDDDC3DC827}" type="slidenum">
              <a:rPr lang="en-US" smtClean="0"/>
              <a:t>77</a:t>
            </a:fld>
            <a:endParaRPr lang="en-US"/>
          </a:p>
        </p:txBody>
      </p:sp>
    </p:spTree>
    <p:extLst>
      <p:ext uri="{BB962C8B-B14F-4D97-AF65-F5344CB8AC3E}">
        <p14:creationId xmlns:p14="http://schemas.microsoft.com/office/powerpoint/2010/main" val="39198796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Represent in some other format or style</a:t>
            </a:r>
            <a:endParaRPr lang="en-US" dirty="0"/>
          </a:p>
        </p:txBody>
      </p:sp>
      <p:sp>
        <p:nvSpPr>
          <p:cNvPr id="6" name="Content Placeholder 5"/>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smtClean="0"/>
              <a:t>Translate.</a:t>
            </a:r>
          </a:p>
          <a:p>
            <a:pPr marL="457200" indent="-457200">
              <a:buFont typeface="Arial" panose="020B0604020202020204" pitchFamily="34" charset="0"/>
              <a:buChar char="•"/>
            </a:pPr>
            <a:r>
              <a:rPr lang="en-US" dirty="0" smtClean="0"/>
              <a:t>Rewrite in simple English for a less advanced learner.</a:t>
            </a:r>
          </a:p>
          <a:p>
            <a:pPr marL="457200" indent="-457200">
              <a:buFont typeface="Arial" panose="020B0604020202020204" pitchFamily="34" charset="0"/>
              <a:buChar char="•"/>
            </a:pPr>
            <a:r>
              <a:rPr lang="en-US" dirty="0" smtClean="0"/>
              <a:t>Present as a power-point presentation.</a:t>
            </a:r>
          </a:p>
          <a:p>
            <a:pPr marL="457200" indent="-457200">
              <a:buFont typeface="Arial" panose="020B0604020202020204" pitchFamily="34" charset="0"/>
              <a:buChar char="•"/>
            </a:pPr>
            <a:r>
              <a:rPr lang="en-US" dirty="0" smtClean="0"/>
              <a:t>Imagine the text is a book: draw a cover illustration.</a:t>
            </a:r>
          </a:p>
          <a:p>
            <a:pPr marL="457200" indent="-457200">
              <a:buFont typeface="Arial" panose="020B0604020202020204" pitchFamily="34" charset="0"/>
              <a:buChar char="•"/>
            </a:pPr>
            <a:r>
              <a:rPr lang="en-US" dirty="0" smtClean="0"/>
              <a:t>Rewrite as a different genre (as an email, a poem, a newspaper report…).</a:t>
            </a:r>
          </a:p>
          <a:p>
            <a:pPr marL="457200" indent="-457200">
              <a:buFont typeface="Arial" panose="020B0604020202020204" pitchFamily="34" charset="0"/>
              <a:buChar char="•"/>
            </a:pPr>
            <a:r>
              <a:rPr lang="en-US" dirty="0" smtClean="0"/>
              <a:t>Write in a different style (very informal or very formal).</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t>78</a:t>
            </a:fld>
            <a:endParaRPr lang="en-US"/>
          </a:p>
        </p:txBody>
      </p:sp>
    </p:spTree>
    <p:extLst>
      <p:ext uri="{BB962C8B-B14F-4D97-AF65-F5344CB8AC3E}">
        <p14:creationId xmlns:p14="http://schemas.microsoft.com/office/powerpoint/2010/main" val="3914834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Write a </a:t>
            </a:r>
            <a:r>
              <a:rPr lang="en-US" smtClean="0"/>
              <a:t>new text, </a:t>
            </a:r>
            <a:r>
              <a:rPr lang="en-US" dirty="0" smtClean="0"/>
              <a:t>based </a:t>
            </a:r>
            <a:r>
              <a:rPr lang="en-US" smtClean="0"/>
              <a:t>on the content of this </a:t>
            </a:r>
            <a:r>
              <a:rPr lang="en-US" dirty="0" smtClean="0"/>
              <a:t>one</a:t>
            </a:r>
            <a:endParaRPr lang="en-US" dirty="0"/>
          </a:p>
        </p:txBody>
      </p:sp>
      <p:sp>
        <p:nvSpPr>
          <p:cNvPr id="6" name="Content Placeholder 5"/>
          <p:cNvSpPr>
            <a:spLocks noGrp="1"/>
          </p:cNvSpPr>
          <p:nvPr>
            <p:ph idx="1"/>
          </p:nvPr>
        </p:nvSpPr>
        <p:spPr/>
        <p:txBody>
          <a:bodyPr>
            <a:normAutofit lnSpcReduction="10000"/>
          </a:bodyPr>
          <a:lstStyle/>
          <a:p>
            <a:r>
              <a:rPr lang="en-US" smtClean="0"/>
              <a:t>Compose your own comprehension questions.</a:t>
            </a:r>
          </a:p>
          <a:p>
            <a:r>
              <a:rPr lang="en-US" smtClean="0"/>
              <a:t>Compose real questions requiring information not given in the text.</a:t>
            </a:r>
          </a:p>
          <a:p>
            <a:r>
              <a:rPr lang="en-US" smtClean="0"/>
              <a:t>Rewrite </a:t>
            </a:r>
            <a:r>
              <a:rPr lang="en-US" dirty="0"/>
              <a:t>the text about a person / situation / issue you are familiar with.</a:t>
            </a:r>
          </a:p>
          <a:p>
            <a:r>
              <a:rPr lang="en-US" dirty="0" smtClean="0"/>
              <a:t>Use the key words or phrases (or the title) from the text to create a new text of your own.</a:t>
            </a:r>
          </a:p>
          <a:p>
            <a:r>
              <a:rPr lang="en-US" dirty="0" smtClean="0"/>
              <a:t>Write a text of your own on a parallel topic.</a:t>
            </a:r>
            <a:endParaRPr lang="en-US" dirty="0"/>
          </a:p>
        </p:txBody>
      </p:sp>
      <p:sp>
        <p:nvSpPr>
          <p:cNvPr id="4" name="Slide Number Placeholder 3"/>
          <p:cNvSpPr>
            <a:spLocks noGrp="1"/>
          </p:cNvSpPr>
          <p:nvPr>
            <p:ph type="sldNum" sz="quarter" idx="12"/>
          </p:nvPr>
        </p:nvSpPr>
        <p:spPr/>
        <p:txBody>
          <a:bodyPr/>
          <a:lstStyle/>
          <a:p>
            <a:fld id="{2DAE65FE-B5B3-41D4-AFF9-BDDDDC3DC827}" type="slidenum">
              <a:rPr lang="en-US" smtClean="0"/>
              <a:t>79</a:t>
            </a:fld>
            <a:endParaRPr lang="en-US"/>
          </a:p>
        </p:txBody>
      </p:sp>
    </p:spTree>
    <p:extLst>
      <p:ext uri="{BB962C8B-B14F-4D97-AF65-F5344CB8AC3E}">
        <p14:creationId xmlns:p14="http://schemas.microsoft.com/office/powerpoint/2010/main" val="1365348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Change </a:t>
            </a:r>
            <a:r>
              <a:rPr lang="en-US" dirty="0" smtClean="0"/>
              <a:t>instructions</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Typical instructions:</a:t>
            </a:r>
          </a:p>
          <a:p>
            <a:pPr algn="ctr"/>
            <a:r>
              <a:rPr lang="en-US" smtClean="0"/>
              <a:t>‘Fill in the correct verb’</a:t>
            </a:r>
          </a:p>
          <a:p>
            <a:pPr algn="ctr"/>
            <a:r>
              <a:rPr lang="en-US" smtClean="0"/>
              <a:t>‘Match the items’ </a:t>
            </a:r>
          </a:p>
          <a:p>
            <a:pPr algn="ctr"/>
            <a:r>
              <a:rPr lang="en-US" smtClean="0"/>
              <a:t>‘Complete the sentence’</a:t>
            </a:r>
          </a:p>
          <a:p>
            <a:endParaRPr lang="en-US"/>
          </a:p>
          <a:p>
            <a:r>
              <a:rPr lang="en-US" smtClean="0"/>
              <a:t>Such instructions imply that the students </a:t>
            </a:r>
          </a:p>
          <a:p>
            <a:pPr marL="514350" indent="-514350">
              <a:buAutoNum type="alphaLcParenR"/>
            </a:pPr>
            <a:r>
              <a:rPr lang="en-US" smtClean="0"/>
              <a:t>can do all the items, </a:t>
            </a:r>
          </a:p>
          <a:p>
            <a:pPr marL="514350" indent="-514350">
              <a:buAutoNum type="alphaLcParenR"/>
            </a:pPr>
            <a:r>
              <a:rPr lang="en-US" smtClean="0"/>
              <a:t>should do all the items, and </a:t>
            </a:r>
          </a:p>
          <a:p>
            <a:pPr marL="514350" indent="-514350">
              <a:buAutoNum type="alphaLcParenR"/>
            </a:pPr>
            <a:r>
              <a:rPr lang="en-US" smtClean="0"/>
              <a:t>should do the items in the order in which they are given. </a:t>
            </a:r>
          </a:p>
        </p:txBody>
      </p:sp>
      <p:sp>
        <p:nvSpPr>
          <p:cNvPr id="4" name="Slide Number Placeholder 3"/>
          <p:cNvSpPr>
            <a:spLocks noGrp="1"/>
          </p:cNvSpPr>
          <p:nvPr>
            <p:ph type="sldNum" sz="quarter" idx="12"/>
          </p:nvPr>
        </p:nvSpPr>
        <p:spPr/>
        <p:txBody>
          <a:bodyPr/>
          <a:lstStyle/>
          <a:p>
            <a:fld id="{2DAE65FE-B5B3-41D4-AFF9-BDDDDC3DC827}" type="slidenum">
              <a:rPr lang="en-US" smtClean="0"/>
              <a:pPr/>
              <a:t>8</a:t>
            </a:fld>
            <a:endParaRPr lang="en-US" dirty="0"/>
          </a:p>
        </p:txBody>
      </p:sp>
    </p:spTree>
    <p:extLst>
      <p:ext uri="{BB962C8B-B14F-4D97-AF65-F5344CB8AC3E}">
        <p14:creationId xmlns:p14="http://schemas.microsoft.com/office/powerpoint/2010/main" val="24548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That’s it for today!</a:t>
            </a:r>
            <a:br>
              <a:rPr lang="en-US" smtClean="0"/>
            </a:br>
            <a:endParaRPr lang="en-US"/>
          </a:p>
        </p:txBody>
      </p:sp>
      <p:sp>
        <p:nvSpPr>
          <p:cNvPr id="6" name="Text Placeholder 5"/>
          <p:cNvSpPr>
            <a:spLocks noGrp="1"/>
          </p:cNvSpPr>
          <p:nvPr>
            <p:ph type="body" idx="1"/>
          </p:nvPr>
        </p:nvSpPr>
        <p:spPr/>
        <p:txBody>
          <a:bodyPr/>
          <a:lstStyle/>
          <a:p>
            <a:pPr algn="ctr"/>
            <a:r>
              <a:rPr lang="en-US"/>
              <a:t>pennyur@gmail.com</a:t>
            </a:r>
          </a:p>
        </p:txBody>
      </p:sp>
      <p:sp>
        <p:nvSpPr>
          <p:cNvPr id="4" name="Slide Number Placeholder 3"/>
          <p:cNvSpPr>
            <a:spLocks noGrp="1"/>
          </p:cNvSpPr>
          <p:nvPr>
            <p:ph type="sldNum" sz="quarter" idx="12"/>
          </p:nvPr>
        </p:nvSpPr>
        <p:spPr/>
        <p:txBody>
          <a:bodyPr/>
          <a:lstStyle/>
          <a:p>
            <a:fld id="{2DAE65FE-B5B3-41D4-AFF9-BDDDDC3DC827}" type="slidenum">
              <a:rPr lang="en-US" smtClean="0"/>
              <a:pPr/>
              <a:t>80</a:t>
            </a:fld>
            <a:endParaRPr lang="en-US" dirty="0"/>
          </a:p>
        </p:txBody>
      </p:sp>
    </p:spTree>
    <p:extLst>
      <p:ext uri="{BB962C8B-B14F-4D97-AF65-F5344CB8AC3E}">
        <p14:creationId xmlns:p14="http://schemas.microsoft.com/office/powerpoint/2010/main" val="2719567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BUT</a:t>
            </a:r>
            <a:endParaRPr lang="en-US"/>
          </a:p>
        </p:txBody>
      </p:sp>
      <p:sp>
        <p:nvSpPr>
          <p:cNvPr id="3" name="Content Placeholder 2"/>
          <p:cNvSpPr>
            <a:spLocks noGrp="1"/>
          </p:cNvSpPr>
          <p:nvPr>
            <p:ph idx="1"/>
          </p:nvPr>
        </p:nvSpPr>
        <p:spPr/>
        <p:txBody>
          <a:bodyPr>
            <a:normAutofit/>
          </a:bodyPr>
          <a:lstStyle/>
          <a:p>
            <a:r>
              <a:rPr lang="en-US" smtClean="0"/>
              <a:t>In classes that are mixed-level, it’s important to...</a:t>
            </a:r>
            <a:endParaRPr lang="en-US"/>
          </a:p>
          <a:p>
            <a:pPr marL="514350" indent="-514350">
              <a:buAutoNum type="alphaLcParenR"/>
            </a:pPr>
            <a:r>
              <a:rPr lang="en-US"/>
              <a:t>allow some choice in quantity and order</a:t>
            </a:r>
          </a:p>
          <a:p>
            <a:pPr marL="514350" indent="-514350">
              <a:buAutoNum type="alphaLcParenR"/>
            </a:pPr>
            <a:r>
              <a:rPr lang="en-US"/>
              <a:t>legitimize different rates of work and levels</a:t>
            </a:r>
          </a:p>
          <a:p>
            <a:endParaRPr lang="en-US" smtClean="0"/>
          </a:p>
          <a:p>
            <a:r>
              <a:rPr lang="en-US" smtClean="0"/>
              <a:t>So</a:t>
            </a:r>
            <a:r>
              <a:rPr lang="en-US"/>
              <a:t>...</a:t>
            </a:r>
          </a:p>
          <a:p>
            <a:endParaRPr lang="en-US"/>
          </a:p>
        </p:txBody>
      </p:sp>
      <p:sp>
        <p:nvSpPr>
          <p:cNvPr id="4" name="Slide Number Placeholder 3"/>
          <p:cNvSpPr>
            <a:spLocks noGrp="1"/>
          </p:cNvSpPr>
          <p:nvPr>
            <p:ph type="sldNum" sz="quarter" idx="12"/>
          </p:nvPr>
        </p:nvSpPr>
        <p:spPr/>
        <p:txBody>
          <a:bodyPr/>
          <a:lstStyle/>
          <a:p>
            <a:fld id="{2DAE65FE-B5B3-41D4-AFF9-BDDDDC3DC827}" type="slidenum">
              <a:rPr lang="en-US" smtClean="0"/>
              <a:pPr/>
              <a:t>9</a:t>
            </a:fld>
            <a:endParaRPr lang="en-US" dirty="0"/>
          </a:p>
        </p:txBody>
      </p:sp>
    </p:spTree>
    <p:extLst>
      <p:ext uri="{BB962C8B-B14F-4D97-AF65-F5344CB8AC3E}">
        <p14:creationId xmlns:p14="http://schemas.microsoft.com/office/powerpoint/2010/main" val="195559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1a.potx" id="{082F2907-2324-46C0-A780-A979EFFFF5EF}" vid="{58532D4B-BCEF-422E-AB04-10656229E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1458</TotalTime>
  <Words>3191</Words>
  <Application>Microsoft Office PowerPoint</Application>
  <PresentationFormat>On-screen Show (4:3)</PresentationFormat>
  <Paragraphs>489</Paragraphs>
  <Slides>80</Slides>
  <Notes>10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Teaching mixed-ability classes: Adapting the textbook</vt:lpstr>
      <vt:lpstr>1. ADAPTING EXERCISES</vt:lpstr>
      <vt:lpstr>Main aims</vt:lpstr>
      <vt:lpstr>The techniques</vt:lpstr>
      <vt:lpstr>1. Recycle in different ways</vt:lpstr>
      <vt:lpstr>2. Change interaction type and checking</vt:lpstr>
      <vt:lpstr>Alternatives</vt:lpstr>
      <vt:lpstr>3. Change instructions</vt:lpstr>
      <vt:lpstr>BUT</vt:lpstr>
      <vt:lpstr>Alternative instructions</vt:lpstr>
      <vt:lpstr>4. Personalize</vt:lpstr>
      <vt:lpstr>5. Add / Extend / Change</vt:lpstr>
      <vt:lpstr>The original exercise: Practise the adverbs:  bravely, happily, loudly, politely, quietly</vt:lpstr>
      <vt:lpstr>Personalizing</vt:lpstr>
      <vt:lpstr>Insert more words, or change</vt:lpstr>
      <vt:lpstr>6. Delete bits in order to ‘open-end’</vt:lpstr>
      <vt:lpstr>Original exercise: Write the correct past form</vt:lpstr>
      <vt:lpstr>Delete the sentence ending</vt:lpstr>
      <vt:lpstr>Delete the pre-set verb</vt:lpstr>
      <vt:lpstr>PowerPoint Presentation</vt:lpstr>
      <vt:lpstr>Choose the word which is closest in meaning to the word or phrase in bold</vt:lpstr>
      <vt:lpstr>Find a word or phrase that means the same sort of thing as ...</vt:lpstr>
      <vt:lpstr>PowerPoint Presentation</vt:lpstr>
      <vt:lpstr>Match items from A with items from B</vt:lpstr>
      <vt:lpstr>What means the same as...</vt:lpstr>
      <vt:lpstr>How would you translate...</vt:lpstr>
      <vt:lpstr>What word, or words, might go with ...</vt:lpstr>
      <vt:lpstr>‘Open-ending’ an exercise results in...</vt:lpstr>
      <vt:lpstr>Why are most textbook grammar/vocabulary exercises closed-ended?</vt:lpstr>
      <vt:lpstr>7. Make into a game</vt:lpstr>
      <vt:lpstr>7. Make into a game</vt:lpstr>
      <vt:lpstr>An important principle for teachers:</vt:lpstr>
      <vt:lpstr>In general…</vt:lpstr>
      <vt:lpstr>2. ADAPTING READING TEXTS</vt:lpstr>
      <vt:lpstr>Adapting the textbook</vt:lpstr>
      <vt:lpstr>Omitting whole sections</vt:lpstr>
      <vt:lpstr>Adding whole sections</vt:lpstr>
      <vt:lpstr>Replacing</vt:lpstr>
      <vt:lpstr>Problems with adding or replacing</vt:lpstr>
      <vt:lpstr>The alternative: use the given texts or tasks, but change</vt:lpstr>
      <vt:lpstr>So what I’m suggesting here is:</vt:lpstr>
      <vt:lpstr>Using the reading text 1: Mediating the text itself</vt:lpstr>
      <vt:lpstr>1. Mediating a textbook reading text</vt:lpstr>
      <vt:lpstr>a) Quantity</vt:lpstr>
      <vt:lpstr>b) Interaction pattern</vt:lpstr>
      <vt:lpstr>c) Silent or aloud</vt:lpstr>
      <vt:lpstr>Using the reading text 2: Vocabulary</vt:lpstr>
      <vt:lpstr>Selection</vt:lpstr>
      <vt:lpstr>A useful tool</vt:lpstr>
      <vt:lpstr>PowerPoint Presentation</vt:lpstr>
      <vt:lpstr>PowerPoint Presentation</vt:lpstr>
      <vt:lpstr>PowerPoint Presentation</vt:lpstr>
      <vt:lpstr>PowerPoint Presentation</vt:lpstr>
      <vt:lpstr>Pre-teaching</vt:lpstr>
      <vt:lpstr>Using the reading text 3: Comprehension tasks</vt:lpstr>
      <vt:lpstr>Comprehension tasks</vt:lpstr>
      <vt:lpstr>Problems with comprehension questions 1</vt:lpstr>
      <vt:lpstr>PowerPoint Presentation</vt:lpstr>
      <vt:lpstr>Congratulations!</vt:lpstr>
      <vt:lpstr>What can you do about this?</vt:lpstr>
      <vt:lpstr>PowerPoint Presentation</vt:lpstr>
      <vt:lpstr>PowerPoint Presentation</vt:lpstr>
      <vt:lpstr>Problems with comprehension questions 2</vt:lpstr>
      <vt:lpstr>What can we do about it?</vt:lpstr>
      <vt:lpstr>Alan Maley</vt:lpstr>
      <vt:lpstr>Some ideas for alternative activities promoting text familiarity and comprehension</vt:lpstr>
      <vt:lpstr>Shorten the text</vt:lpstr>
      <vt:lpstr>PowerPoint Presentation</vt:lpstr>
      <vt:lpstr>Shorten the text</vt:lpstr>
      <vt:lpstr>Shortening</vt:lpstr>
      <vt:lpstr>Shorten the text</vt:lpstr>
      <vt:lpstr>Lengthen the text</vt:lpstr>
      <vt:lpstr>Lengthening</vt:lpstr>
      <vt:lpstr>Lengthen the text</vt:lpstr>
      <vt:lpstr>Change the text</vt:lpstr>
      <vt:lpstr>PowerPoint Presentation</vt:lpstr>
      <vt:lpstr>Select bits out of the text </vt:lpstr>
      <vt:lpstr>Represent in some other format or style</vt:lpstr>
      <vt:lpstr>Write a new text, based on the content of this one</vt:lpstr>
      <vt:lpstr>That’s it for today!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Ur</dc:creator>
  <cp:lastModifiedBy>LLN</cp:lastModifiedBy>
  <cp:revision>43</cp:revision>
  <dcterms:created xsi:type="dcterms:W3CDTF">2014-06-06T05:21:22Z</dcterms:created>
  <dcterms:modified xsi:type="dcterms:W3CDTF">2018-08-29T10:56:31Z</dcterms:modified>
</cp:coreProperties>
</file>