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60" r:id="rId4"/>
  </p:sldMasterIdLst>
  <p:notesMasterIdLst>
    <p:notesMasterId r:id="rId41"/>
  </p:notesMasterIdLst>
  <p:handoutMasterIdLst>
    <p:handoutMasterId r:id="rId42"/>
  </p:handoutMasterIdLst>
  <p:sldIdLst>
    <p:sldId id="285" r:id="rId5"/>
    <p:sldId id="290" r:id="rId6"/>
    <p:sldId id="286" r:id="rId7"/>
    <p:sldId id="288" r:id="rId8"/>
    <p:sldId id="312" r:id="rId9"/>
    <p:sldId id="313" r:id="rId10"/>
    <p:sldId id="289" r:id="rId11"/>
    <p:sldId id="311" r:id="rId12"/>
    <p:sldId id="264" r:id="rId13"/>
    <p:sldId id="314" r:id="rId14"/>
    <p:sldId id="319" r:id="rId15"/>
    <p:sldId id="320" r:id="rId16"/>
    <p:sldId id="281" r:id="rId17"/>
    <p:sldId id="315" r:id="rId18"/>
    <p:sldId id="316" r:id="rId19"/>
    <p:sldId id="317" r:id="rId20"/>
    <p:sldId id="318" r:id="rId21"/>
    <p:sldId id="269" r:id="rId22"/>
    <p:sldId id="270" r:id="rId23"/>
    <p:sldId id="280" r:id="rId24"/>
    <p:sldId id="274" r:id="rId25"/>
    <p:sldId id="266" r:id="rId26"/>
    <p:sldId id="256" r:id="rId27"/>
    <p:sldId id="284" r:id="rId28"/>
    <p:sldId id="257" r:id="rId29"/>
    <p:sldId id="258" r:id="rId30"/>
    <p:sldId id="259" r:id="rId31"/>
    <p:sldId id="260" r:id="rId32"/>
    <p:sldId id="261" r:id="rId33"/>
    <p:sldId id="262" r:id="rId34"/>
    <p:sldId id="263" r:id="rId35"/>
    <p:sldId id="282" r:id="rId36"/>
    <p:sldId id="265" r:id="rId37"/>
    <p:sldId id="283" r:id="rId38"/>
    <p:sldId id="267" r:id="rId39"/>
    <p:sldId id="287" r:id="rId40"/>
  </p:sldIdLst>
  <p:sldSz cx="12188825" cy="6858000"/>
  <p:notesSz cx="6858000" cy="9144000"/>
  <p:defaultTextStyle>
    <a:defPPr algn="r" rtl="1">
      <a:defRPr lang="he-il"/>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C81"/>
    <a:srgbClr val="3A6D8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20" autoAdjust="0"/>
    <p:restoredTop sz="70426" autoAdjust="0"/>
  </p:normalViewPr>
  <p:slideViewPr>
    <p:cSldViewPr showGuides="1">
      <p:cViewPr varScale="1">
        <p:scale>
          <a:sx n="57" d="100"/>
          <a:sy n="57" d="100"/>
        </p:scale>
        <p:origin x="1517" y="67"/>
      </p:cViewPr>
      <p:guideLst>
        <p:guide pos="3839"/>
        <p:guide orient="horz" pos="2160"/>
      </p:guideLst>
    </p:cSldViewPr>
  </p:slideViewPr>
  <p:notesTextViewPr>
    <p:cViewPr>
      <p:scale>
        <a:sx n="1" d="1"/>
        <a:sy n="1" d="1"/>
      </p:scale>
      <p:origin x="0" y="0"/>
    </p:cViewPr>
  </p:notesTextViewPr>
  <p:notesViewPr>
    <p:cSldViewPr>
      <p:cViewPr varScale="1">
        <p:scale>
          <a:sx n="96" d="100"/>
          <a:sy n="96" d="100"/>
        </p:scale>
        <p:origin x="35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מציין מיקום של כותרת עליונה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תאריך 2"/>
          <p:cNvSpPr>
            <a:spLocks noGrp="1"/>
          </p:cNvSpPr>
          <p:nvPr>
            <p:ph type="dt" idx="1"/>
          </p:nvPr>
        </p:nvSpPr>
        <p:spPr>
          <a:xfrm>
            <a:off x="0" y="0"/>
            <a:ext cx="2973600" cy="457200"/>
          </a:xfrm>
          <a:prstGeom prst="rect">
            <a:avLst/>
          </a:prstGeom>
        </p:spPr>
        <p:txBody>
          <a:bodyPr vert="horz" lIns="91440" tIns="45720" rIns="91440" bIns="45720" rtlCol="1"/>
          <a:lstStyle>
            <a:lvl1pPr algn="l"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EB0F375E-5978-4BCD-9E39-9AF66CE7586D}" type="datetime8">
              <a:rPr lang="he-IL" smtClean="0"/>
              <a:pPr/>
              <a:t>16 נובמבר 19</a:t>
            </a:fld>
            <a:endParaRPr lang="he-IL" dirty="0"/>
          </a:p>
        </p:txBody>
      </p:sp>
      <p:sp>
        <p:nvSpPr>
          <p:cNvPr id="8" name="מציין מיקום של כותרת תחתונה 5"/>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9" name="מציין מיקום של מספר שקופית 6"/>
          <p:cNvSpPr>
            <a:spLocks noGrp="1"/>
          </p:cNvSpPr>
          <p:nvPr>
            <p:ph type="sldNum" sz="quarter" idx="3"/>
          </p:nvPr>
        </p:nvSpPr>
        <p:spPr>
          <a:xfrm>
            <a:off x="0" y="8685213"/>
            <a:ext cx="2973600" cy="457200"/>
          </a:xfrm>
          <a:prstGeom prst="rect">
            <a:avLst/>
          </a:prstGeom>
        </p:spPr>
        <p:txBody>
          <a:bodyPr vert="horz" lIns="91440" tIns="45720" rIns="91440" bIns="45720" rtlCol="1" anchor="b"/>
          <a:lstStyle>
            <a:lvl1pPr algn="l"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B8796F01-7154-41E0-B48B-A6921757531A}" type="slidenum">
              <a:rPr lang="he-IL" smtClean="0"/>
              <a:pPr/>
              <a:t>‹#›</a:t>
            </a:fld>
            <a:endParaRPr lang="he-IL" dirty="0"/>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a:off x="0" y="0"/>
            <a:ext cx="2973600" cy="457200"/>
          </a:xfrm>
          <a:prstGeom prst="rect">
            <a:avLst/>
          </a:prstGeom>
        </p:spPr>
        <p:txBody>
          <a:bodyPr vert="horz" lIns="91440" tIns="45720" rIns="91440" bIns="45720" rtlCol="1"/>
          <a:lstStyle>
            <a:lvl1pPr algn="l"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EB0F375E-5978-4BCD-9E39-9AF66CE7586D}" type="datetime8">
              <a:rPr lang="he-IL" smtClean="0"/>
              <a:pPr/>
              <a:t>16 נובמבר 19</a:t>
            </a:fld>
            <a:endParaRPr lang="he-IL" dirty="0"/>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a:off x="0" y="8685213"/>
            <a:ext cx="2973600" cy="457200"/>
          </a:xfrm>
          <a:prstGeom prst="rect">
            <a:avLst/>
          </a:prstGeom>
        </p:spPr>
        <p:txBody>
          <a:bodyPr vert="horz" lIns="91440" tIns="45720" rIns="91440" bIns="45720" rtlCol="1" anchor="b"/>
          <a:lstStyle>
            <a:lvl1pPr algn="l"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B8796F01-7154-41E0-B48B-A6921757531A}" type="slidenum">
              <a:rPr lang="he-IL" smtClean="0"/>
              <a:pPr/>
              <a:t>‹#›</a:t>
            </a:fld>
            <a:endParaRPr lang="he-IL"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r" defTabSz="1218987" rtl="1"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09493" algn="r" defTabSz="1218987" rtl="1"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1218987" algn="r" defTabSz="1218987" rtl="1"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828480" algn="r" defTabSz="1218987" rtl="1"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437973" algn="r" defTabSz="1218987" rtl="1"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3047467" algn="r" defTabSz="1218987" rtl="1" eaLnBrk="1" latinLnBrk="0" hangingPunct="1">
      <a:defRPr sz="1600" kern="1200">
        <a:solidFill>
          <a:schemeClr val="tx1"/>
        </a:solidFill>
        <a:latin typeface="+mn-lt"/>
        <a:ea typeface="+mn-ea"/>
        <a:cs typeface="+mn-cs"/>
      </a:defRPr>
    </a:lvl6pPr>
    <a:lvl7pPr marL="3656960" algn="r" defTabSz="1218987" rtl="1" eaLnBrk="1" latinLnBrk="0" hangingPunct="1">
      <a:defRPr sz="1600" kern="1200">
        <a:solidFill>
          <a:schemeClr val="tx1"/>
        </a:solidFill>
        <a:latin typeface="+mn-lt"/>
        <a:ea typeface="+mn-ea"/>
        <a:cs typeface="+mn-cs"/>
      </a:defRPr>
    </a:lvl7pPr>
    <a:lvl8pPr marL="4266453" algn="r" defTabSz="1218987" rtl="1" eaLnBrk="1" latinLnBrk="0" hangingPunct="1">
      <a:defRPr sz="1600" kern="1200">
        <a:solidFill>
          <a:schemeClr val="tx1"/>
        </a:solidFill>
        <a:latin typeface="+mn-lt"/>
        <a:ea typeface="+mn-ea"/>
        <a:cs typeface="+mn-cs"/>
      </a:defRPr>
    </a:lvl8pPr>
    <a:lvl9pPr marL="4875947" algn="r" defTabSz="1218987" rtl="1"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Reading Engagement Strategies - Emphasizing Digital Aspects - Hanny Fuks, M.A. </a:t>
            </a:r>
            <a:endParaRPr kumimoji="0" lang="en-US" sz="4400" b="0" i="0" u="none" strike="noStrike" kern="1200" cap="none" spc="0" normalizeH="0" baseline="0" noProof="0" dirty="0">
              <a:ln>
                <a:noFill/>
              </a:ln>
              <a:solidFill>
                <a:srgbClr val="374C81"/>
              </a:solidFill>
              <a:effectLst/>
              <a:uLnTx/>
              <a:uFillTx/>
              <a:latin typeface="Century Gothic"/>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Learn Pre, While and Post-Reading while creating interactive digital activities, Talent Show and Mentoring Reading Club materials such as treasure hunt, and creative book reports as well as interactive video reading lessons. By the end of the seminar, you will be able to create your own interactive YouTube activity book, online activities for vocabulary acquisition, use video and audio tools for reading, and share activities on Padlet.</a:t>
            </a:r>
            <a:endParaRPr kumimoji="0" lang="en-US" sz="4400" b="0" i="0" u="none" strike="noStrike" kern="1200" cap="none" spc="0" normalizeH="0" baseline="0" noProof="0" dirty="0">
              <a:ln>
                <a:noFill/>
              </a:ln>
              <a:solidFill>
                <a:srgbClr val="374C81"/>
              </a:solidFill>
              <a:effectLst/>
              <a:uLnTx/>
              <a:uFillTx/>
              <a:latin typeface="Century Gothic"/>
              <a:ea typeface="+mn-ea"/>
              <a:cs typeface="+mn-cs"/>
            </a:endParaRPr>
          </a:p>
          <a:p>
            <a:endParaRPr lang="en-IL" dirty="0"/>
          </a:p>
        </p:txBody>
      </p:sp>
      <p:sp>
        <p:nvSpPr>
          <p:cNvPr id="4" name="מציין מיקום של מספר שקופית 3"/>
          <p:cNvSpPr>
            <a:spLocks noGrp="1"/>
          </p:cNvSpPr>
          <p:nvPr>
            <p:ph type="sldNum" sz="quarter" idx="5"/>
          </p:nvPr>
        </p:nvSpPr>
        <p:spPr/>
        <p:txBody>
          <a:bodyPr/>
          <a:lstStyle/>
          <a:p>
            <a:fld id="{B8796F01-7154-41E0-B48B-A6921757531A}" type="slidenum">
              <a:rPr lang="he-IL" smtClean="0"/>
              <a:pPr/>
              <a:t>2</a:t>
            </a:fld>
            <a:endParaRPr lang="he-IL" dirty="0"/>
          </a:p>
        </p:txBody>
      </p:sp>
    </p:spTree>
    <p:extLst>
      <p:ext uri="{BB962C8B-B14F-4D97-AF65-F5344CB8AC3E}">
        <p14:creationId xmlns:p14="http://schemas.microsoft.com/office/powerpoint/2010/main" val="1544649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IL" sz="16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Exploiting students' written work: I often put students written work up on the walls for the others to read. Tasks can include guessing who the author is, voting on which is the most interesting, selecting some for a class magazine</a:t>
            </a:r>
            <a:endParaRPr lang="en-IL" dirty="0"/>
          </a:p>
        </p:txBody>
      </p:sp>
      <p:sp>
        <p:nvSpPr>
          <p:cNvPr id="4" name="מציין מיקום של מספר שקופית 3"/>
          <p:cNvSpPr>
            <a:spLocks noGrp="1"/>
          </p:cNvSpPr>
          <p:nvPr>
            <p:ph type="sldNum" sz="quarter" idx="5"/>
          </p:nvPr>
        </p:nvSpPr>
        <p:spPr/>
        <p:txBody>
          <a:bodyPr/>
          <a:lstStyle/>
          <a:p>
            <a:fld id="{B8796F01-7154-41E0-B48B-A6921757531A}" type="slidenum">
              <a:rPr lang="he-IL" smtClean="0"/>
              <a:pPr/>
              <a:t>14</a:t>
            </a:fld>
            <a:endParaRPr lang="he-IL" dirty="0"/>
          </a:p>
        </p:txBody>
      </p:sp>
    </p:spTree>
    <p:extLst>
      <p:ext uri="{BB962C8B-B14F-4D97-AF65-F5344CB8AC3E}">
        <p14:creationId xmlns:p14="http://schemas.microsoft.com/office/powerpoint/2010/main" val="1606469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lnSpc>
                <a:spcPts val="1500"/>
              </a:lnSpc>
              <a:spcBef>
                <a:spcPts val="1200"/>
              </a:spcBef>
              <a:spcAft>
                <a:spcPts val="1200"/>
              </a:spcAf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Post-reading tasks</a:t>
            </a:r>
            <a:b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As mentioned above, telling someone about what we have read is a very natural reaction to a text. I have already mentioned a few in connection to 'while-reading' (e.g. recommending readers to the class) but other ideas I have used include:</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Discussions about the text</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Summarising texts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Reviewing texts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Using a 'follow-up' speaking task related to the topic</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Looking at the language of the text (e.g. collocations).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endParaRPr lang="en-IL" dirty="0"/>
          </a:p>
        </p:txBody>
      </p:sp>
      <p:sp>
        <p:nvSpPr>
          <p:cNvPr id="4" name="מציין מיקום של מספר שקופית 3"/>
          <p:cNvSpPr>
            <a:spLocks noGrp="1"/>
          </p:cNvSpPr>
          <p:nvPr>
            <p:ph type="sldNum" sz="quarter" idx="5"/>
          </p:nvPr>
        </p:nvSpPr>
        <p:spPr/>
        <p:txBody>
          <a:bodyPr/>
          <a:lstStyle/>
          <a:p>
            <a:fld id="{B8796F01-7154-41E0-B48B-A6921757531A}" type="slidenum">
              <a:rPr lang="he-IL" smtClean="0"/>
              <a:pPr/>
              <a:t>17</a:t>
            </a:fld>
            <a:endParaRPr lang="he-IL" dirty="0"/>
          </a:p>
        </p:txBody>
      </p:sp>
    </p:spTree>
    <p:extLst>
      <p:ext uri="{BB962C8B-B14F-4D97-AF65-F5344CB8AC3E}">
        <p14:creationId xmlns:p14="http://schemas.microsoft.com/office/powerpoint/2010/main" val="20786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8796F01-7154-41E0-B48B-A6921757531A}" type="slidenum">
              <a:rPr lang="he-IL" smtClean="0"/>
              <a:pPr/>
              <a:t>18</a:t>
            </a:fld>
            <a:endParaRPr lang="he-IL" dirty="0"/>
          </a:p>
        </p:txBody>
      </p:sp>
    </p:spTree>
    <p:extLst>
      <p:ext uri="{BB962C8B-B14F-4D97-AF65-F5344CB8AC3E}">
        <p14:creationId xmlns:p14="http://schemas.microsoft.com/office/powerpoint/2010/main" val="3739547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8796F01-7154-41E0-B48B-A6921757531A}" type="slidenum">
              <a:rPr lang="he-IL" smtClean="0"/>
              <a:pPr/>
              <a:t>19</a:t>
            </a:fld>
            <a:endParaRPr lang="he-IL" dirty="0"/>
          </a:p>
        </p:txBody>
      </p:sp>
    </p:spTree>
    <p:extLst>
      <p:ext uri="{BB962C8B-B14F-4D97-AF65-F5344CB8AC3E}">
        <p14:creationId xmlns:p14="http://schemas.microsoft.com/office/powerpoint/2010/main" val="26194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8796F01-7154-41E0-B48B-A6921757531A}" type="slidenum">
              <a:rPr lang="he-IL" smtClean="0"/>
              <a:pPr/>
              <a:t>20</a:t>
            </a:fld>
            <a:endParaRPr lang="he-IL" dirty="0"/>
          </a:p>
        </p:txBody>
      </p:sp>
    </p:spTree>
    <p:extLst>
      <p:ext uri="{BB962C8B-B14F-4D97-AF65-F5344CB8AC3E}">
        <p14:creationId xmlns:p14="http://schemas.microsoft.com/office/powerpoint/2010/main" val="50486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8796F01-7154-41E0-B48B-A6921757531A}" type="slidenum">
              <a:rPr lang="he-IL" smtClean="0"/>
              <a:pPr/>
              <a:t>21</a:t>
            </a:fld>
            <a:endParaRPr lang="he-IL" dirty="0"/>
          </a:p>
        </p:txBody>
      </p:sp>
    </p:spTree>
    <p:extLst>
      <p:ext uri="{BB962C8B-B14F-4D97-AF65-F5344CB8AC3E}">
        <p14:creationId xmlns:p14="http://schemas.microsoft.com/office/powerpoint/2010/main" val="2731184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8796F01-7154-41E0-B48B-A6921757531A}" type="slidenum">
              <a:rPr lang="he-IL" smtClean="0"/>
              <a:pPr/>
              <a:t>22</a:t>
            </a:fld>
            <a:endParaRPr lang="he-IL" dirty="0"/>
          </a:p>
        </p:txBody>
      </p:sp>
    </p:spTree>
    <p:extLst>
      <p:ext uri="{BB962C8B-B14F-4D97-AF65-F5344CB8AC3E}">
        <p14:creationId xmlns:p14="http://schemas.microsoft.com/office/powerpoint/2010/main" val="1142510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sz="1600" b="0" i="0" kern="1200" dirty="0">
                <a:solidFill>
                  <a:schemeClr val="tx2"/>
                </a:solidFill>
                <a:effectLst/>
                <a:latin typeface="Tahoma" panose="020B0604030504040204" pitchFamily="34" charset="0"/>
                <a:ea typeface="Tahoma" panose="020B0604030504040204" pitchFamily="34" charset="0"/>
                <a:cs typeface="Tahoma" panose="020B0604030504040204" pitchFamily="34" charset="0"/>
              </a:rPr>
              <a:t>Definition of </a:t>
            </a:r>
            <a:r>
              <a:rPr lang="en-US" sz="1600" b="1" i="0" kern="1200" dirty="0">
                <a:solidFill>
                  <a:schemeClr val="tx2"/>
                </a:solidFill>
                <a:effectLst/>
                <a:latin typeface="Tahoma" panose="020B0604030504040204" pitchFamily="34" charset="0"/>
                <a:ea typeface="Tahoma" panose="020B0604030504040204" pitchFamily="34" charset="0"/>
                <a:cs typeface="Tahoma" panose="020B0604030504040204" pitchFamily="34" charset="0"/>
              </a:rPr>
              <a:t>Rising Action</a:t>
            </a:r>
            <a:r>
              <a:rPr lang="en-US" sz="1600" b="0" i="0" kern="1200" dirty="0">
                <a:solidFill>
                  <a:schemeClr val="tx2"/>
                </a:solidFill>
                <a:effectLst/>
                <a:latin typeface="Tahoma" panose="020B0604030504040204" pitchFamily="34" charset="0"/>
                <a:ea typeface="Tahoma" panose="020B0604030504040204" pitchFamily="34" charset="0"/>
                <a:cs typeface="Tahoma" panose="020B0604030504040204" pitchFamily="34" charset="0"/>
              </a:rPr>
              <a:t>. </a:t>
            </a:r>
            <a:r>
              <a:rPr lang="en-US" sz="1600" b="1" i="0" kern="1200" dirty="0">
                <a:solidFill>
                  <a:schemeClr val="tx2"/>
                </a:solidFill>
                <a:effectLst/>
                <a:latin typeface="Tahoma" panose="020B0604030504040204" pitchFamily="34" charset="0"/>
                <a:ea typeface="Tahoma" panose="020B0604030504040204" pitchFamily="34" charset="0"/>
                <a:cs typeface="Tahoma" panose="020B0604030504040204" pitchFamily="34" charset="0"/>
              </a:rPr>
              <a:t>Rising action</a:t>
            </a:r>
            <a:r>
              <a:rPr lang="en-US" sz="1600" b="0" i="0" kern="1200" dirty="0">
                <a:solidFill>
                  <a:schemeClr val="tx2"/>
                </a:solidFill>
                <a:effectLst/>
                <a:latin typeface="Tahoma" panose="020B0604030504040204" pitchFamily="34" charset="0"/>
                <a:ea typeface="Tahoma" panose="020B0604030504040204" pitchFamily="34" charset="0"/>
                <a:cs typeface="Tahoma" panose="020B0604030504040204" pitchFamily="34" charset="0"/>
              </a:rPr>
              <a:t> in a plot is a series of relevant incidents that create suspense, interest, and tension in a narrative. In literary works, a </a:t>
            </a:r>
            <a:r>
              <a:rPr lang="en-US" sz="1600" b="1" i="0" kern="1200" dirty="0">
                <a:solidFill>
                  <a:schemeClr val="tx2"/>
                </a:solidFill>
                <a:effectLst/>
                <a:latin typeface="Tahoma" panose="020B0604030504040204" pitchFamily="34" charset="0"/>
                <a:ea typeface="Tahoma" panose="020B0604030504040204" pitchFamily="34" charset="0"/>
                <a:cs typeface="Tahoma" panose="020B0604030504040204" pitchFamily="34" charset="0"/>
              </a:rPr>
              <a:t>rising action</a:t>
            </a:r>
            <a:r>
              <a:rPr lang="en-US" sz="1600" b="0" i="0" kern="1200" dirty="0">
                <a:solidFill>
                  <a:schemeClr val="tx2"/>
                </a:solidFill>
                <a:effectLst/>
                <a:latin typeface="Tahoma" panose="020B0604030504040204" pitchFamily="34" charset="0"/>
                <a:ea typeface="Tahoma" panose="020B0604030504040204" pitchFamily="34" charset="0"/>
                <a:cs typeface="Tahoma" panose="020B0604030504040204" pitchFamily="34" charset="0"/>
              </a:rPr>
              <a:t> includes all decisions, characters' flaws, and background circumstances that together create turns and twists leading to a climax.</a:t>
            </a:r>
          </a:p>
          <a:p>
            <a:pPr algn="l" rtl="0"/>
            <a:r>
              <a:rPr lang="en-US" b="0" i="0" dirty="0">
                <a:solidFill>
                  <a:srgbClr val="222222"/>
                </a:solidFill>
                <a:effectLst/>
                <a:latin typeface="arial" panose="020B0604020202020204" pitchFamily="34" charset="0"/>
              </a:rPr>
              <a:t>The </a:t>
            </a:r>
            <a:r>
              <a:rPr lang="en-US" b="1" i="0" dirty="0">
                <a:solidFill>
                  <a:srgbClr val="222222"/>
                </a:solidFill>
                <a:effectLst/>
                <a:latin typeface="arial" panose="020B0604020202020204" pitchFamily="34" charset="0"/>
              </a:rPr>
              <a:t>rising action</a:t>
            </a:r>
            <a:r>
              <a:rPr lang="en-US" b="0" i="0" dirty="0">
                <a:solidFill>
                  <a:srgbClr val="222222"/>
                </a:solidFill>
                <a:effectLst/>
                <a:latin typeface="arial" panose="020B0604020202020204" pitchFamily="34" charset="0"/>
              </a:rPr>
              <a:t> is everything from the inciting moment to the turning point which just precedes the climax. So in “</a:t>
            </a:r>
            <a:r>
              <a:rPr lang="en-US" b="1" i="0" dirty="0">
                <a:solidFill>
                  <a:srgbClr val="222222"/>
                </a:solidFill>
                <a:effectLst/>
                <a:latin typeface="arial" panose="020B0604020202020204" pitchFamily="34" charset="0"/>
              </a:rPr>
              <a:t>Aladdin</a:t>
            </a:r>
            <a:r>
              <a:rPr lang="en-US" b="0" i="0" dirty="0">
                <a:solidFill>
                  <a:srgbClr val="222222"/>
                </a:solidFill>
                <a:effectLst/>
                <a:latin typeface="arial" panose="020B0604020202020204" pitchFamily="34" charset="0"/>
              </a:rPr>
              <a:t>” a few events in the </a:t>
            </a:r>
            <a:r>
              <a:rPr lang="en-US" b="1" i="0" dirty="0">
                <a:solidFill>
                  <a:srgbClr val="222222"/>
                </a:solidFill>
                <a:effectLst/>
                <a:latin typeface="arial" panose="020B0604020202020204" pitchFamily="34" charset="0"/>
              </a:rPr>
              <a:t>rising action</a:t>
            </a:r>
            <a:r>
              <a:rPr lang="en-US" b="0" i="0" dirty="0">
                <a:solidFill>
                  <a:srgbClr val="222222"/>
                </a:solidFill>
                <a:effectLst/>
                <a:latin typeface="arial" panose="020B0604020202020204" pitchFamily="34" charset="0"/>
              </a:rPr>
              <a:t> would be </a:t>
            </a:r>
            <a:r>
              <a:rPr lang="en-US" b="1" i="0" dirty="0">
                <a:solidFill>
                  <a:srgbClr val="222222"/>
                </a:solidFill>
                <a:effectLst/>
                <a:latin typeface="arial" panose="020B0604020202020204" pitchFamily="34" charset="0"/>
              </a:rPr>
              <a:t>Aladdin</a:t>
            </a:r>
            <a:r>
              <a:rPr lang="en-US" b="0" i="0" dirty="0">
                <a:solidFill>
                  <a:srgbClr val="222222"/>
                </a:solidFill>
                <a:effectLst/>
                <a:latin typeface="arial" panose="020B0604020202020204" pitchFamily="34" charset="0"/>
              </a:rPr>
              <a:t> arriving at the palace as a prince, The Oscar winning “A Whole New World” carpet ride scene, and </a:t>
            </a:r>
            <a:r>
              <a:rPr lang="en-US" b="0" i="0" dirty="0" err="1">
                <a:solidFill>
                  <a:srgbClr val="222222"/>
                </a:solidFill>
                <a:effectLst/>
                <a:latin typeface="arial" panose="020B0604020202020204" pitchFamily="34" charset="0"/>
              </a:rPr>
              <a:t>Jafar</a:t>
            </a:r>
            <a:r>
              <a:rPr lang="en-US" b="0" i="0" dirty="0">
                <a:solidFill>
                  <a:srgbClr val="222222"/>
                </a:solidFill>
                <a:effectLst/>
                <a:latin typeface="arial" panose="020B0604020202020204" pitchFamily="34" charset="0"/>
              </a:rPr>
              <a:t> attempting to kill </a:t>
            </a:r>
            <a:r>
              <a:rPr lang="en-US" b="1" i="0" dirty="0">
                <a:solidFill>
                  <a:srgbClr val="222222"/>
                </a:solidFill>
                <a:effectLst/>
                <a:latin typeface="arial" panose="020B0604020202020204" pitchFamily="34" charset="0"/>
              </a:rPr>
              <a:t>Aladdin</a:t>
            </a:r>
            <a:endParaRPr lang="en-IL" dirty="0"/>
          </a:p>
        </p:txBody>
      </p:sp>
      <p:sp>
        <p:nvSpPr>
          <p:cNvPr id="4" name="מציין מיקום של מספר שקופית 3"/>
          <p:cNvSpPr>
            <a:spLocks noGrp="1"/>
          </p:cNvSpPr>
          <p:nvPr>
            <p:ph type="sldNum" sz="quarter" idx="5"/>
          </p:nvPr>
        </p:nvSpPr>
        <p:spPr/>
        <p:txBody>
          <a:bodyPr/>
          <a:lstStyle/>
          <a:p>
            <a:fld id="{B8796F01-7154-41E0-B48B-A6921757531A}" type="slidenum">
              <a:rPr lang="he-IL" smtClean="0"/>
              <a:pPr/>
              <a:t>32</a:t>
            </a:fld>
            <a:endParaRPr lang="he-IL" dirty="0"/>
          </a:p>
        </p:txBody>
      </p:sp>
    </p:spTree>
    <p:extLst>
      <p:ext uri="{BB962C8B-B14F-4D97-AF65-F5344CB8AC3E}">
        <p14:creationId xmlns:p14="http://schemas.microsoft.com/office/powerpoint/2010/main" val="200943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b="0" i="0" dirty="0">
                <a:solidFill>
                  <a:srgbClr val="222222"/>
                </a:solidFill>
                <a:effectLst/>
                <a:latin typeface="arial" panose="020B0604020202020204" pitchFamily="34" charset="0"/>
              </a:rPr>
              <a:t>What is the climax of Aladdin?</a:t>
            </a:r>
          </a:p>
          <a:p>
            <a:pPr algn="l"/>
            <a:r>
              <a:rPr lang="en-US" b="0" i="0" dirty="0">
                <a:solidFill>
                  <a:srgbClr val="222222"/>
                </a:solidFill>
                <a:effectLst/>
                <a:latin typeface="arial" panose="020B0604020202020204" pitchFamily="34" charset="0"/>
              </a:rPr>
              <a:t>In “</a:t>
            </a:r>
            <a:r>
              <a:rPr lang="en-US" b="1" i="0" dirty="0">
                <a:solidFill>
                  <a:srgbClr val="222222"/>
                </a:solidFill>
                <a:effectLst/>
                <a:latin typeface="arial" panose="020B0604020202020204" pitchFamily="34" charset="0"/>
              </a:rPr>
              <a:t>Aladdin</a:t>
            </a:r>
            <a:r>
              <a:rPr lang="en-US" b="0" i="0" dirty="0">
                <a:solidFill>
                  <a:srgbClr val="222222"/>
                </a:solidFill>
                <a:effectLst/>
                <a:latin typeface="arial" panose="020B0604020202020204" pitchFamily="34" charset="0"/>
              </a:rPr>
              <a:t>” this is when </a:t>
            </a:r>
            <a:r>
              <a:rPr lang="en-US" b="0" i="0" dirty="0" err="1">
                <a:solidFill>
                  <a:srgbClr val="222222"/>
                </a:solidFill>
                <a:effectLst/>
                <a:latin typeface="arial" panose="020B0604020202020204" pitchFamily="34" charset="0"/>
              </a:rPr>
              <a:t>Jafar</a:t>
            </a:r>
            <a:r>
              <a:rPr lang="en-US" b="0" i="0" dirty="0">
                <a:solidFill>
                  <a:srgbClr val="222222"/>
                </a:solidFill>
                <a:effectLst/>
                <a:latin typeface="arial" panose="020B0604020202020204" pitchFamily="34" charset="0"/>
              </a:rPr>
              <a:t> gains possession of the lamp and with it the Genie. The following scene of </a:t>
            </a:r>
            <a:r>
              <a:rPr lang="en-US" b="0" i="0" dirty="0" err="1">
                <a:solidFill>
                  <a:srgbClr val="222222"/>
                </a:solidFill>
                <a:effectLst/>
                <a:latin typeface="arial" panose="020B0604020202020204" pitchFamily="34" charset="0"/>
              </a:rPr>
              <a:t>Jafar</a:t>
            </a:r>
            <a:r>
              <a:rPr lang="en-US" b="0" i="0" dirty="0">
                <a:solidFill>
                  <a:srgbClr val="222222"/>
                </a:solidFill>
                <a:effectLst/>
                <a:latin typeface="arial" panose="020B0604020202020204" pitchFamily="34" charset="0"/>
              </a:rPr>
              <a:t> in power and </a:t>
            </a:r>
            <a:r>
              <a:rPr lang="en-US" b="1" i="0" dirty="0">
                <a:solidFill>
                  <a:srgbClr val="222222"/>
                </a:solidFill>
                <a:effectLst/>
                <a:latin typeface="arial" panose="020B0604020202020204" pitchFamily="34" charset="0"/>
              </a:rPr>
              <a:t>Aladdin</a:t>
            </a:r>
            <a:r>
              <a:rPr lang="en-US" b="0" i="0" dirty="0">
                <a:solidFill>
                  <a:srgbClr val="222222"/>
                </a:solidFill>
                <a:effectLst/>
                <a:latin typeface="arial" panose="020B0604020202020204" pitchFamily="34" charset="0"/>
              </a:rPr>
              <a:t> fighting him off is the </a:t>
            </a:r>
            <a:r>
              <a:rPr lang="en-US" b="1" i="0" dirty="0">
                <a:solidFill>
                  <a:srgbClr val="222222"/>
                </a:solidFill>
                <a:effectLst/>
                <a:latin typeface="arial" panose="020B0604020202020204" pitchFamily="34" charset="0"/>
              </a:rPr>
              <a:t>climax</a:t>
            </a:r>
            <a:r>
              <a:rPr lang="en-US" b="0" i="0" dirty="0">
                <a:solidFill>
                  <a:srgbClr val="222222"/>
                </a:solidFill>
                <a:effectLst/>
                <a:latin typeface="arial" panose="020B0604020202020204" pitchFamily="34" charset="0"/>
              </a:rPr>
              <a:t> of the film. The </a:t>
            </a:r>
            <a:r>
              <a:rPr lang="en-US" b="1" i="0" dirty="0">
                <a:solidFill>
                  <a:srgbClr val="222222"/>
                </a:solidFill>
                <a:effectLst/>
                <a:latin typeface="arial" panose="020B0604020202020204" pitchFamily="34" charset="0"/>
              </a:rPr>
              <a:t>falling action</a:t>
            </a:r>
            <a:r>
              <a:rPr lang="en-US" b="0" i="0" dirty="0">
                <a:solidFill>
                  <a:srgbClr val="222222"/>
                </a:solidFill>
                <a:effectLst/>
                <a:latin typeface="arial" panose="020B0604020202020204" pitchFamily="34" charset="0"/>
              </a:rPr>
              <a:t> is everything between the </a:t>
            </a:r>
            <a:r>
              <a:rPr lang="en-US" b="1" i="0" dirty="0">
                <a:solidFill>
                  <a:srgbClr val="222222"/>
                </a:solidFill>
                <a:effectLst/>
                <a:latin typeface="arial" panose="020B0604020202020204" pitchFamily="34" charset="0"/>
              </a:rPr>
              <a:t>climax</a:t>
            </a:r>
            <a:r>
              <a:rPr lang="en-US" b="0" i="0" dirty="0">
                <a:solidFill>
                  <a:srgbClr val="222222"/>
                </a:solidFill>
                <a:effectLst/>
                <a:latin typeface="arial" panose="020B0604020202020204" pitchFamily="34" charset="0"/>
              </a:rPr>
              <a:t> and the </a:t>
            </a:r>
            <a:r>
              <a:rPr lang="en-US" b="0" i="0" dirty="0" err="1">
                <a:solidFill>
                  <a:srgbClr val="222222"/>
                </a:solidFill>
                <a:effectLst/>
                <a:latin typeface="arial" panose="020B0604020202020204" pitchFamily="34" charset="0"/>
              </a:rPr>
              <a:t>denouement.</a:t>
            </a:r>
            <a:r>
              <a:rPr lang="en-US" b="0" i="0" dirty="0" err="1">
                <a:solidFill>
                  <a:srgbClr val="70757A"/>
                </a:solidFill>
                <a:effectLst/>
                <a:latin typeface="arial" panose="020B0604020202020204" pitchFamily="34" charset="0"/>
              </a:rPr>
              <a:t>Sep</a:t>
            </a:r>
            <a:r>
              <a:rPr lang="en-US" b="0" i="0" dirty="0">
                <a:solidFill>
                  <a:srgbClr val="70757A"/>
                </a:solidFill>
                <a:effectLst/>
                <a:latin typeface="arial" panose="020B0604020202020204" pitchFamily="34" charset="0"/>
              </a:rPr>
              <a:t> 30, 2011</a:t>
            </a:r>
            <a:endParaRPr lang="en-US" b="0" i="0" dirty="0">
              <a:solidFill>
                <a:srgbClr val="222222"/>
              </a:solidFill>
              <a:effectLst/>
              <a:latin typeface="arial" panose="020B0604020202020204" pitchFamily="34" charset="0"/>
            </a:endParaRPr>
          </a:p>
          <a:p>
            <a:pPr algn="l" rtl="0"/>
            <a:endParaRPr lang="en-US" b="1" i="0" dirty="0">
              <a:solidFill>
                <a:srgbClr val="222222"/>
              </a:solidFill>
              <a:effectLst/>
              <a:latin typeface="arial" panose="020B0604020202020204" pitchFamily="34" charset="0"/>
            </a:endParaRPr>
          </a:p>
          <a:p>
            <a:pPr algn="l" rtl="0"/>
            <a:r>
              <a:rPr lang="en-US" b="1" i="0" dirty="0">
                <a:solidFill>
                  <a:srgbClr val="222222"/>
                </a:solidFill>
                <a:effectLst/>
                <a:latin typeface="arial" panose="020B0604020202020204" pitchFamily="34" charset="0"/>
              </a:rPr>
              <a:t>Climax</a:t>
            </a:r>
            <a:r>
              <a:rPr lang="en-US" b="0" i="0" dirty="0">
                <a:solidFill>
                  <a:srgbClr val="222222"/>
                </a:solidFill>
                <a:effectLst/>
                <a:latin typeface="arial" panose="020B0604020202020204" pitchFamily="34" charset="0"/>
              </a:rPr>
              <a:t>: </a:t>
            </a:r>
            <a:r>
              <a:rPr lang="en-US" b="1" i="0" dirty="0">
                <a:solidFill>
                  <a:srgbClr val="222222"/>
                </a:solidFill>
                <a:effectLst/>
                <a:latin typeface="arial" panose="020B0604020202020204" pitchFamily="34" charset="0"/>
              </a:rPr>
              <a:t>Aladdin</a:t>
            </a:r>
            <a:r>
              <a:rPr lang="en-US" b="0" i="0" dirty="0">
                <a:solidFill>
                  <a:srgbClr val="222222"/>
                </a:solidFill>
                <a:effectLst/>
                <a:latin typeface="arial" panose="020B0604020202020204" pitchFamily="34" charset="0"/>
              </a:rPr>
              <a:t> escapes death at the ends of the Earth and flies back on the magic carpet to get the lamp back from </a:t>
            </a:r>
            <a:r>
              <a:rPr lang="en-US" b="0" i="0" dirty="0" err="1">
                <a:solidFill>
                  <a:srgbClr val="222222"/>
                </a:solidFill>
                <a:effectLst/>
                <a:latin typeface="arial" panose="020B0604020202020204" pitchFamily="34" charset="0"/>
              </a:rPr>
              <a:t>Jafar</a:t>
            </a:r>
            <a:r>
              <a:rPr lang="en-US" b="0" i="0" dirty="0">
                <a:solidFill>
                  <a:srgbClr val="222222"/>
                </a:solidFill>
                <a:effectLst/>
                <a:latin typeface="arial" panose="020B0604020202020204" pitchFamily="34" charset="0"/>
              </a:rPr>
              <a:t>. Despite their best efforts, </a:t>
            </a:r>
            <a:r>
              <a:rPr lang="en-US" b="0" i="0" dirty="0" err="1">
                <a:solidFill>
                  <a:srgbClr val="222222"/>
                </a:solidFill>
                <a:effectLst/>
                <a:latin typeface="arial" panose="020B0604020202020204" pitchFamily="34" charset="0"/>
              </a:rPr>
              <a:t>Jafar</a:t>
            </a:r>
            <a:r>
              <a:rPr lang="en-US" b="0" i="0" dirty="0">
                <a:solidFill>
                  <a:srgbClr val="222222"/>
                </a:solidFill>
                <a:effectLst/>
                <a:latin typeface="arial" panose="020B0604020202020204" pitchFamily="34" charset="0"/>
              </a:rPr>
              <a:t> is merely amused, transforms into a giant snake, and starts to crush </a:t>
            </a:r>
            <a:r>
              <a:rPr lang="en-US" b="1" i="0" dirty="0">
                <a:solidFill>
                  <a:srgbClr val="222222"/>
                </a:solidFill>
                <a:effectLst/>
                <a:latin typeface="arial" panose="020B0604020202020204" pitchFamily="34" charset="0"/>
              </a:rPr>
              <a:t>Aladdin</a:t>
            </a:r>
            <a:r>
              <a:rPr lang="en-US" b="0" i="0" dirty="0">
                <a:solidFill>
                  <a:srgbClr val="222222"/>
                </a:solidFill>
                <a:effectLst/>
                <a:latin typeface="arial" panose="020B0604020202020204" pitchFamily="34" charset="0"/>
              </a:rPr>
              <a:t> (though </a:t>
            </a:r>
            <a:r>
              <a:rPr lang="en-US" b="1" i="0" dirty="0">
                <a:solidFill>
                  <a:srgbClr val="222222"/>
                </a:solidFill>
                <a:effectLst/>
                <a:latin typeface="arial" panose="020B0604020202020204" pitchFamily="34" charset="0"/>
              </a:rPr>
              <a:t>Aladdin</a:t>
            </a:r>
            <a:r>
              <a:rPr lang="en-US" b="0" i="0" dirty="0">
                <a:solidFill>
                  <a:srgbClr val="222222"/>
                </a:solidFill>
                <a:effectLst/>
                <a:latin typeface="arial" panose="020B0604020202020204" pitchFamily="34" charset="0"/>
              </a:rPr>
              <a:t> gets a good hit or two in with a sword).</a:t>
            </a:r>
            <a:endParaRPr lang="en-IL" dirty="0"/>
          </a:p>
        </p:txBody>
      </p:sp>
      <p:sp>
        <p:nvSpPr>
          <p:cNvPr id="4" name="מציין מיקום של מספר שקופית 3"/>
          <p:cNvSpPr>
            <a:spLocks noGrp="1"/>
          </p:cNvSpPr>
          <p:nvPr>
            <p:ph type="sldNum" sz="quarter" idx="5"/>
          </p:nvPr>
        </p:nvSpPr>
        <p:spPr/>
        <p:txBody>
          <a:bodyPr/>
          <a:lstStyle/>
          <a:p>
            <a:fld id="{B8796F01-7154-41E0-B48B-A6921757531A}" type="slidenum">
              <a:rPr lang="he-IL" smtClean="0"/>
              <a:pPr/>
              <a:t>33</a:t>
            </a:fld>
            <a:endParaRPr lang="he-IL" dirty="0"/>
          </a:p>
        </p:txBody>
      </p:sp>
    </p:spTree>
    <p:extLst>
      <p:ext uri="{BB962C8B-B14F-4D97-AF65-F5344CB8AC3E}">
        <p14:creationId xmlns:p14="http://schemas.microsoft.com/office/powerpoint/2010/main" val="172508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b="0" i="0" dirty="0" err="1">
                <a:solidFill>
                  <a:srgbClr val="545454"/>
                </a:solidFill>
                <a:effectLst/>
                <a:latin typeface="arial" panose="020B0604020202020204" pitchFamily="34" charset="0"/>
              </a:rPr>
              <a:t>Jafar</a:t>
            </a:r>
            <a:r>
              <a:rPr lang="en-US" b="0" i="0" dirty="0">
                <a:solidFill>
                  <a:srgbClr val="545454"/>
                </a:solidFill>
                <a:effectLst/>
                <a:latin typeface="arial" panose="020B0604020202020204" pitchFamily="34" charset="0"/>
              </a:rPr>
              <a:t> and </a:t>
            </a:r>
            <a:r>
              <a:rPr lang="en-US" b="1" i="0" dirty="0">
                <a:solidFill>
                  <a:srgbClr val="6A6A6A"/>
                </a:solidFill>
                <a:effectLst/>
                <a:latin typeface="arial" panose="020B0604020202020204" pitchFamily="34" charset="0"/>
              </a:rPr>
              <a:t>Aladdin</a:t>
            </a:r>
            <a:r>
              <a:rPr lang="en-US" b="0" i="0" dirty="0">
                <a:solidFill>
                  <a:srgbClr val="545454"/>
                </a:solidFill>
                <a:effectLst/>
                <a:latin typeface="arial" panose="020B0604020202020204" pitchFamily="34" charset="0"/>
              </a:rPr>
              <a:t> battled it out. </a:t>
            </a:r>
            <a:r>
              <a:rPr lang="en-US" b="0" i="0" dirty="0" err="1">
                <a:solidFill>
                  <a:srgbClr val="545454"/>
                </a:solidFill>
                <a:effectLst/>
                <a:latin typeface="arial" panose="020B0604020202020204" pitchFamily="34" charset="0"/>
              </a:rPr>
              <a:t>Jafar</a:t>
            </a:r>
            <a:r>
              <a:rPr lang="en-US" b="0" i="0" dirty="0">
                <a:solidFill>
                  <a:srgbClr val="545454"/>
                </a:solidFill>
                <a:effectLst/>
                <a:latin typeface="arial" panose="020B0604020202020204" pitchFamily="34" charset="0"/>
              </a:rPr>
              <a:t> had shape-shifting abilities which gave him an advantage on </a:t>
            </a:r>
            <a:r>
              <a:rPr lang="en-US" b="1" i="0" dirty="0">
                <a:solidFill>
                  <a:srgbClr val="6A6A6A"/>
                </a:solidFill>
                <a:effectLst/>
                <a:latin typeface="arial" panose="020B0604020202020204" pitchFamily="34" charset="0"/>
              </a:rPr>
              <a:t>Aladdin</a:t>
            </a:r>
            <a:r>
              <a:rPr lang="en-US" b="0" i="0" dirty="0">
                <a:solidFill>
                  <a:srgbClr val="545454"/>
                </a:solidFill>
                <a:effectLst/>
                <a:latin typeface="arial" panose="020B0604020202020204" pitchFamily="34" charset="0"/>
              </a:rPr>
              <a:t>. </a:t>
            </a:r>
            <a:r>
              <a:rPr lang="en-US" b="1" i="0" dirty="0">
                <a:solidFill>
                  <a:srgbClr val="6A6A6A"/>
                </a:solidFill>
                <a:effectLst/>
                <a:latin typeface="arial" panose="020B0604020202020204" pitchFamily="34" charset="0"/>
              </a:rPr>
              <a:t>Aladdin</a:t>
            </a:r>
            <a:r>
              <a:rPr lang="en-US" b="0" i="0" dirty="0">
                <a:solidFill>
                  <a:srgbClr val="545454"/>
                </a:solidFill>
                <a:effectLst/>
                <a:latin typeface="arial" panose="020B0604020202020204" pitchFamily="34" charset="0"/>
              </a:rPr>
              <a:t> won the fight! Jasmine's hypnosis spell vanished and the two lived happily together forever.</a:t>
            </a:r>
            <a:endParaRPr lang="en-IL" dirty="0"/>
          </a:p>
        </p:txBody>
      </p:sp>
      <p:sp>
        <p:nvSpPr>
          <p:cNvPr id="4" name="מציין מיקום של מספר שקופית 3"/>
          <p:cNvSpPr>
            <a:spLocks noGrp="1"/>
          </p:cNvSpPr>
          <p:nvPr>
            <p:ph type="sldNum" sz="quarter" idx="5"/>
          </p:nvPr>
        </p:nvSpPr>
        <p:spPr/>
        <p:txBody>
          <a:bodyPr/>
          <a:lstStyle/>
          <a:p>
            <a:fld id="{B8796F01-7154-41E0-B48B-A6921757531A}" type="slidenum">
              <a:rPr lang="he-IL" smtClean="0"/>
              <a:pPr/>
              <a:t>34</a:t>
            </a:fld>
            <a:endParaRPr lang="he-IL" dirty="0"/>
          </a:p>
        </p:txBody>
      </p:sp>
    </p:spTree>
    <p:extLst>
      <p:ext uri="{BB962C8B-B14F-4D97-AF65-F5344CB8AC3E}">
        <p14:creationId xmlns:p14="http://schemas.microsoft.com/office/powerpoint/2010/main" val="139967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pitchFamily="34" charset="0"/>
              </a:rPr>
              <a:t>Reading is the process of constructing meaning from written texts. It is a complex skill requiring the coordination of a number of interrelated sources of information (Anderson et al., 1985). </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pitchFamily="34" charset="0"/>
              </a:rPr>
              <a:t>2.Reading is the process of constructing meaning through the dynamic interaction among: (1) the reader's existing knowledge; (2) the information suggested by the text being read; and (3) the context of the reading situation (</a:t>
            </a:r>
            <a:r>
              <a:rPr kumimoji="0" lang="en-US" sz="2400" b="0" i="0" u="none" strike="noStrike" kern="1200" cap="none" spc="0" normalizeH="0" baseline="0" noProof="0" dirty="0" err="1">
                <a:ln>
                  <a:noFill/>
                </a:ln>
                <a:solidFill>
                  <a:prstClr val="black"/>
                </a:solidFill>
                <a:effectLst/>
                <a:uLnTx/>
                <a:uFillTx/>
                <a:latin typeface="Calibri"/>
                <a:ea typeface="+mn-ea"/>
                <a:cs typeface="Arial" pitchFamily="34" charset="0"/>
              </a:rPr>
              <a:t>Wixson</a:t>
            </a:r>
            <a:r>
              <a:rPr kumimoji="0" lang="en-US" sz="2400" b="0" i="0" u="none" strike="noStrike" kern="1200" cap="none" spc="0" normalizeH="0" baseline="0" noProof="0" dirty="0">
                <a:ln>
                  <a:noFill/>
                </a:ln>
                <a:solidFill>
                  <a:prstClr val="black"/>
                </a:solidFill>
                <a:effectLst/>
                <a:uLnTx/>
                <a:uFillTx/>
                <a:latin typeface="Calibri"/>
                <a:ea typeface="+mn-ea"/>
                <a:cs typeface="Arial" pitchFamily="34" charset="0"/>
              </a:rPr>
              <a:t>, Peters, Weber, &amp; </a:t>
            </a:r>
            <a:r>
              <a:rPr kumimoji="0" lang="en-US" sz="2400" b="0" i="0" u="none" strike="noStrike" kern="1200" cap="none" spc="0" normalizeH="0" baseline="0" noProof="0" dirty="0" err="1">
                <a:ln>
                  <a:noFill/>
                </a:ln>
                <a:solidFill>
                  <a:prstClr val="black"/>
                </a:solidFill>
                <a:effectLst/>
                <a:uLnTx/>
                <a:uFillTx/>
                <a:latin typeface="Calibri"/>
                <a:ea typeface="+mn-ea"/>
                <a:cs typeface="Arial" pitchFamily="34" charset="0"/>
              </a:rPr>
              <a:t>Roeber</a:t>
            </a:r>
            <a:r>
              <a:rPr kumimoji="0" lang="en-US" sz="2400" b="0" i="0" u="none" strike="noStrike" kern="1200" cap="none" spc="0" normalizeH="0" baseline="0" noProof="0" dirty="0">
                <a:ln>
                  <a:noFill/>
                </a:ln>
                <a:solidFill>
                  <a:prstClr val="black"/>
                </a:solidFill>
                <a:effectLst/>
                <a:uLnTx/>
                <a:uFillTx/>
                <a:latin typeface="Calibri"/>
                <a:ea typeface="+mn-ea"/>
                <a:cs typeface="Arial" pitchFamily="34" charset="0"/>
              </a:rPr>
              <a:t>, 1987, citing the new definition of reading for Michigan</a:t>
            </a:r>
            <a:r>
              <a:rPr kumimoji="0" lang="en-US" sz="3200" b="0" i="0" u="none" strike="noStrike" kern="1200" cap="none" spc="0" normalizeH="0" baseline="0" noProof="0" dirty="0">
                <a:ln>
                  <a:noFill/>
                </a:ln>
                <a:solidFill>
                  <a:prstClr val="black"/>
                </a:solidFill>
                <a:effectLst/>
                <a:uLnTx/>
                <a:uFillTx/>
                <a:latin typeface="Calibri"/>
                <a:ea typeface="+mn-ea"/>
                <a:cs typeface="Arial" pitchFamily="34" charset="0"/>
              </a:rPr>
              <a:t>). </a:t>
            </a:r>
          </a:p>
          <a:p>
            <a:endParaRPr lang="en-IL" dirty="0"/>
          </a:p>
        </p:txBody>
      </p:sp>
      <p:sp>
        <p:nvSpPr>
          <p:cNvPr id="4" name="מציין מיקום של מספר שקופית 3"/>
          <p:cNvSpPr>
            <a:spLocks noGrp="1"/>
          </p:cNvSpPr>
          <p:nvPr>
            <p:ph type="sldNum" sz="quarter" idx="5"/>
          </p:nvPr>
        </p:nvSpPr>
        <p:spPr/>
        <p:txBody>
          <a:bodyPr/>
          <a:lstStyle/>
          <a:p>
            <a:fld id="{B8796F01-7154-41E0-B48B-A6921757531A}" type="slidenum">
              <a:rPr lang="he-IL" smtClean="0"/>
              <a:pPr/>
              <a:t>3</a:t>
            </a:fld>
            <a:endParaRPr lang="he-IL" dirty="0"/>
          </a:p>
        </p:txBody>
      </p:sp>
    </p:spTree>
    <p:extLst>
      <p:ext uri="{BB962C8B-B14F-4D97-AF65-F5344CB8AC3E}">
        <p14:creationId xmlns:p14="http://schemas.microsoft.com/office/powerpoint/2010/main" val="289781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fontAlgn="base"/>
            <a:r>
              <a:rPr lang="en-US" b="0" i="0" dirty="0">
                <a:solidFill>
                  <a:srgbClr val="2E3C57"/>
                </a:solidFill>
                <a:effectLst/>
                <a:latin typeface="soleil"/>
              </a:rPr>
              <a:t>There are several resolutions in Aladdin.</a:t>
            </a:r>
          </a:p>
          <a:p>
            <a:pPr algn="l" fontAlgn="base"/>
            <a:r>
              <a:rPr lang="en-US" b="0" i="0" dirty="0">
                <a:solidFill>
                  <a:srgbClr val="2E3C57"/>
                </a:solidFill>
                <a:effectLst/>
                <a:latin typeface="soleil"/>
              </a:rPr>
              <a:t>1. Jasmine and Aladdin are finally allowed to be married, despite the previous laws of princesses only being allowed to marry princes.</a:t>
            </a:r>
          </a:p>
          <a:p>
            <a:pPr algn="l" fontAlgn="base"/>
            <a:r>
              <a:rPr lang="en-US" b="0" i="0" dirty="0">
                <a:solidFill>
                  <a:srgbClr val="2E3C57"/>
                </a:solidFill>
                <a:effectLst/>
                <a:latin typeface="soleil"/>
              </a:rPr>
              <a:t>2. Genie is set free by Aladdin's third wish.</a:t>
            </a:r>
          </a:p>
          <a:p>
            <a:endParaRPr lang="en-IL" dirty="0"/>
          </a:p>
        </p:txBody>
      </p:sp>
      <p:sp>
        <p:nvSpPr>
          <p:cNvPr id="4" name="מציין מיקום של מספר שקופית 3"/>
          <p:cNvSpPr>
            <a:spLocks noGrp="1"/>
          </p:cNvSpPr>
          <p:nvPr>
            <p:ph type="sldNum" sz="quarter" idx="5"/>
          </p:nvPr>
        </p:nvSpPr>
        <p:spPr/>
        <p:txBody>
          <a:bodyPr/>
          <a:lstStyle/>
          <a:p>
            <a:fld id="{B8796F01-7154-41E0-B48B-A6921757531A}" type="slidenum">
              <a:rPr lang="he-IL" smtClean="0"/>
              <a:pPr/>
              <a:t>35</a:t>
            </a:fld>
            <a:endParaRPr lang="he-IL" dirty="0"/>
          </a:p>
        </p:txBody>
      </p:sp>
    </p:spTree>
    <p:extLst>
      <p:ext uri="{BB962C8B-B14F-4D97-AF65-F5344CB8AC3E}">
        <p14:creationId xmlns:p14="http://schemas.microsoft.com/office/powerpoint/2010/main" val="18451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b="1" i="0" dirty="0">
                <a:solidFill>
                  <a:srgbClr val="222222"/>
                </a:solidFill>
                <a:effectLst/>
                <a:latin typeface="arial" panose="020B0604020202020204" pitchFamily="34" charset="0"/>
              </a:rPr>
              <a:t>EXTENSIVE</a:t>
            </a:r>
            <a:r>
              <a:rPr lang="en-US" b="0" i="0" dirty="0">
                <a:solidFill>
                  <a:srgbClr val="222222"/>
                </a:solidFill>
                <a:effectLst/>
                <a:latin typeface="arial" panose="020B0604020202020204" pitchFamily="34" charset="0"/>
              </a:rPr>
              <a:t> AND </a:t>
            </a:r>
            <a:r>
              <a:rPr lang="en-US" b="1" i="0" dirty="0">
                <a:solidFill>
                  <a:srgbClr val="222222"/>
                </a:solidFill>
                <a:effectLst/>
                <a:latin typeface="arial" panose="020B0604020202020204" pitchFamily="34" charset="0"/>
              </a:rPr>
              <a:t>INTENSIVE READING</a:t>
            </a:r>
            <a:r>
              <a:rPr lang="en-US" b="0" i="0" dirty="0">
                <a:solidFill>
                  <a:srgbClr val="222222"/>
                </a:solidFill>
                <a:effectLst/>
                <a:latin typeface="arial" panose="020B0604020202020204" pitchFamily="34" charset="0"/>
              </a:rPr>
              <a:t>. ... The first difference is that </a:t>
            </a:r>
            <a:r>
              <a:rPr lang="en-US" b="1" i="0" dirty="0">
                <a:solidFill>
                  <a:srgbClr val="222222"/>
                </a:solidFill>
                <a:effectLst/>
                <a:latin typeface="arial" panose="020B0604020202020204" pitchFamily="34" charset="0"/>
              </a:rPr>
              <a:t>Extensive Reading</a:t>
            </a:r>
            <a:r>
              <a:rPr lang="en-US" b="0" i="0" dirty="0">
                <a:solidFill>
                  <a:srgbClr val="222222"/>
                </a:solidFill>
                <a:effectLst/>
                <a:latin typeface="arial" panose="020B0604020202020204" pitchFamily="34" charset="0"/>
              </a:rPr>
              <a:t> covers large area, while </a:t>
            </a:r>
            <a:r>
              <a:rPr lang="en-US" b="1" i="0" dirty="0">
                <a:solidFill>
                  <a:srgbClr val="222222"/>
                </a:solidFill>
                <a:effectLst/>
                <a:latin typeface="arial" panose="020B0604020202020204" pitchFamily="34" charset="0"/>
              </a:rPr>
              <a:t>Intensive Reading</a:t>
            </a:r>
            <a:r>
              <a:rPr lang="en-US" b="0" i="0" dirty="0">
                <a:solidFill>
                  <a:srgbClr val="222222"/>
                </a:solidFill>
                <a:effectLst/>
                <a:latin typeface="arial" panose="020B0604020202020204" pitchFamily="34" charset="0"/>
              </a:rPr>
              <a:t> covers narrower area. According to Graham Stanley, </a:t>
            </a:r>
            <a:r>
              <a:rPr lang="en-US" b="1" i="0" dirty="0">
                <a:solidFill>
                  <a:srgbClr val="222222"/>
                </a:solidFill>
                <a:effectLst/>
                <a:latin typeface="arial" panose="020B0604020202020204" pitchFamily="34" charset="0"/>
              </a:rPr>
              <a:t>Extensive Reading</a:t>
            </a:r>
            <a:r>
              <a:rPr lang="en-US" b="0" i="0" dirty="0">
                <a:solidFill>
                  <a:srgbClr val="222222"/>
                </a:solidFill>
                <a:effectLst/>
                <a:latin typeface="arial" panose="020B0604020202020204" pitchFamily="34" charset="0"/>
              </a:rPr>
              <a:t> involves students </a:t>
            </a:r>
            <a:r>
              <a:rPr lang="en-US" b="1" i="0" dirty="0">
                <a:solidFill>
                  <a:srgbClr val="222222"/>
                </a:solidFill>
                <a:effectLst/>
                <a:latin typeface="arial" panose="020B0604020202020204" pitchFamily="34" charset="0"/>
              </a:rPr>
              <a:t>reading</a:t>
            </a:r>
            <a:r>
              <a:rPr lang="en-US" b="0" i="0" dirty="0">
                <a:solidFill>
                  <a:srgbClr val="222222"/>
                </a:solidFill>
                <a:effectLst/>
                <a:latin typeface="arial" panose="020B0604020202020204" pitchFamily="34" charset="0"/>
              </a:rPr>
              <a:t> long texts or large quantities for general understanding, with the intention of enjoying the texts.</a:t>
            </a:r>
          </a:p>
          <a:p>
            <a:br>
              <a:rPr lang="en-US" b="0" i="0" dirty="0">
                <a:solidFill>
                  <a:srgbClr val="222222"/>
                </a:solidFill>
                <a:effectLst/>
                <a:latin typeface="arial" panose="020B0604020202020204" pitchFamily="34" charset="0"/>
              </a:rPr>
            </a:br>
            <a:endParaRPr lang="en-IL" dirty="0"/>
          </a:p>
        </p:txBody>
      </p:sp>
      <p:sp>
        <p:nvSpPr>
          <p:cNvPr id="4" name="מציין מיקום של מספר שקופית 3"/>
          <p:cNvSpPr>
            <a:spLocks noGrp="1"/>
          </p:cNvSpPr>
          <p:nvPr>
            <p:ph type="sldNum" sz="quarter" idx="5"/>
          </p:nvPr>
        </p:nvSpPr>
        <p:spPr/>
        <p:txBody>
          <a:bodyPr/>
          <a:lstStyle/>
          <a:p>
            <a:fld id="{B8796F01-7154-41E0-B48B-A6921757531A}" type="slidenum">
              <a:rPr lang="he-IL" smtClean="0"/>
              <a:pPr/>
              <a:t>4</a:t>
            </a:fld>
            <a:endParaRPr lang="he-IL" dirty="0"/>
          </a:p>
        </p:txBody>
      </p:sp>
    </p:spTree>
    <p:extLst>
      <p:ext uri="{BB962C8B-B14F-4D97-AF65-F5344CB8AC3E}">
        <p14:creationId xmlns:p14="http://schemas.microsoft.com/office/powerpoint/2010/main" val="225009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lnSpc>
                <a:spcPct val="107000"/>
              </a:lnSpc>
              <a:spcBef>
                <a:spcPts val="1800"/>
              </a:spcBef>
              <a:spcAft>
                <a:spcPts val="1800"/>
              </a:spcAft>
            </a:pPr>
            <a:r>
              <a:rPr lang="en-IL"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If telling my students "And now we're going to practise listening," elicits looks of dread and fear, announcing reading practice can often elicit yawns, heads descending to desks, or eyes ascending heavenwards.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0"/>
              </a:spcAft>
            </a:pPr>
            <a:r>
              <a:rPr lang="en-IL"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ts val="1500"/>
              </a:lnSpc>
              <a:spcBef>
                <a:spcPts val="1200"/>
              </a:spcBef>
              <a:spcAft>
                <a:spcPts val="1200"/>
              </a:spcAf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And these reactions are from my adult students. My young learners' reactions may be even more extreme. "I can read at home, I come to lessons to speak!" more than one of my students has told me. Many students do seem to regard reading as a waste of class time but how many of these students will read outside class without encouragement inside? The aim of this article is to consider a few approaches to making classroom reading more communicative, by which I mean integrating it with other skills work, so that students can see its value.</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endParaRPr lang="en-IL" dirty="0"/>
          </a:p>
        </p:txBody>
      </p:sp>
      <p:sp>
        <p:nvSpPr>
          <p:cNvPr id="4" name="מציין מיקום של מספר שקופית 3"/>
          <p:cNvSpPr>
            <a:spLocks noGrp="1"/>
          </p:cNvSpPr>
          <p:nvPr>
            <p:ph type="sldNum" sz="quarter" idx="5"/>
          </p:nvPr>
        </p:nvSpPr>
        <p:spPr/>
        <p:txBody>
          <a:bodyPr/>
          <a:lstStyle/>
          <a:p>
            <a:fld id="{B8796F01-7154-41E0-B48B-A6921757531A}" type="slidenum">
              <a:rPr lang="he-IL" smtClean="0"/>
              <a:pPr/>
              <a:t>5</a:t>
            </a:fld>
            <a:endParaRPr lang="he-IL" dirty="0"/>
          </a:p>
        </p:txBody>
      </p:sp>
    </p:spTree>
    <p:extLst>
      <p:ext uri="{BB962C8B-B14F-4D97-AF65-F5344CB8AC3E}">
        <p14:creationId xmlns:p14="http://schemas.microsoft.com/office/powerpoint/2010/main" val="286434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lnSpc>
                <a:spcPct val="107000"/>
              </a:lnSpc>
              <a:spcBef>
                <a:spcPts val="1800"/>
              </a:spcBef>
              <a:spcAft>
                <a:spcPts val="1800"/>
              </a:spcAft>
            </a:pPr>
            <a:r>
              <a:rPr lang="en-IL"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If telling my students "And now we're going to practise listening," elicits looks of dread and fear, announcing reading practice can often elicit yawns, heads descending to desks, or eyes ascending heavenwards.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0"/>
              </a:spcAft>
            </a:pP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ts val="1500"/>
              </a:lnSpc>
              <a:spcBef>
                <a:spcPts val="1200"/>
              </a:spcBef>
              <a:spcAft>
                <a:spcPts val="1200"/>
              </a:spcAf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And these reactions are from my adult students. My young learners' reactions may be even more extreme. "I can read at home, I come to lessons to speak!" more than one of my students has told me. Many students do seem to regard reading as a waste of class time but how many of these students will read outside class without encouragement inside? The aim of this </a:t>
            </a:r>
            <a:r>
              <a:rPr lang="en-GB"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WORKSHOP </a:t>
            </a: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is to consider a few approaches to making classroom reading more communicative, by which I mean integrating it with other skills work, so that students can see its value.</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endParaRPr lang="en-IL" dirty="0"/>
          </a:p>
        </p:txBody>
      </p:sp>
      <p:sp>
        <p:nvSpPr>
          <p:cNvPr id="4" name="מציין מיקום של מספר שקופית 3"/>
          <p:cNvSpPr>
            <a:spLocks noGrp="1"/>
          </p:cNvSpPr>
          <p:nvPr>
            <p:ph type="sldNum" sz="quarter" idx="5"/>
          </p:nvPr>
        </p:nvSpPr>
        <p:spPr/>
        <p:txBody>
          <a:bodyPr/>
          <a:lstStyle/>
          <a:p>
            <a:pPr marL="0" marR="0" lvl="0" indent="0" algn="l" defTabSz="1218987" rtl="1" eaLnBrk="1" fontAlgn="auto" latinLnBrk="0" hangingPunct="1">
              <a:lnSpc>
                <a:spcPct val="100000"/>
              </a:lnSpc>
              <a:spcBef>
                <a:spcPts val="0"/>
              </a:spcBef>
              <a:spcAft>
                <a:spcPts val="0"/>
              </a:spcAft>
              <a:buClrTx/>
              <a:buSzTx/>
              <a:buFontTx/>
              <a:buNone/>
              <a:tabLst/>
              <a:defRPr/>
            </a:pPr>
            <a:fld id="{B8796F01-7154-41E0-B48B-A6921757531A}" type="slidenum">
              <a:rPr kumimoji="0" lang="he-IL" sz="1200" b="0" i="0" u="none" strike="noStrike" kern="1200" cap="none" spc="0" normalizeH="0" baseline="0" noProof="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1218987"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128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IL" sz="16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Can reading be communicative?</a:t>
            </a:r>
            <a:br>
              <a:rPr kumimoji="0" lang="en-IL" sz="16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br>
            <a:r>
              <a:rPr kumimoji="0" lang="en-IL" sz="1600" b="0" i="0" u="none" strike="noStrike" kern="120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Communication suggests interaction of some sort, perhaps in many students' minds between speaker and listener. Is reading, therefore, since it is often a solitary activity, a non-communicative activity? Surely not since the reader is interacting with the writer, albeit in a less direct way than speaker and listener. Reading is, of course, just as communicative as any other form of language use and as teachers our aim is to bring out that communicative element. For example by establishing direct communication between reader and writer by exploiting students' written work for reading practice (see below for ideas). Another feature of real reading is that while we may read alone we communicate what we read to others constantly. Talking about what we have read is a rich source of classroom possibilities.</a:t>
            </a:r>
            <a:endParaRPr kumimoji="0" lang="he-IL"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IL" dirty="0"/>
          </a:p>
        </p:txBody>
      </p:sp>
      <p:sp>
        <p:nvSpPr>
          <p:cNvPr id="4" name="מציין מיקום של מספר שקופית 3"/>
          <p:cNvSpPr>
            <a:spLocks noGrp="1"/>
          </p:cNvSpPr>
          <p:nvPr>
            <p:ph type="sldNum" sz="quarter" idx="5"/>
          </p:nvPr>
        </p:nvSpPr>
        <p:spPr/>
        <p:txBody>
          <a:bodyPr/>
          <a:lstStyle/>
          <a:p>
            <a:fld id="{B8796F01-7154-41E0-B48B-A6921757531A}" type="slidenum">
              <a:rPr lang="he-IL" smtClean="0"/>
              <a:pPr/>
              <a:t>7</a:t>
            </a:fld>
            <a:endParaRPr lang="he-IL" dirty="0"/>
          </a:p>
        </p:txBody>
      </p:sp>
    </p:spTree>
    <p:extLst>
      <p:ext uri="{BB962C8B-B14F-4D97-AF65-F5344CB8AC3E}">
        <p14:creationId xmlns:p14="http://schemas.microsoft.com/office/powerpoint/2010/main" val="160404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0" i="0" u="none" strike="noStrike" dirty="0">
                <a:solidFill>
                  <a:srgbClr val="000000"/>
                </a:solidFill>
                <a:effectLst/>
                <a:latin typeface="Garamond" panose="02020404030301010803" pitchFamily="18" charset="0"/>
              </a:rPr>
              <a:t>Learn Pre, While and Post-Reading while creating interactive digital activities, Talent Show and Mentoring Reading Club materials such as treasure hunt, and creative book reports as well as interactive video reading lessons. By the end of the seminar, you will be able to create your own interactive YouTube activity book, online activities for vocabulary acquisition, use video and audio tools for reading, and share activities on Padlet.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600" b="0" i="0" u="none" strike="noStrike" dirty="0">
              <a:solidFill>
                <a:srgbClr val="000000"/>
              </a:solidFill>
              <a:effectLst/>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british_council"/>
                <a:cs typeface="Arial"/>
                <a:sym typeface="Arial"/>
              </a:rPr>
              <a:t>Strategies I use for communicative reading</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british_council"/>
                <a:cs typeface="Arial"/>
                <a:sym typeface="Arial"/>
              </a:rPr>
              <a:t>One of the things to bear in mind when lesson planning is that classroom reading is not the same as real reading. Classroom reading aims at helping students develop the skills they need to read more effectively in a variety of ways (the same variety of ways as they can employ in their own languages, of course). To enable this we plan 'pre-reading', 'while-reading', and 'post-reading' stages. These stages can help us make reading more communicative</a:t>
            </a:r>
            <a:endParaRPr kumimoji="0" lang="en-IL"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455F51"/>
                </a:solidFill>
                <a:effectLst/>
                <a:uLnTx/>
                <a:uFillTx/>
                <a:latin typeface="Tahoma"/>
                <a:ea typeface="Tahoma"/>
                <a:cs typeface="Tahoma"/>
                <a:sym typeface="Tahoma"/>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8</a:t>
            </a:fld>
            <a:endParaRPr kumimoji="0" lang="en-US" sz="1200" b="0" i="0" u="none" strike="noStrike" kern="0" cap="none" spc="0" normalizeH="0" baseline="0" noProof="0">
              <a:ln>
                <a:noFill/>
              </a:ln>
              <a:solidFill>
                <a:srgbClr val="455F51"/>
              </a:solidFill>
              <a:effectLst/>
              <a:uLnTx/>
              <a:uFillTx/>
              <a:latin typeface="Tahoma"/>
              <a:ea typeface="Tahoma"/>
              <a:cs typeface="Tahoma"/>
              <a:sym typeface="Tahoma"/>
            </a:endParaRPr>
          </a:p>
        </p:txBody>
      </p:sp>
    </p:spTree>
    <p:extLst>
      <p:ext uri="{BB962C8B-B14F-4D97-AF65-F5344CB8AC3E}">
        <p14:creationId xmlns:p14="http://schemas.microsoft.com/office/powerpoint/2010/main" val="3958226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lnSpc>
                <a:spcPts val="1500"/>
              </a:lnSpc>
              <a:spcBef>
                <a:spcPts val="1200"/>
              </a:spcBef>
              <a:spcAft>
                <a:spcPts val="1200"/>
              </a:spcAf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Pre-reading tasks</a:t>
            </a:r>
            <a:b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Pre-reading tasks often aim to raise the readers' knowledge of what they are about to read (their schematic knowledge) as this knowledge will help them to understand the text. In our L1 we use this knowledge subconsciously and as a result need to raise it consciously in an L2. This raising of awareness is most effectively done collaboratively. Approaches I use include:</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Tell your partner what you know about the topic</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Do a quiz in pairs to find out what you know about the topic</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Look at some pictures related to the topic</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Skimming the first paragraph for gist and then predicting.</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ts val="1500"/>
              </a:lnSpc>
              <a:spcBef>
                <a:spcPts val="1200"/>
              </a:spcBef>
              <a:spcAft>
                <a:spcPts val="1200"/>
              </a:spcAf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ts val="1500"/>
              </a:lnSpc>
              <a:spcBef>
                <a:spcPts val="1200"/>
              </a:spcBef>
              <a:spcAft>
                <a:spcPts val="1200"/>
              </a:spcAf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When reading in our L1 we are constantly using our schematic and linguistic knowledge to predict content (both related to the topic and the language itself). In class, predictions can be communicated to colleagues, of course. Some examples of what predictions can be based upon include:</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 title</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Visuals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Knowledge of the author</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 skim of the first paragraph</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 set of keywords from the text</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Reading the end, predicting the beginning.</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525"/>
              </a:spcAft>
              <a:buSzPts val="1000"/>
              <a:buFont typeface="Symbol" panose="05050102010706020507" pitchFamily="18" charset="2"/>
              <a:buChar char=""/>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Reading the middle, predicting the beginning and the end.</a:t>
            </a:r>
            <a:endParaRPr lang="en-I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מציין מיקום של מספר שקופית 3"/>
          <p:cNvSpPr>
            <a:spLocks noGrp="1"/>
          </p:cNvSpPr>
          <p:nvPr>
            <p:ph type="sldNum" sz="quarter" idx="10"/>
          </p:nvPr>
        </p:nvSpPr>
        <p:spPr/>
        <p:txBody>
          <a:bodyPr/>
          <a:lstStyle/>
          <a:p>
            <a:fld id="{B8796F01-7154-41E0-B48B-A6921757531A}" type="slidenum">
              <a:rPr lang="he-IL" smtClean="0"/>
              <a:pPr/>
              <a:t>9</a:t>
            </a:fld>
            <a:endParaRPr lang="he-IL" dirty="0"/>
          </a:p>
        </p:txBody>
      </p:sp>
    </p:spTree>
    <p:extLst>
      <p:ext uri="{BB962C8B-B14F-4D97-AF65-F5344CB8AC3E}">
        <p14:creationId xmlns:p14="http://schemas.microsoft.com/office/powerpoint/2010/main" val="154421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lnSpc>
                <a:spcPts val="1500"/>
              </a:lnSpc>
              <a:spcBef>
                <a:spcPts val="1200"/>
              </a:spcBef>
              <a:spcAft>
                <a:spcPts val="1200"/>
              </a:spcAf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While-reading tasks</a:t>
            </a:r>
            <a:b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Although reading is often a solitary activity and the idea of 'reading in pairs' seems odd, reading can be collaborative. Approaches I use include:</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ts val="1500"/>
              </a:lnSpc>
              <a:spcBef>
                <a:spcPts val="1200"/>
              </a:spcBef>
              <a:spcAft>
                <a:spcPts val="1200"/>
              </a:spcAf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Running and reading: this approach especially lends itself to scanning as the idea is to encourage the students to read as quickly as possible in a race.</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Divide the class into student A and student B pairs. Student A sits at one end of the classroom.</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Stick the text to be read on the wall at the other end of the room.</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Give student A </a:t>
            </a:r>
            <a:r>
              <a:rPr lang="en-IL" sz="16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a:t>
            </a: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list of questions.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Student A reads the first question to student B who has to run down the classroom to find the answer in the text, and then run back to dictate the answer to student A, who then tells B question 2 and so on.</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The first pair to answer all the questions wins. (I ask the students to swap roles halfway through so everyone gets a chance to scan).</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ts val="1500"/>
              </a:lnSpc>
              <a:spcBef>
                <a:spcPts val="1200"/>
              </a:spcBef>
              <a:spcAft>
                <a:spcPts val="1200"/>
              </a:spcAf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Slashed / Cut up texts: This is a genuinely collaborative reading approach.</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Photocopy a suitable text and cut it diagonally into four.</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Seat students in fours. Give a piece of the text to each student. They mustn't show their piece to the others.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Give each group a set of questions.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The group have to work collaboratively to answer the questions since no one has the whole of the text.</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Groups can compare answers when they have finished.</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ts val="1500"/>
              </a:lnSpc>
              <a:spcBef>
                <a:spcPts val="1200"/>
              </a:spcBef>
              <a:spcAft>
                <a:spcPts val="1200"/>
              </a:spcAf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Using websites: if you have a computer room available this is a very effective way of promoting communication as students can work on a reading task in pairs reading from the same screen.</a:t>
            </a:r>
            <a:b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b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While-reading tasks leading into post-reading tasks</a:t>
            </a:r>
            <a:b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Jigsaw reading is an old favourite but perennially effective.</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Divide a text into two parts or find two (or three) separate texts on the same topic.</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Students A get one text and a related task, students B get the other text and task.</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Students A complete their tasks in a group. Students B likewise. Compare answers in A &amp; B groups.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Students get into A &amp; B pairs and tell each other about their tasks.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ts val="1500"/>
              </a:lnSpc>
              <a:spcBef>
                <a:spcPts val="1200"/>
              </a:spcBef>
              <a:spcAft>
                <a:spcPts val="1200"/>
              </a:spcAf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Creating a class text bank: I encourage students to bring in interesting texts that they have found (perhaps as a homework task using the Internet) which can be submitted to the class text bank. For weekend homework each student selects a text to take away which they then discuss with the student who originally submitted it. This is, of course, what readers do in real life.</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ts val="1500"/>
              </a:lnSpc>
              <a:spcBef>
                <a:spcPts val="1200"/>
              </a:spcBef>
              <a:spcAft>
                <a:spcPts val="1200"/>
              </a:spcAf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Exploiting graded readers: this is a good way to help with detailed reading since this implies reading for pleasure. I have used two approaches: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Using a class set of the same reader so that everyone reads the same book. This leads into class discussions of what everyone has read.</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rtl="0">
              <a:lnSpc>
                <a:spcPts val="1500"/>
              </a:lnSpc>
              <a:spcAft>
                <a:spcPts val="800"/>
              </a:spcAft>
              <a:tabLst>
                <a:tab pos="457200" algn="l"/>
              </a:tabLst>
            </a:pPr>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Students read different books and then recommend their book (e.g. by writing reviews) to their colleagues.</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l" rtl="0"/>
            <a: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Exploiting students' written work: I often put students written work up on the walls for the others to read. Tasks can include guessing who the author is, voting on which is the most interesting, selecting some for a class magazine.</a:t>
            </a:r>
            <a:br>
              <a:rPr lang="en-I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endParaRPr lang="en-IL" dirty="0"/>
          </a:p>
        </p:txBody>
      </p:sp>
      <p:sp>
        <p:nvSpPr>
          <p:cNvPr id="4" name="מציין מיקום של מספר שקופית 3"/>
          <p:cNvSpPr>
            <a:spLocks noGrp="1"/>
          </p:cNvSpPr>
          <p:nvPr>
            <p:ph type="sldNum" sz="quarter" idx="5"/>
          </p:nvPr>
        </p:nvSpPr>
        <p:spPr/>
        <p:txBody>
          <a:bodyPr/>
          <a:lstStyle/>
          <a:p>
            <a:fld id="{B8796F01-7154-41E0-B48B-A6921757531A}" type="slidenum">
              <a:rPr lang="he-IL" smtClean="0"/>
              <a:pPr/>
              <a:t>13</a:t>
            </a:fld>
            <a:endParaRPr lang="he-IL" dirty="0"/>
          </a:p>
        </p:txBody>
      </p:sp>
    </p:spTree>
    <p:extLst>
      <p:ext uri="{BB962C8B-B14F-4D97-AF65-F5344CB8AC3E}">
        <p14:creationId xmlns:p14="http://schemas.microsoft.com/office/powerpoint/2010/main" val="3633629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531812" y="1498601"/>
            <a:ext cx="7008574" cy="3298825"/>
          </a:xfrm>
        </p:spPr>
        <p:txBody>
          <a:bodyPr rtlCol="1">
            <a:normAutofit/>
          </a:bodyPr>
          <a:lstStyle>
            <a:lvl1pPr algn="r" rtl="1">
              <a:lnSpc>
                <a:spcPct val="90000"/>
              </a:lnSpc>
              <a:defRPr sz="5400" cap="none" baseline="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endParaRPr lang="he-IL" noProof="0" dirty="0"/>
          </a:p>
        </p:txBody>
      </p:sp>
      <p:sp>
        <p:nvSpPr>
          <p:cNvPr id="3" name="כותרת משנה 2"/>
          <p:cNvSpPr>
            <a:spLocks noGrp="1"/>
          </p:cNvSpPr>
          <p:nvPr>
            <p:ph type="subTitle" idx="1"/>
          </p:nvPr>
        </p:nvSpPr>
        <p:spPr>
          <a:xfrm>
            <a:off x="531812" y="4927600"/>
            <a:ext cx="7008574" cy="1244600"/>
          </a:xfrm>
        </p:spPr>
        <p:txBody>
          <a:bodyPr rtlCol="1">
            <a:normAutofit/>
          </a:bodyPr>
          <a:lstStyle>
            <a:lvl1pPr marL="0" indent="0" algn="r" rtl="1">
              <a:spcBef>
                <a:spcPts val="0"/>
              </a:spcBef>
              <a:buNone/>
              <a:defRPr sz="28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09493" indent="0" algn="ctr" rtl="1">
              <a:buNone/>
              <a:defRPr>
                <a:solidFill>
                  <a:schemeClr val="tx1">
                    <a:tint val="75000"/>
                  </a:schemeClr>
                </a:solidFill>
              </a:defRPr>
            </a:lvl2pPr>
            <a:lvl3pPr marL="1218987" indent="0" algn="ctr" rtl="1">
              <a:buNone/>
              <a:defRPr>
                <a:solidFill>
                  <a:schemeClr val="tx1">
                    <a:tint val="75000"/>
                  </a:schemeClr>
                </a:solidFill>
              </a:defRPr>
            </a:lvl3pPr>
            <a:lvl4pPr marL="1828480" indent="0" algn="ctr" rtl="1">
              <a:buNone/>
              <a:defRPr>
                <a:solidFill>
                  <a:schemeClr val="tx1">
                    <a:tint val="75000"/>
                  </a:schemeClr>
                </a:solidFill>
              </a:defRPr>
            </a:lvl4pPr>
            <a:lvl5pPr marL="2437973" indent="0" algn="ctr" rtl="1">
              <a:buNone/>
              <a:defRPr>
                <a:solidFill>
                  <a:schemeClr val="tx1">
                    <a:tint val="75000"/>
                  </a:schemeClr>
                </a:solidFill>
              </a:defRPr>
            </a:lvl5pPr>
            <a:lvl6pPr marL="3047467" indent="0" algn="ctr" rtl="1">
              <a:buNone/>
              <a:defRPr>
                <a:solidFill>
                  <a:schemeClr val="tx1">
                    <a:tint val="75000"/>
                  </a:schemeClr>
                </a:solidFill>
              </a:defRPr>
            </a:lvl6pPr>
            <a:lvl7pPr marL="3656960" indent="0" algn="ctr" rtl="1">
              <a:buNone/>
              <a:defRPr>
                <a:solidFill>
                  <a:schemeClr val="tx1">
                    <a:tint val="75000"/>
                  </a:schemeClr>
                </a:solidFill>
              </a:defRPr>
            </a:lvl7pPr>
            <a:lvl8pPr marL="4266453" indent="0" algn="ctr" rtl="1">
              <a:buNone/>
              <a:defRPr>
                <a:solidFill>
                  <a:schemeClr val="tx1">
                    <a:tint val="75000"/>
                  </a:schemeClr>
                </a:solidFill>
              </a:defRPr>
            </a:lvl8pPr>
            <a:lvl9pPr marL="4875947" indent="0" algn="ctr" rtl="1">
              <a:buNone/>
              <a:defRPr>
                <a:solidFill>
                  <a:schemeClr val="tx1">
                    <a:tint val="75000"/>
                  </a:schemeClr>
                </a:solidFill>
              </a:defRPr>
            </a:lvl9pPr>
          </a:lstStyle>
          <a:p>
            <a:pPr rtl="1"/>
            <a:r>
              <a:rPr lang="he-IL" noProof="0"/>
              <a:t>לחץ כדי לערוך סגנון כותרת משנה של תבנית בסיס</a:t>
            </a:r>
            <a:endParaRPr lang="he-IL"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836612" y="76200"/>
            <a:ext cx="10157354" cy="1397000"/>
          </a:xfrm>
        </p:spPr>
        <p:txBody>
          <a:bodyPr rtlCol="1"/>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a:off x="836612" y="1701800"/>
            <a:ext cx="10157354" cy="4470400"/>
          </a:xfrm>
        </p:spPr>
        <p:txBody>
          <a:bodyPr vert="eaVert" rtlCol="1"/>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9" name="מציין מיקום של תאריך 3"/>
          <p:cNvSpPr>
            <a:spLocks noGrp="1"/>
          </p:cNvSpPr>
          <p:nvPr>
            <p:ph type="dt" sz="half" idx="2"/>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0"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1"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16 נובמבר 19</a:t>
            </a:fld>
            <a:endParaRPr lang="he-IL"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571936" y="274638"/>
            <a:ext cx="1422030" cy="5897561"/>
          </a:xfrm>
        </p:spPr>
        <p:txBody>
          <a:bodyPr vert="eaVert" rtlCol="1"/>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a:off x="836612" y="274638"/>
            <a:ext cx="8532178" cy="5897561"/>
          </a:xfrm>
        </p:spPr>
        <p:txBody>
          <a:bodyPr vert="eaVert" rtlCol="1"/>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9" name="מציין מיקום של תאריך 3"/>
          <p:cNvSpPr>
            <a:spLocks noGrp="1"/>
          </p:cNvSpPr>
          <p:nvPr>
            <p:ph type="dt" sz="half" idx="2"/>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0"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1"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16 נובמבר 19</a:t>
            </a:fld>
            <a:endParaRPr lang="he-IL"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36612" y="76200"/>
            <a:ext cx="10157354" cy="1397000"/>
          </a:xfrm>
        </p:spPr>
        <p:txBody>
          <a:bodyPr rtlCol="1"/>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idx="1"/>
          </p:nvPr>
        </p:nvSpPr>
        <p:spPr>
          <a:xfrm>
            <a:off x="836612" y="1701800"/>
            <a:ext cx="10157354" cy="4470400"/>
          </a:xfrm>
        </p:spPr>
        <p:txBody>
          <a:bodyPr rtlCol="1"/>
          <a:lstStyle>
            <a:lvl5pPr algn="r" rtl="1">
              <a:defRPr/>
            </a:lvl5pPr>
            <a:lvl6pPr algn="r" rtl="1">
              <a:defRPr/>
            </a:lvl6pPr>
            <a:lvl7pPr algn="r" rtl="1">
              <a:defRPr baseline="0"/>
            </a:lvl7pPr>
            <a:lvl8pPr algn="r" rtl="1">
              <a:defRPr baseline="0"/>
            </a:lvl8pPr>
            <a:lvl9pPr algn="r" rtl="1">
              <a:defRPr baseline="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9" name="מציין מיקום של תאריך 3"/>
          <p:cNvSpPr>
            <a:spLocks noGrp="1"/>
          </p:cNvSpPr>
          <p:nvPr>
            <p:ph type="dt" sz="half" idx="2"/>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0"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1"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16 נובמבר 19</a:t>
            </a:fld>
            <a:endParaRPr lang="he-IL"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494212" y="4445000"/>
            <a:ext cx="7008574" cy="1930400"/>
          </a:xfrm>
        </p:spPr>
        <p:txBody>
          <a:bodyPr rtlCol="1" anchor="t">
            <a:normAutofit/>
          </a:bodyPr>
          <a:lstStyle>
            <a:lvl1pPr algn="r" rtl="1">
              <a:defRPr sz="5400" b="0" cap="none" baseline="0"/>
            </a:lvl1pPr>
          </a:lstStyle>
          <a:p>
            <a:pPr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4494212" y="3124200"/>
            <a:ext cx="7008574" cy="1296987"/>
          </a:xfrm>
        </p:spPr>
        <p:txBody>
          <a:bodyPr rtlCol="1" anchor="b">
            <a:normAutofit/>
          </a:bodyPr>
          <a:lstStyle>
            <a:lvl1pPr marL="0" indent="0" algn="r" rtl="1">
              <a:spcBef>
                <a:spcPts val="0"/>
              </a:spcBef>
              <a:buNone/>
              <a:defRPr sz="2800">
                <a:solidFill>
                  <a:schemeClr val="tx1"/>
                </a:solidFill>
              </a:defRPr>
            </a:lvl1pPr>
            <a:lvl2pPr marL="609493" indent="0" algn="r" rtl="1">
              <a:buNone/>
              <a:defRPr sz="2400">
                <a:solidFill>
                  <a:schemeClr val="tx1">
                    <a:tint val="75000"/>
                  </a:schemeClr>
                </a:solidFill>
              </a:defRPr>
            </a:lvl2pPr>
            <a:lvl3pPr marL="1218987" indent="0" algn="r" rtl="1">
              <a:buNone/>
              <a:defRPr sz="2100">
                <a:solidFill>
                  <a:schemeClr val="tx1">
                    <a:tint val="75000"/>
                  </a:schemeClr>
                </a:solidFill>
              </a:defRPr>
            </a:lvl3pPr>
            <a:lvl4pPr marL="1828480" indent="0" algn="r" rtl="1">
              <a:buNone/>
              <a:defRPr sz="1900">
                <a:solidFill>
                  <a:schemeClr val="tx1">
                    <a:tint val="75000"/>
                  </a:schemeClr>
                </a:solidFill>
              </a:defRPr>
            </a:lvl4pPr>
            <a:lvl5pPr marL="2437973" indent="0" algn="r" rtl="1">
              <a:buNone/>
              <a:defRPr sz="1900">
                <a:solidFill>
                  <a:schemeClr val="tx1">
                    <a:tint val="75000"/>
                  </a:schemeClr>
                </a:solidFill>
              </a:defRPr>
            </a:lvl5pPr>
            <a:lvl6pPr marL="3047467" indent="0" algn="r" rtl="1">
              <a:buNone/>
              <a:defRPr sz="1900">
                <a:solidFill>
                  <a:schemeClr val="tx1">
                    <a:tint val="75000"/>
                  </a:schemeClr>
                </a:solidFill>
              </a:defRPr>
            </a:lvl6pPr>
            <a:lvl7pPr marL="3656960" indent="0" algn="r" rtl="1">
              <a:buNone/>
              <a:defRPr sz="1900">
                <a:solidFill>
                  <a:schemeClr val="tx1">
                    <a:tint val="75000"/>
                  </a:schemeClr>
                </a:solidFill>
              </a:defRPr>
            </a:lvl7pPr>
            <a:lvl8pPr marL="4266453" indent="0" algn="r" rtl="1">
              <a:buNone/>
              <a:defRPr sz="1900">
                <a:solidFill>
                  <a:schemeClr val="tx1">
                    <a:tint val="75000"/>
                  </a:schemeClr>
                </a:solidFill>
              </a:defRPr>
            </a:lvl8pPr>
            <a:lvl9pPr marL="4875947" indent="0" algn="r" rtl="1">
              <a:buNone/>
              <a:defRPr sz="1900">
                <a:solidFill>
                  <a:schemeClr val="tx1">
                    <a:tint val="75000"/>
                  </a:schemeClr>
                </a:solidFill>
              </a:defRPr>
            </a:lvl9pPr>
          </a:lstStyle>
          <a:p>
            <a:pPr lvl="0" rtl="1"/>
            <a:r>
              <a:rPr lang="he-IL" noProof="0"/>
              <a:t>לחץ כדי לערוך סגנונות טקסט של תבנית בסיס</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836612" y="76200"/>
            <a:ext cx="10157354" cy="1397000"/>
          </a:xfrm>
        </p:spPr>
        <p:txBody>
          <a:bodyPr rtlCol="1"/>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sz="half" idx="1"/>
          </p:nvPr>
        </p:nvSpPr>
        <p:spPr>
          <a:xfrm>
            <a:off x="836612" y="1701800"/>
            <a:ext cx="4977104" cy="4470400"/>
          </a:xfrm>
        </p:spPr>
        <p:txBody>
          <a:bodyPr rtlCol="1">
            <a:normAutofit/>
          </a:bodyPr>
          <a:lstStyle>
            <a:lvl1pPr algn="r" rtl="1">
              <a:defRPr sz="2400"/>
            </a:lvl1pPr>
            <a:lvl2pPr algn="r" rtl="1">
              <a:defRPr sz="2000"/>
            </a:lvl2pPr>
            <a:lvl3pPr algn="r" rtl="1">
              <a:defRPr sz="1800"/>
            </a:lvl3pPr>
            <a:lvl4pPr algn="r" rtl="1">
              <a:defRPr sz="1800"/>
            </a:lvl4pPr>
            <a:lvl5pPr marL="2011328" algn="r" rtl="1">
              <a:defRPr sz="1800"/>
            </a:lvl5pPr>
            <a:lvl6pPr marL="2011328" algn="r" rtl="1">
              <a:defRPr sz="1800"/>
            </a:lvl6pPr>
            <a:lvl7pPr marL="2011328" algn="r" rtl="1">
              <a:defRPr sz="1800"/>
            </a:lvl7pPr>
            <a:lvl8pPr marL="2011328" algn="r" rtl="1">
              <a:defRPr sz="1800"/>
            </a:lvl8pPr>
            <a:lvl9pPr marL="2011328" algn="r" rtl="1">
              <a:defRPr sz="18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תוכן 3"/>
          <p:cNvSpPr>
            <a:spLocks noGrp="1"/>
          </p:cNvSpPr>
          <p:nvPr>
            <p:ph sz="half" idx="2"/>
          </p:nvPr>
        </p:nvSpPr>
        <p:spPr>
          <a:xfrm>
            <a:off x="6016862" y="1701800"/>
            <a:ext cx="4977104" cy="4470400"/>
          </a:xfrm>
        </p:spPr>
        <p:txBody>
          <a:bodyPr rtlCol="1">
            <a:normAutofit/>
          </a:bodyPr>
          <a:lstStyle>
            <a:lvl1pPr algn="r" rtl="1">
              <a:defRPr sz="2400"/>
            </a:lvl1pPr>
            <a:lvl2pPr algn="r" rtl="1">
              <a:defRPr sz="2000"/>
            </a:lvl2pPr>
            <a:lvl3pPr algn="r" rtl="1">
              <a:defRPr sz="1800"/>
            </a:lvl3pPr>
            <a:lvl4pPr algn="r" rtl="1">
              <a:defRPr sz="1800"/>
            </a:lvl4pPr>
            <a:lvl5pPr marL="2011328" algn="r" rtl="1">
              <a:defRPr sz="1800"/>
            </a:lvl5pPr>
            <a:lvl6pPr marL="2011328" algn="r" rtl="1">
              <a:defRPr sz="1800"/>
            </a:lvl6pPr>
            <a:lvl7pPr marL="2011328" algn="r" rtl="1">
              <a:defRPr sz="1800"/>
            </a:lvl7pPr>
            <a:lvl8pPr marL="2011328" algn="r" rtl="1">
              <a:defRPr sz="1800"/>
            </a:lvl8pPr>
            <a:lvl9pPr marL="2011328" algn="r" rtl="1">
              <a:defRPr sz="18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10" name="מציין מיקום של תאריך 3"/>
          <p:cNvSpPr>
            <a:spLocks noGrp="1"/>
          </p:cNvSpPr>
          <p:nvPr>
            <p:ph type="dt" sz="half" idx="10"/>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1"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2"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16 נובמבר 19</a:t>
            </a:fld>
            <a:endParaRPr lang="he-IL"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6612" y="76200"/>
            <a:ext cx="10157354" cy="1397000"/>
          </a:xfrm>
        </p:spPr>
        <p:txBody>
          <a:bodyPr rtlCol="1"/>
          <a:lstStyle>
            <a:lvl1pPr algn="r" rtl="1">
              <a:defRPr/>
            </a:lvl1pPr>
          </a:lstStyle>
          <a:p>
            <a:pPr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840675" y="1608836"/>
            <a:ext cx="4973041" cy="512064"/>
          </a:xfrm>
        </p:spPr>
        <p:txBody>
          <a:bodyPr rtlCol="1" anchor="b">
            <a:noAutofit/>
          </a:bodyPr>
          <a:lstStyle>
            <a:lvl1pPr marL="0" indent="0" algn="r" rtl="1">
              <a:spcBef>
                <a:spcPts val="0"/>
              </a:spcBef>
              <a:buNone/>
              <a:defRPr sz="2400" b="1"/>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he-IL" noProof="0"/>
              <a:t>לחץ כדי לערוך סגנונות טקסט של תבנית בסיס</a:t>
            </a:r>
          </a:p>
        </p:txBody>
      </p:sp>
      <p:sp>
        <p:nvSpPr>
          <p:cNvPr id="4" name="מציין מיקום תוכן 3"/>
          <p:cNvSpPr>
            <a:spLocks noGrp="1"/>
          </p:cNvSpPr>
          <p:nvPr>
            <p:ph sz="half" idx="2"/>
          </p:nvPr>
        </p:nvSpPr>
        <p:spPr>
          <a:xfrm>
            <a:off x="836612" y="2209800"/>
            <a:ext cx="4977104" cy="3962400"/>
          </a:xfrm>
        </p:spPr>
        <p:txBody>
          <a:bodyPr rtlCol="1">
            <a:normAutofit/>
          </a:bodyPr>
          <a:lstStyle>
            <a:lvl1pPr algn="r" rtl="1">
              <a:defRPr sz="2000"/>
            </a:lvl1pPr>
            <a:lvl2pPr algn="r" rtl="1">
              <a:defRPr sz="1800"/>
            </a:lvl2pPr>
            <a:lvl3pPr algn="r" rtl="1">
              <a:defRPr sz="1800"/>
            </a:lvl3pPr>
            <a:lvl4pPr algn="r" rtl="1">
              <a:defRPr sz="1800"/>
            </a:lvl4pPr>
            <a:lvl5pPr marL="2011328" algn="r" rtl="1">
              <a:defRPr sz="1800"/>
            </a:lvl5pPr>
            <a:lvl6pPr marL="2011328" algn="r" rtl="1">
              <a:defRPr sz="1800"/>
            </a:lvl6pPr>
            <a:lvl7pPr marL="2011328" algn="r" rtl="1">
              <a:defRPr sz="1800"/>
            </a:lvl7pPr>
            <a:lvl8pPr marL="2011328" algn="r" rtl="1">
              <a:defRPr sz="1800"/>
            </a:lvl8pPr>
            <a:lvl9pPr marL="2011328" algn="r" rtl="1">
              <a:defRPr sz="18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5" name="מציין מיקום טקסט 4"/>
          <p:cNvSpPr>
            <a:spLocks noGrp="1"/>
          </p:cNvSpPr>
          <p:nvPr>
            <p:ph type="body" sz="quarter" idx="3"/>
          </p:nvPr>
        </p:nvSpPr>
        <p:spPr>
          <a:xfrm>
            <a:off x="6020925" y="1608836"/>
            <a:ext cx="4973041" cy="512064"/>
          </a:xfrm>
        </p:spPr>
        <p:txBody>
          <a:bodyPr rtlCol="1" anchor="b">
            <a:noAutofit/>
          </a:bodyPr>
          <a:lstStyle>
            <a:lvl1pPr marL="0" indent="0" algn="r" rtl="1">
              <a:spcBef>
                <a:spcPts val="0"/>
              </a:spcBef>
              <a:buNone/>
              <a:defRPr sz="2400" b="1"/>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he-IL" noProof="0"/>
              <a:t>לחץ כדי לערוך סגנונות טקסט של תבנית בסיס</a:t>
            </a:r>
          </a:p>
        </p:txBody>
      </p:sp>
      <p:sp>
        <p:nvSpPr>
          <p:cNvPr id="6" name="מציין מיקום תוכן 5"/>
          <p:cNvSpPr>
            <a:spLocks noGrp="1"/>
          </p:cNvSpPr>
          <p:nvPr>
            <p:ph sz="quarter" idx="4"/>
          </p:nvPr>
        </p:nvSpPr>
        <p:spPr>
          <a:xfrm>
            <a:off x="6016862" y="2209800"/>
            <a:ext cx="4977104" cy="3962400"/>
          </a:xfrm>
        </p:spPr>
        <p:txBody>
          <a:bodyPr rtlCol="1">
            <a:normAutofit/>
          </a:bodyPr>
          <a:lstStyle>
            <a:lvl1pPr algn="r" rtl="1">
              <a:defRPr sz="2000"/>
            </a:lvl1pPr>
            <a:lvl2pPr algn="r" rtl="1">
              <a:defRPr sz="1800"/>
            </a:lvl2pPr>
            <a:lvl3pPr algn="r" rtl="1">
              <a:defRPr sz="1800"/>
            </a:lvl3pPr>
            <a:lvl4pPr algn="r" rtl="1">
              <a:defRPr sz="1800"/>
            </a:lvl4pPr>
            <a:lvl5pPr marL="2011328" algn="r" rtl="1">
              <a:defRPr sz="1800"/>
            </a:lvl5pPr>
            <a:lvl6pPr marL="2011328" algn="r" rtl="1">
              <a:defRPr sz="1800"/>
            </a:lvl6pPr>
            <a:lvl7pPr marL="2011328" algn="r" rtl="1">
              <a:defRPr sz="1800"/>
            </a:lvl7pPr>
            <a:lvl8pPr marL="2011328" algn="r" rtl="1">
              <a:defRPr sz="1800"/>
            </a:lvl8pPr>
            <a:lvl9pPr marL="2011328" algn="r" rtl="1">
              <a:defRPr sz="18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12" name="מציין מיקום של תאריך 3"/>
          <p:cNvSpPr>
            <a:spLocks noGrp="1"/>
          </p:cNvSpPr>
          <p:nvPr>
            <p:ph type="dt" sz="half" idx="10"/>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3" name="מציין מיקום של כותרת תחתונה 4"/>
          <p:cNvSpPr>
            <a:spLocks noGrp="1"/>
          </p:cNvSpPr>
          <p:nvPr>
            <p:ph type="ftr" sz="quarter" idx="11"/>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4" name="מציין מיקום של מספר שקופית 5"/>
          <p:cNvSpPr>
            <a:spLocks noGrp="1"/>
          </p:cNvSpPr>
          <p:nvPr>
            <p:ph type="sldNum" sz="quarter" idx="12"/>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16 נובמבר 19</a:t>
            </a:fld>
            <a:endParaRPr lang="he-IL"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836612" y="76200"/>
            <a:ext cx="10157354" cy="1397000"/>
          </a:xfrm>
        </p:spPr>
        <p:txBody>
          <a:bodyPr rtlCol="1"/>
          <a:lstStyle/>
          <a:p>
            <a:pPr rtl="1"/>
            <a:r>
              <a:rPr lang="he-IL" noProof="0"/>
              <a:t>לחץ כדי לערוך סגנון כותרת של תבנית בסיס</a:t>
            </a:r>
            <a:endParaRPr lang="he-IL" noProof="0" dirty="0"/>
          </a:p>
        </p:txBody>
      </p:sp>
      <p:sp>
        <p:nvSpPr>
          <p:cNvPr id="8" name="מציין מיקום של תאריך 3"/>
          <p:cNvSpPr>
            <a:spLocks noGrp="1"/>
          </p:cNvSpPr>
          <p:nvPr>
            <p:ph type="dt" sz="half" idx="2"/>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9"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0"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16 נובמבר 19</a:t>
            </a:fld>
            <a:endParaRPr lang="he-IL"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7" name="מציין מיקום של תאריך 3"/>
          <p:cNvSpPr>
            <a:spLocks noGrp="1"/>
          </p:cNvSpPr>
          <p:nvPr>
            <p:ph type="dt" sz="half" idx="2"/>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8"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9"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16 נובמבר 19</a:t>
            </a:fld>
            <a:endParaRPr lang="he-IL"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לבן 7"/>
          <p:cNvSpPr/>
          <p:nvPr/>
        </p:nvSpPr>
        <p:spPr>
          <a:xfrm>
            <a:off x="279485"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a:off x="8532812" y="1701800"/>
            <a:ext cx="3351927" cy="2844800"/>
          </a:xfrm>
        </p:spPr>
        <p:txBody>
          <a:bodyPr rtlCol="1" anchor="b">
            <a:normAutofit/>
          </a:bodyPr>
          <a:lstStyle>
            <a:lvl1pPr algn="r" rtl="1">
              <a:defRPr sz="2000" b="1">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idx="1"/>
          </p:nvPr>
        </p:nvSpPr>
        <p:spPr>
          <a:xfrm>
            <a:off x="787353" y="482600"/>
            <a:ext cx="6805427" cy="5892800"/>
          </a:xfrm>
        </p:spPr>
        <p:txBody>
          <a:bodyPr rtlCol="1">
            <a:normAutofit/>
          </a:bodyPr>
          <a:lstStyle>
            <a:lvl1pPr algn="r" rtl="1">
              <a:defRPr sz="2400">
                <a:latin typeface="Tahoma" panose="020B0604030504040204" pitchFamily="34" charset="0"/>
                <a:ea typeface="Tahoma" panose="020B0604030504040204" pitchFamily="34" charset="0"/>
                <a:cs typeface="Tahoma" panose="020B0604030504040204" pitchFamily="34" charset="0"/>
              </a:defRPr>
            </a:lvl1pPr>
            <a:lvl2pPr algn="r" rtl="1">
              <a:defRPr sz="2000">
                <a:latin typeface="Tahoma" panose="020B0604030504040204" pitchFamily="34" charset="0"/>
                <a:ea typeface="Tahoma" panose="020B0604030504040204" pitchFamily="34" charset="0"/>
                <a:cs typeface="Tahoma" panose="020B0604030504040204" pitchFamily="34" charset="0"/>
              </a:defRPr>
            </a:lvl2pPr>
            <a:lvl3pPr algn="r" rtl="1">
              <a:defRPr sz="1800">
                <a:latin typeface="Tahoma" panose="020B0604030504040204" pitchFamily="34" charset="0"/>
                <a:ea typeface="Tahoma" panose="020B0604030504040204" pitchFamily="34" charset="0"/>
                <a:cs typeface="Tahoma" panose="020B0604030504040204" pitchFamily="34" charset="0"/>
              </a:defRPr>
            </a:lvl3pPr>
            <a:lvl4pPr algn="r" rtl="1">
              <a:defRPr sz="1800">
                <a:latin typeface="Tahoma" panose="020B0604030504040204" pitchFamily="34" charset="0"/>
                <a:ea typeface="Tahoma" panose="020B0604030504040204" pitchFamily="34" charset="0"/>
                <a:cs typeface="Tahoma" panose="020B0604030504040204" pitchFamily="34" charset="0"/>
              </a:defRPr>
            </a:lvl4pPr>
            <a:lvl5pPr algn="r" rtl="1">
              <a:defRPr sz="1800">
                <a:latin typeface="Tahoma" panose="020B0604030504040204" pitchFamily="34" charset="0"/>
                <a:ea typeface="Tahoma" panose="020B0604030504040204" pitchFamily="34" charset="0"/>
                <a:cs typeface="Tahoma" panose="020B0604030504040204" pitchFamily="34" charset="0"/>
              </a:defRPr>
            </a:lvl5pPr>
            <a:lvl6pPr algn="r" rtl="1">
              <a:defRPr sz="1800"/>
            </a:lvl6pPr>
            <a:lvl7pPr algn="r" rtl="1">
              <a:defRPr sz="1800"/>
            </a:lvl7pPr>
            <a:lvl8pPr algn="r" rtl="1">
              <a:defRPr sz="1800"/>
            </a:lvl8pPr>
            <a:lvl9pPr algn="r" rtl="1">
              <a:defRPr sz="18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טקסט 3"/>
          <p:cNvSpPr>
            <a:spLocks noGrp="1"/>
          </p:cNvSpPr>
          <p:nvPr>
            <p:ph type="body" sz="half" idx="2"/>
          </p:nvPr>
        </p:nvSpPr>
        <p:spPr>
          <a:xfrm>
            <a:off x="8532812" y="4648200"/>
            <a:ext cx="3351927" cy="1727200"/>
          </a:xfrm>
        </p:spPr>
        <p:txBody>
          <a:bodyPr rtlCol="1">
            <a:normAutofit/>
          </a:bodyPr>
          <a:lstStyle>
            <a:lvl1pPr marL="0" indent="0" algn="r" rtl="1">
              <a:spcBef>
                <a:spcPts val="1200"/>
              </a:spcBef>
              <a:buNone/>
              <a:defRPr sz="1600">
                <a:latin typeface="Tahoma" panose="020B0604030504040204" pitchFamily="34" charset="0"/>
                <a:ea typeface="Tahoma" panose="020B0604030504040204" pitchFamily="34" charset="0"/>
                <a:cs typeface="Tahoma" panose="020B0604030504040204" pitchFamily="34" charset="0"/>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he-IL" noProof="0"/>
              <a:t>לחץ כדי לערוך סגנונות טקסט של תבנית בסיס</a:t>
            </a:r>
          </a:p>
        </p:txBody>
      </p:sp>
      <p:sp>
        <p:nvSpPr>
          <p:cNvPr id="11" name="מציין מיקום של תאריך 3"/>
          <p:cNvSpPr>
            <a:spLocks noGrp="1"/>
          </p:cNvSpPr>
          <p:nvPr>
            <p:ph type="dt" sz="half" idx="10"/>
          </p:nvPr>
        </p:nvSpPr>
        <p:spPr>
          <a:xfrm>
            <a:off x="790430"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2" name="מציין מיקום של כותרת תחתונה 4"/>
          <p:cNvSpPr>
            <a:spLocks noGrp="1"/>
          </p:cNvSpPr>
          <p:nvPr>
            <p:ph type="ftr" sz="quarter" idx="3"/>
          </p:nvPr>
        </p:nvSpPr>
        <p:spPr>
          <a:xfrm>
            <a:off x="1957533"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3" name="מציין מיקום של מספר שקופית 5"/>
          <p:cNvSpPr>
            <a:spLocks noGrp="1"/>
          </p:cNvSpPr>
          <p:nvPr>
            <p:ph type="sldNum" sz="quarter" idx="4"/>
          </p:nvPr>
        </p:nvSpPr>
        <p:spPr>
          <a:xfrm>
            <a:off x="8205933"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16 נובמבר 19</a:t>
            </a:fld>
            <a:endParaRPr lang="he-IL"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מלבן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a:off x="2437765" y="4800600"/>
            <a:ext cx="7313295" cy="762000"/>
          </a:xfrm>
        </p:spPr>
        <p:txBody>
          <a:bodyPr rtlCol="1" anchor="b">
            <a:normAutofit/>
          </a:bodyPr>
          <a:lstStyle>
            <a:lvl1pPr algn="r" rtl="1">
              <a:defRPr sz="2000" b="1">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endParaRPr lang="he-IL" noProof="0" dirty="0"/>
          </a:p>
        </p:txBody>
      </p:sp>
      <p:sp>
        <p:nvSpPr>
          <p:cNvPr id="3" name="מציין מיקום של תמונה 2"/>
          <p:cNvSpPr>
            <a:spLocks noGrp="1"/>
          </p:cNvSpPr>
          <p:nvPr>
            <p:ph type="pic" idx="1"/>
          </p:nvPr>
        </p:nvSpPr>
        <p:spPr>
          <a:xfrm>
            <a:off x="2437765" y="279401"/>
            <a:ext cx="7313295" cy="4448175"/>
          </a:xfrm>
        </p:spPr>
        <p:txBody>
          <a:bodyPr rtlCol="1">
            <a:normAutofit/>
          </a:bodyPr>
          <a:lstStyle>
            <a:lvl1pPr marL="0" indent="0" algn="r" rtl="1">
              <a:buNone/>
              <a:defRPr sz="2800">
                <a:latin typeface="Tahoma" panose="020B0604030504040204" pitchFamily="34" charset="0"/>
                <a:ea typeface="Tahoma" panose="020B0604030504040204" pitchFamily="34" charset="0"/>
                <a:cs typeface="Tahoma" panose="020B0604030504040204" pitchFamily="34" charset="0"/>
              </a:defRPr>
            </a:lvl1pPr>
            <a:lvl2pPr marL="609493" indent="0" algn="r" rtl="1">
              <a:buNone/>
              <a:defRPr sz="3700"/>
            </a:lvl2pPr>
            <a:lvl3pPr marL="1218987" indent="0" algn="r" rtl="1">
              <a:buNone/>
              <a:defRPr sz="3200"/>
            </a:lvl3pPr>
            <a:lvl4pPr marL="1828480" indent="0" algn="r" rtl="1">
              <a:buNone/>
              <a:defRPr sz="2700"/>
            </a:lvl4pPr>
            <a:lvl5pPr marL="2437973" indent="0" algn="r" rtl="1">
              <a:buNone/>
              <a:defRPr sz="2700"/>
            </a:lvl5pPr>
            <a:lvl6pPr marL="3047467" indent="0" algn="r" rtl="1">
              <a:buNone/>
              <a:defRPr sz="2700"/>
            </a:lvl6pPr>
            <a:lvl7pPr marL="3656960" indent="0" algn="r" rtl="1">
              <a:buNone/>
              <a:defRPr sz="2700"/>
            </a:lvl7pPr>
            <a:lvl8pPr marL="4266453" indent="0" algn="r" rtl="1">
              <a:buNone/>
              <a:defRPr sz="2700"/>
            </a:lvl8pPr>
            <a:lvl9pPr marL="4875947" indent="0" algn="r" rtl="1">
              <a:buNone/>
              <a:defRPr sz="2700"/>
            </a:lvl9pPr>
          </a:lstStyle>
          <a:p>
            <a:pPr rtl="1"/>
            <a:r>
              <a:rPr lang="he-IL" noProof="0"/>
              <a:t>לחץ על הסמל כדי להוסיף תמונה</a:t>
            </a:r>
            <a:endParaRPr lang="he-IL" noProof="0" dirty="0"/>
          </a:p>
        </p:txBody>
      </p:sp>
      <p:sp>
        <p:nvSpPr>
          <p:cNvPr id="4" name="מציין מיקום טקסט 3"/>
          <p:cNvSpPr>
            <a:spLocks noGrp="1"/>
          </p:cNvSpPr>
          <p:nvPr>
            <p:ph type="body" sz="half" idx="2"/>
          </p:nvPr>
        </p:nvSpPr>
        <p:spPr>
          <a:xfrm>
            <a:off x="2437765" y="5562600"/>
            <a:ext cx="7313295" cy="812800"/>
          </a:xfrm>
        </p:spPr>
        <p:txBody>
          <a:bodyPr rtlCol="1">
            <a:normAutofit/>
          </a:bodyPr>
          <a:lstStyle>
            <a:lvl1pPr marL="0" indent="0" algn="r" rtl="1">
              <a:spcBef>
                <a:spcPts val="0"/>
              </a:spcBef>
              <a:buNone/>
              <a:defRPr sz="1600">
                <a:latin typeface="Tahoma" panose="020B0604030504040204" pitchFamily="34" charset="0"/>
                <a:ea typeface="Tahoma" panose="020B0604030504040204" pitchFamily="34" charset="0"/>
                <a:cs typeface="Tahoma" panose="020B0604030504040204" pitchFamily="34" charset="0"/>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he-IL" noProof="0"/>
              <a:t>לחץ כדי לערוך סגנונות טקסט של תבנית בסיס</a:t>
            </a:r>
          </a:p>
        </p:txBody>
      </p:sp>
      <p:sp>
        <p:nvSpPr>
          <p:cNvPr id="11" name="מציין מיקום של תאריך 3"/>
          <p:cNvSpPr>
            <a:spLocks noGrp="1"/>
          </p:cNvSpPr>
          <p:nvPr>
            <p:ph type="dt" sz="half" idx="10"/>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12"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13"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16 נובמבר 19</a:t>
            </a:fld>
            <a:endParaRPr lang="he-IL"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מלבן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מציין מיקום של כותרת 1"/>
          <p:cNvSpPr>
            <a:spLocks noGrp="1"/>
          </p:cNvSpPr>
          <p:nvPr>
            <p:ph type="title"/>
          </p:nvPr>
        </p:nvSpPr>
        <p:spPr>
          <a:xfrm>
            <a:off x="836612" y="76200"/>
            <a:ext cx="10157354" cy="1397000"/>
          </a:xfrm>
          <a:prstGeom prst="rect">
            <a:avLst/>
          </a:prstGeom>
        </p:spPr>
        <p:txBody>
          <a:bodyPr vert="horz" lIns="121899" tIns="60949" rIns="121899" bIns="60949" rtlCol="1" anchor="b">
            <a:norm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a:off x="836612" y="1701800"/>
            <a:ext cx="10157354" cy="4470400"/>
          </a:xfrm>
          <a:prstGeom prst="rect">
            <a:avLst/>
          </a:prstGeom>
        </p:spPr>
        <p:txBody>
          <a:bodyPr vert="horz" lIns="121899" tIns="60949" rIns="121899" bIns="60949" rtlCol="1">
            <a:normAutofit/>
          </a:bodyPr>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4" name="מציין מיקום של תאריך 3"/>
          <p:cNvSpPr>
            <a:spLocks noGrp="1"/>
          </p:cNvSpPr>
          <p:nvPr>
            <p:ph type="dt" sz="half" idx="2"/>
          </p:nvPr>
        </p:nvSpPr>
        <p:spPr>
          <a:xfrm>
            <a:off x="836612" y="6400801"/>
            <a:ext cx="1108800" cy="320675"/>
          </a:xfrm>
          <a:prstGeom prst="rect">
            <a:avLst/>
          </a:prstGeom>
        </p:spPr>
        <p:txBody>
          <a:bodyPr vert="horz" lIns="121899" tIns="60949" rIns="121899" bIns="60949" rtlCol="1" anchor="b"/>
          <a:lstStyle>
            <a:lvl1pPr algn="l"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B37DED6-D4C7-42EE-AB49-D2E39E64FDE4}" type="slidenum">
              <a:rPr lang="he-IL" smtClean="0"/>
              <a:pPr/>
              <a:t>‹#›</a:t>
            </a:fld>
            <a:endParaRPr lang="he-IL" dirty="0"/>
          </a:p>
        </p:txBody>
      </p:sp>
      <p:sp>
        <p:nvSpPr>
          <p:cNvPr id="5" name="מציין מיקום של כותרת תחתונה 4"/>
          <p:cNvSpPr>
            <a:spLocks noGrp="1"/>
          </p:cNvSpPr>
          <p:nvPr>
            <p:ph type="ftr" sz="quarter" idx="3"/>
          </p:nvPr>
        </p:nvSpPr>
        <p:spPr>
          <a:xfrm>
            <a:off x="2003715" y="6400801"/>
            <a:ext cx="6217200" cy="320675"/>
          </a:xfrm>
          <a:prstGeom prst="rect">
            <a:avLst/>
          </a:prstGeom>
        </p:spPr>
        <p:txBody>
          <a:bodyPr vert="horz" lIns="121899" tIns="60949" rIns="121899" bIns="60949" rtlCol="1" anchor="b"/>
          <a:lstStyle>
            <a:lvl1pPr algn="ct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6" name="מציין מיקום של מספר שקופית 5"/>
          <p:cNvSpPr>
            <a:spLocks noGrp="1"/>
          </p:cNvSpPr>
          <p:nvPr>
            <p:ph type="sldNum" sz="quarter" idx="4"/>
          </p:nvPr>
        </p:nvSpPr>
        <p:spPr>
          <a:xfrm>
            <a:off x="8252115" y="6400801"/>
            <a:ext cx="2743200" cy="320675"/>
          </a:xfrm>
          <a:prstGeom prst="rect">
            <a:avLst/>
          </a:prstGeom>
        </p:spPr>
        <p:txBody>
          <a:bodyPr vert="horz" lIns="121899" tIns="60949" rIns="121899" bIns="60949" rtlCol="1" anchor="b"/>
          <a:lstStyle>
            <a:lvl1pPr algn="r" rtl="1">
              <a:defRPr sz="120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87FA629-A31D-4216-9ECF-300552ED3A1C}" type="datetime8">
              <a:rPr lang="he-IL" smtClean="0"/>
              <a:pPr/>
              <a:t>16 נובמבר 19</a:t>
            </a:fld>
            <a:endParaRPr lang="he-IL"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1218987" rtl="1" eaLnBrk="1" latinLnBrk="0" hangingPunct="1">
        <a:lnSpc>
          <a:spcPct val="85000"/>
        </a:lnSpc>
        <a:spcBef>
          <a:spcPct val="0"/>
        </a:spcBef>
        <a:buNone/>
        <a:tabLst/>
        <a:defRPr sz="4400" kern="12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04747" indent="-304747" algn="r" defTabSz="1218987" rtl="1" eaLnBrk="1" latinLnBrk="0" hangingPunct="1">
        <a:lnSpc>
          <a:spcPct val="95000"/>
        </a:lnSpc>
        <a:spcBef>
          <a:spcPts val="1866"/>
        </a:spcBef>
        <a:buSzPct val="10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31392" indent="-304747" algn="r" defTabSz="1218987" rtl="1" eaLnBrk="1" latinLnBrk="0" hangingPunct="1">
        <a:lnSpc>
          <a:spcPct val="95000"/>
        </a:lnSpc>
        <a:spcBef>
          <a:spcPts val="1066"/>
        </a:spcBef>
        <a:buSzPct val="100000"/>
        <a:buFont typeface="Century Gothic"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58037"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84683"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11328"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437973"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n.islcollective.com/video-lessons/search?q=ALADDIN&amp;grammarfocus=&amp;vocabularyfocus=&amp;lessontype=&amp;level=&amp;studenttype=&amp;languageexam=&amp;dialect=&amp;lessonfunction=&amp;page=1&amp;videogenre=&amp;videolength=&amp;sort=visit_desc&amp;itemPerPage=12&amp;quizAuthor=teacher" TargetMode="External"/><Relationship Id="rId2" Type="http://schemas.openxmlformats.org/officeDocument/2006/relationships/hyperlink" Target="https://en.islcollective.com/video-lessons/disneys-aladdin-2019-trailer"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padlet.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vizia.c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55B6CF7B-BD9E-43A6-A523-6EB986D28433}"/>
              </a:ext>
            </a:extLst>
          </p:cNvPr>
          <p:cNvSpPr/>
          <p:nvPr/>
        </p:nvSpPr>
        <p:spPr>
          <a:xfrm>
            <a:off x="837828" y="2659558"/>
            <a:ext cx="10081120" cy="1538883"/>
          </a:xfrm>
          <a:prstGeom prst="rect">
            <a:avLst/>
          </a:prstGeom>
        </p:spPr>
        <p:txBody>
          <a:bodyPr wrap="square">
            <a:spAutoFit/>
          </a:bodyPr>
          <a:lstStyle/>
          <a:p>
            <a:pPr algn="ctr"/>
            <a:r>
              <a:rPr lang="en-US" sz="5400" b="1" dirty="0">
                <a:solidFill>
                  <a:srgbClr val="000000"/>
                </a:solidFill>
                <a:latin typeface="Garamond" panose="02020404030301010803" pitchFamily="18" charset="0"/>
              </a:rPr>
              <a:t>Reading Engagement Strategies </a:t>
            </a:r>
            <a:r>
              <a:rPr lang="en-US" sz="4000" b="1" dirty="0">
                <a:solidFill>
                  <a:srgbClr val="000000"/>
                </a:solidFill>
                <a:latin typeface="Garamond" panose="02020404030301010803" pitchFamily="18" charset="0"/>
              </a:rPr>
              <a:t>Emphasizing Digital Aspects </a:t>
            </a:r>
            <a:endParaRPr lang="en-IL" dirty="0"/>
          </a:p>
        </p:txBody>
      </p:sp>
      <p:sp>
        <p:nvSpPr>
          <p:cNvPr id="5" name="מלבן 4">
            <a:extLst>
              <a:ext uri="{FF2B5EF4-FFF2-40B4-BE49-F238E27FC236}">
                <a16:creationId xmlns:a16="http://schemas.microsoft.com/office/drawing/2014/main" id="{59059865-87F2-4009-BF26-178EE49A18B0}"/>
              </a:ext>
            </a:extLst>
          </p:cNvPr>
          <p:cNvSpPr/>
          <p:nvPr/>
        </p:nvSpPr>
        <p:spPr>
          <a:xfrm>
            <a:off x="405780" y="4581128"/>
            <a:ext cx="10081120" cy="923330"/>
          </a:xfrm>
          <a:prstGeom prst="rect">
            <a:avLst/>
          </a:prstGeom>
        </p:spPr>
        <p:txBody>
          <a:bodyPr wrap="square">
            <a:spAutoFit/>
          </a:bodyPr>
          <a:lstStyle/>
          <a:p>
            <a:pPr algn="ctr"/>
            <a:r>
              <a:rPr lang="en-US" sz="5400" b="1" dirty="0" err="1">
                <a:solidFill>
                  <a:srgbClr val="000000"/>
                </a:solidFill>
                <a:latin typeface="Garamond" panose="02020404030301010803" pitchFamily="18" charset="0"/>
              </a:rPr>
              <a:t>HannyFuks</a:t>
            </a:r>
            <a:endParaRPr lang="en-IL" dirty="0"/>
          </a:p>
        </p:txBody>
      </p:sp>
    </p:spTree>
    <p:extLst>
      <p:ext uri="{BB962C8B-B14F-4D97-AF65-F5344CB8AC3E}">
        <p14:creationId xmlns:p14="http://schemas.microsoft.com/office/powerpoint/2010/main" val="62548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F13CB13F-9891-4EB2-8DC4-25D6AD720D46}"/>
              </a:ext>
            </a:extLst>
          </p:cNvPr>
          <p:cNvSpPr/>
          <p:nvPr/>
        </p:nvSpPr>
        <p:spPr>
          <a:xfrm>
            <a:off x="258180" y="1772816"/>
            <a:ext cx="9023077" cy="4262705"/>
          </a:xfrm>
          <a:prstGeom prst="rect">
            <a:avLst/>
          </a:prstGeom>
        </p:spPr>
        <p:txBody>
          <a:bodyPr wrap="square">
            <a:spAutoFit/>
          </a:bodyPr>
          <a:lstStyle/>
          <a:p>
            <a:pPr lvl="0" algn="l" rtl="0">
              <a:spcBef>
                <a:spcPts val="1200"/>
              </a:spcBef>
              <a:spcAft>
                <a:spcPts val="1200"/>
              </a:spcAf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Some examples of what predictions can be based upon include:</a:t>
            </a:r>
            <a:endParaRPr lang="en-GB" dirty="0">
              <a:solidFill>
                <a:srgbClr val="374C81"/>
              </a:solidFill>
              <a:latin typeface="Tahoma" panose="020B0604030504040204" pitchFamily="34" charset="0"/>
              <a:ea typeface="Tahoma" panose="020B0604030504040204" pitchFamily="34" charset="0"/>
              <a:cs typeface="Tahoma" panose="020B0604030504040204" pitchFamily="34" charset="0"/>
            </a:endParaRPr>
          </a:p>
          <a:p>
            <a:pPr lvl="0" algn="l" rtl="0">
              <a:spcBef>
                <a:spcPts val="1200"/>
              </a:spcBef>
              <a:spcAft>
                <a:spcPts val="1200"/>
              </a:spcAft>
            </a:pPr>
            <a:endParaRPr lang="en-IL" dirty="0">
              <a:solidFill>
                <a:srgbClr val="374C81"/>
              </a:solidFill>
              <a:latin typeface="Tahoma" panose="020B0604030504040204" pitchFamily="34" charset="0"/>
              <a:ea typeface="Tahoma" panose="020B0604030504040204" pitchFamily="34" charset="0"/>
              <a:cs typeface="Tahoma" panose="020B0604030504040204" pitchFamily="34" charset="0"/>
            </a:endParaRPr>
          </a:p>
          <a:p>
            <a:pPr marL="342900" lvl="0" indent="-342900" algn="l" rtl="0">
              <a:spcAft>
                <a:spcPts val="525"/>
              </a:spcAft>
              <a:buSzPts val="1000"/>
              <a:buFont typeface="Symbol" panose="05050102010706020507" pitchFamily="18" charset="2"/>
              <a:buChar char=""/>
              <a:tabLst>
                <a:tab pos="457200" algn="l"/>
              </a:tabLs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A title</a:t>
            </a:r>
          </a:p>
          <a:p>
            <a:pPr marL="342900" lvl="0" indent="-342900" algn="l" rtl="0">
              <a:spcAft>
                <a:spcPts val="525"/>
              </a:spcAft>
              <a:buSzPts val="1000"/>
              <a:buFont typeface="Symbol" panose="05050102010706020507" pitchFamily="18" charset="2"/>
              <a:buChar char=""/>
              <a:tabLst>
                <a:tab pos="457200" algn="l"/>
              </a:tabLs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Visuals</a:t>
            </a:r>
          </a:p>
          <a:p>
            <a:pPr marL="342900" lvl="0" indent="-342900" algn="l" rtl="0">
              <a:spcAft>
                <a:spcPts val="525"/>
              </a:spcAft>
              <a:buSzPts val="1000"/>
              <a:buFont typeface="Symbol" panose="05050102010706020507" pitchFamily="18" charset="2"/>
              <a:buChar char=""/>
              <a:tabLst>
                <a:tab pos="457200" algn="l"/>
              </a:tabLs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Knowledge of the author</a:t>
            </a:r>
          </a:p>
          <a:p>
            <a:pPr marL="342900" lvl="0" indent="-342900" algn="l" rtl="0">
              <a:spcAft>
                <a:spcPts val="525"/>
              </a:spcAft>
              <a:buSzPts val="1000"/>
              <a:buFont typeface="Symbol" panose="05050102010706020507" pitchFamily="18" charset="2"/>
              <a:buChar char=""/>
              <a:tabLst>
                <a:tab pos="457200" algn="l"/>
              </a:tabLs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A skim of the first paragraph</a:t>
            </a:r>
          </a:p>
          <a:p>
            <a:pPr marL="342900" lvl="0" indent="-342900" algn="l" rtl="0">
              <a:spcAft>
                <a:spcPts val="525"/>
              </a:spcAft>
              <a:buSzPts val="1000"/>
              <a:buFont typeface="Symbol" panose="05050102010706020507" pitchFamily="18" charset="2"/>
              <a:buChar char=""/>
              <a:tabLst>
                <a:tab pos="457200" algn="l"/>
              </a:tabLs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A set of keywords from the text</a:t>
            </a:r>
          </a:p>
          <a:p>
            <a:pPr marL="342900" lvl="0" indent="-342900" algn="l" rtl="0">
              <a:spcAft>
                <a:spcPts val="525"/>
              </a:spcAft>
              <a:buSzPts val="1000"/>
              <a:buFont typeface="Symbol" panose="05050102010706020507" pitchFamily="18" charset="2"/>
              <a:buChar char=""/>
              <a:tabLst>
                <a:tab pos="457200" algn="l"/>
              </a:tabLs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Reading the end, predicting the beginning.</a:t>
            </a:r>
          </a:p>
          <a:p>
            <a:pPr marL="342900" lvl="0" indent="-342900" algn="l" rtl="0">
              <a:spcAft>
                <a:spcPts val="525"/>
              </a:spcAft>
              <a:buSzPts val="1000"/>
              <a:buFont typeface="Symbol" panose="05050102010706020507" pitchFamily="18" charset="2"/>
              <a:buChar char=""/>
              <a:tabLst>
                <a:tab pos="457200" algn="l"/>
              </a:tabLs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Reading the middle, predicting the beginning and the end.</a:t>
            </a:r>
          </a:p>
        </p:txBody>
      </p:sp>
      <p:sp>
        <p:nvSpPr>
          <p:cNvPr id="5" name="מלבן 4">
            <a:extLst>
              <a:ext uri="{FF2B5EF4-FFF2-40B4-BE49-F238E27FC236}">
                <a16:creationId xmlns:a16="http://schemas.microsoft.com/office/drawing/2014/main" id="{6ED424D8-3B50-4B1F-8C8E-897AD3B02811}"/>
              </a:ext>
            </a:extLst>
          </p:cNvPr>
          <p:cNvSpPr/>
          <p:nvPr/>
        </p:nvSpPr>
        <p:spPr>
          <a:xfrm>
            <a:off x="261764" y="260648"/>
            <a:ext cx="9143337" cy="769441"/>
          </a:xfrm>
          <a:prstGeom prst="rect">
            <a:avLst/>
          </a:prstGeom>
        </p:spPr>
        <p:txBody>
          <a:bodyPr wrap="none">
            <a:spAutoFit/>
          </a:bodyPr>
          <a:lstStyle/>
          <a:p>
            <a:pPr lvl="0" algn="l" rtl="0">
              <a:spcBef>
                <a:spcPts val="1200"/>
              </a:spcBef>
              <a:spcAft>
                <a:spcPts val="1200"/>
              </a:spcAft>
            </a:pPr>
            <a:r>
              <a:rPr lang="en-GB" sz="4400" dirty="0">
                <a:solidFill>
                  <a:srgbClr val="374C81"/>
                </a:solidFill>
                <a:latin typeface="Tahoma" panose="020B0604030504040204" pitchFamily="34" charset="0"/>
                <a:ea typeface="Tahoma" panose="020B0604030504040204" pitchFamily="34" charset="0"/>
                <a:cs typeface="Tahoma" panose="020B0604030504040204" pitchFamily="34" charset="0"/>
              </a:rPr>
              <a:t>S</a:t>
            </a:r>
            <a:r>
              <a:rPr lang="en-IL" sz="4400" dirty="0" err="1">
                <a:solidFill>
                  <a:srgbClr val="374C81"/>
                </a:solidFill>
                <a:latin typeface="Tahoma" panose="020B0604030504040204" pitchFamily="34" charset="0"/>
                <a:ea typeface="Tahoma" panose="020B0604030504040204" pitchFamily="34" charset="0"/>
                <a:cs typeface="Tahoma" panose="020B0604030504040204" pitchFamily="34" charset="0"/>
              </a:rPr>
              <a:t>chematic</a:t>
            </a:r>
            <a:r>
              <a:rPr lang="en-IL" sz="4400" dirty="0">
                <a:solidFill>
                  <a:srgbClr val="374C81"/>
                </a:solidFill>
                <a:latin typeface="Tahoma" panose="020B0604030504040204" pitchFamily="34" charset="0"/>
                <a:ea typeface="Tahoma" panose="020B0604030504040204" pitchFamily="34" charset="0"/>
                <a:cs typeface="Tahoma" panose="020B0604030504040204" pitchFamily="34" charset="0"/>
              </a:rPr>
              <a:t> and </a:t>
            </a:r>
            <a:r>
              <a:rPr lang="en-GB" sz="4400" dirty="0">
                <a:solidFill>
                  <a:srgbClr val="374C81"/>
                </a:solidFill>
                <a:latin typeface="Tahoma" panose="020B0604030504040204" pitchFamily="34" charset="0"/>
                <a:ea typeface="Tahoma" panose="020B0604030504040204" pitchFamily="34" charset="0"/>
                <a:cs typeface="Tahoma" panose="020B0604030504040204" pitchFamily="34" charset="0"/>
              </a:rPr>
              <a:t>L</a:t>
            </a:r>
            <a:r>
              <a:rPr lang="en-IL" sz="4400" dirty="0" err="1">
                <a:solidFill>
                  <a:srgbClr val="374C81"/>
                </a:solidFill>
                <a:latin typeface="Tahoma" panose="020B0604030504040204" pitchFamily="34" charset="0"/>
                <a:ea typeface="Tahoma" panose="020B0604030504040204" pitchFamily="34" charset="0"/>
                <a:cs typeface="Tahoma" panose="020B0604030504040204" pitchFamily="34" charset="0"/>
              </a:rPr>
              <a:t>inguistic</a:t>
            </a:r>
            <a:r>
              <a:rPr lang="en-IL" sz="4400" dirty="0">
                <a:solidFill>
                  <a:srgbClr val="374C81"/>
                </a:solidFill>
                <a:latin typeface="Tahoma" panose="020B0604030504040204" pitchFamily="34" charset="0"/>
                <a:ea typeface="Tahoma" panose="020B0604030504040204" pitchFamily="34" charset="0"/>
                <a:cs typeface="Tahoma" panose="020B0604030504040204" pitchFamily="34" charset="0"/>
              </a:rPr>
              <a:t> knowledge</a:t>
            </a:r>
            <a:endParaRPr lang="en-GB" sz="4400" dirty="0">
              <a:solidFill>
                <a:srgbClr val="374C8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754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5FD3F04E-0296-4DE9-B13F-59B298D465C0}"/>
              </a:ext>
            </a:extLst>
          </p:cNvPr>
          <p:cNvSpPr/>
          <p:nvPr/>
        </p:nvSpPr>
        <p:spPr>
          <a:xfrm>
            <a:off x="693812" y="3395591"/>
            <a:ext cx="6092825" cy="830997"/>
          </a:xfrm>
          <a:prstGeom prst="rect">
            <a:avLst/>
          </a:prstGeom>
        </p:spPr>
        <p:txBody>
          <a:bodyPr>
            <a:spAutoFit/>
          </a:bodyPr>
          <a:lstStyle/>
          <a:p>
            <a:r>
              <a:rPr lang="en-US" dirty="0">
                <a:hlinkClick r:id="rId2"/>
              </a:rPr>
              <a:t>https://en.islcollective.com/video-lessons/disneys-aladdin-2019-trailer</a:t>
            </a:r>
            <a:endParaRPr lang="en-IL" dirty="0"/>
          </a:p>
        </p:txBody>
      </p:sp>
      <p:sp>
        <p:nvSpPr>
          <p:cNvPr id="3" name="תיבת טקסט 2">
            <a:extLst>
              <a:ext uri="{FF2B5EF4-FFF2-40B4-BE49-F238E27FC236}">
                <a16:creationId xmlns:a16="http://schemas.microsoft.com/office/drawing/2014/main" id="{A12707FF-A163-4166-B4D1-FF33F9D1EE30}"/>
              </a:ext>
            </a:extLst>
          </p:cNvPr>
          <p:cNvSpPr txBox="1"/>
          <p:nvPr/>
        </p:nvSpPr>
        <p:spPr>
          <a:xfrm>
            <a:off x="1845940" y="2204864"/>
            <a:ext cx="4752528" cy="461665"/>
          </a:xfrm>
          <a:prstGeom prst="rect">
            <a:avLst/>
          </a:prstGeom>
          <a:noFill/>
        </p:spPr>
        <p:txBody>
          <a:bodyPr wrap="square" rtlCol="0">
            <a:spAutoFit/>
          </a:bodyPr>
          <a:lstStyle/>
          <a:p>
            <a:r>
              <a:rPr lang="en-US" dirty="0">
                <a:hlinkClick r:id="rId3"/>
              </a:rPr>
              <a:t>Video Lessons</a:t>
            </a:r>
            <a:endParaRPr lang="en-IL" dirty="0"/>
          </a:p>
        </p:txBody>
      </p:sp>
    </p:spTree>
    <p:extLst>
      <p:ext uri="{BB962C8B-B14F-4D97-AF65-F5344CB8AC3E}">
        <p14:creationId xmlns:p14="http://schemas.microsoft.com/office/powerpoint/2010/main" val="291766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B52304C5-F967-47E7-9966-BAB1A2A1AFD7}"/>
              </a:ext>
            </a:extLst>
          </p:cNvPr>
          <p:cNvSpPr/>
          <p:nvPr/>
        </p:nvSpPr>
        <p:spPr>
          <a:xfrm>
            <a:off x="405780" y="535900"/>
            <a:ext cx="10463236" cy="5786199"/>
          </a:xfrm>
          <a:prstGeom prst="rect">
            <a:avLst/>
          </a:prstGeom>
        </p:spPr>
        <p:txBody>
          <a:bodyPr wrap="square">
            <a:spAutoFit/>
          </a:bodyPr>
          <a:lstStyle/>
          <a:p>
            <a:pPr algn="l"/>
            <a:r>
              <a:rPr lang="en-US" b="1" dirty="0">
                <a:solidFill>
                  <a:srgbClr val="000000"/>
                </a:solidFill>
                <a:latin typeface="Roboto"/>
              </a:rPr>
              <a:t>Video quiz questions (printable)</a:t>
            </a:r>
          </a:p>
          <a:p>
            <a:pPr algn="l"/>
            <a:endParaRPr lang="en-US" b="1" dirty="0">
              <a:solidFill>
                <a:srgbClr val="000000"/>
              </a:solidFill>
              <a:latin typeface="Roboto"/>
            </a:endParaRPr>
          </a:p>
          <a:p>
            <a:pPr algn="l"/>
            <a:r>
              <a:rPr lang="en-US" sz="1400" b="1" dirty="0">
                <a:solidFill>
                  <a:srgbClr val="000000"/>
                </a:solidFill>
                <a:latin typeface="Roboto"/>
              </a:rPr>
              <a:t>1) What does he say?</a:t>
            </a:r>
          </a:p>
          <a:p>
            <a:pPr algn="l"/>
            <a:r>
              <a:rPr lang="en-US" sz="1400" i="1" dirty="0">
                <a:solidFill>
                  <a:srgbClr val="000000"/>
                </a:solidFill>
                <a:latin typeface="Roboto"/>
              </a:rPr>
              <a:t>Put the words in order:</a:t>
            </a:r>
            <a:r>
              <a:rPr lang="en-US" sz="1400" dirty="0">
                <a:solidFill>
                  <a:srgbClr val="000000"/>
                </a:solidFill>
                <a:latin typeface="Roboto"/>
              </a:rPr>
              <a:t> Do me? trust you</a:t>
            </a:r>
          </a:p>
          <a:p>
            <a:pPr algn="l"/>
            <a:r>
              <a:rPr lang="en-US" sz="1400" b="1" dirty="0">
                <a:solidFill>
                  <a:srgbClr val="000000"/>
                </a:solidFill>
                <a:latin typeface="Roboto"/>
              </a:rPr>
              <a:t>2) What does he say?</a:t>
            </a:r>
          </a:p>
          <a:p>
            <a:pPr algn="l"/>
            <a:r>
              <a:rPr lang="en-US" sz="1400" i="1" dirty="0">
                <a:solidFill>
                  <a:srgbClr val="000000"/>
                </a:solidFill>
                <a:latin typeface="Roboto"/>
              </a:rPr>
              <a:t>Fill the gap:</a:t>
            </a:r>
            <a:r>
              <a:rPr lang="en-US" sz="1400" dirty="0">
                <a:solidFill>
                  <a:srgbClr val="000000"/>
                </a:solidFill>
                <a:latin typeface="Roboto"/>
              </a:rPr>
              <a:t> I can ________________________ you the world.</a:t>
            </a:r>
          </a:p>
          <a:p>
            <a:pPr algn="l"/>
            <a:r>
              <a:rPr lang="en-US" sz="1400" b="1" dirty="0">
                <a:solidFill>
                  <a:srgbClr val="000000"/>
                </a:solidFill>
                <a:latin typeface="Roboto"/>
              </a:rPr>
              <a:t>3) What does he say?</a:t>
            </a:r>
          </a:p>
          <a:p>
            <a:pPr algn="l"/>
            <a:r>
              <a:rPr lang="en-US" sz="1400" i="1" dirty="0">
                <a:solidFill>
                  <a:srgbClr val="000000"/>
                </a:solidFill>
                <a:latin typeface="Roboto"/>
              </a:rPr>
              <a:t>Fill the gap:</a:t>
            </a:r>
            <a:r>
              <a:rPr lang="en-US" sz="1400" dirty="0">
                <a:solidFill>
                  <a:srgbClr val="000000"/>
                </a:solidFill>
                <a:latin typeface="Roboto"/>
              </a:rPr>
              <a:t> Tell me, ________________________ Now when did you last let your heart decide.</a:t>
            </a:r>
          </a:p>
          <a:p>
            <a:pPr algn="l"/>
            <a:r>
              <a:rPr lang="en-US" sz="1400" b="1" dirty="0">
                <a:solidFill>
                  <a:srgbClr val="000000"/>
                </a:solidFill>
                <a:latin typeface="Roboto"/>
              </a:rPr>
              <a:t>4) What does he say?</a:t>
            </a:r>
          </a:p>
          <a:p>
            <a:pPr algn="l"/>
            <a:r>
              <a:rPr lang="en-US" sz="1400" i="1" dirty="0">
                <a:solidFill>
                  <a:srgbClr val="000000"/>
                </a:solidFill>
                <a:latin typeface="Roboto"/>
              </a:rPr>
              <a:t>Fill the gap:</a:t>
            </a:r>
            <a:r>
              <a:rPr lang="en-US" sz="1400" dirty="0">
                <a:solidFill>
                  <a:srgbClr val="000000"/>
                </a:solidFill>
                <a:latin typeface="Roboto"/>
              </a:rPr>
              <a:t> I can ________________________ your eyes, take you wonder by wonder. Over, sideways, and under on a magic carpet ride.</a:t>
            </a:r>
          </a:p>
          <a:p>
            <a:pPr algn="l"/>
            <a:r>
              <a:rPr lang="en-US" sz="1400" b="1" dirty="0">
                <a:solidFill>
                  <a:srgbClr val="000000"/>
                </a:solidFill>
                <a:latin typeface="Roboto"/>
              </a:rPr>
              <a:t>5) What doe he say?</a:t>
            </a:r>
          </a:p>
          <a:p>
            <a:pPr algn="l"/>
            <a:r>
              <a:rPr lang="en-US" sz="1400" i="1" dirty="0">
                <a:solidFill>
                  <a:srgbClr val="000000"/>
                </a:solidFill>
                <a:latin typeface="Roboto"/>
              </a:rPr>
              <a:t>Fill the gap:</a:t>
            </a:r>
            <a:r>
              <a:rPr lang="en-US" sz="1400" dirty="0">
                <a:solidFill>
                  <a:srgbClr val="000000"/>
                </a:solidFill>
                <a:latin typeface="Roboto"/>
              </a:rPr>
              <a:t> No one to tell us no, or ________________________ to go, or say we're only dreaming.</a:t>
            </a:r>
          </a:p>
          <a:p>
            <a:pPr algn="l"/>
            <a:r>
              <a:rPr lang="en-US" sz="1400" b="1" dirty="0">
                <a:solidFill>
                  <a:srgbClr val="000000"/>
                </a:solidFill>
                <a:latin typeface="Roboto"/>
              </a:rPr>
              <a:t>6) What does she say?</a:t>
            </a:r>
          </a:p>
          <a:p>
            <a:pPr algn="l"/>
            <a:r>
              <a:rPr lang="en-US" sz="1400" i="1" dirty="0">
                <a:solidFill>
                  <a:srgbClr val="000000"/>
                </a:solidFill>
                <a:latin typeface="Roboto"/>
              </a:rPr>
              <a:t>Fill the gap:</a:t>
            </a:r>
            <a:r>
              <a:rPr lang="en-US" sz="1400" dirty="0">
                <a:solidFill>
                  <a:srgbClr val="000000"/>
                </a:solidFill>
                <a:latin typeface="Roboto"/>
              </a:rPr>
              <a:t> A whole new world! A dazzling place I never knew. But when I'm way up here it's crystal clear that ________________________ I'm in a whole new world with you.</a:t>
            </a:r>
          </a:p>
          <a:p>
            <a:pPr algn="l"/>
            <a:r>
              <a:rPr lang="en-US" sz="1400" b="1" dirty="0">
                <a:solidFill>
                  <a:srgbClr val="000000"/>
                </a:solidFill>
                <a:latin typeface="Roboto"/>
              </a:rPr>
              <a:t>7) What does she say?</a:t>
            </a:r>
          </a:p>
          <a:p>
            <a:pPr algn="l"/>
            <a:r>
              <a:rPr lang="en-US" sz="1400" i="1" dirty="0">
                <a:solidFill>
                  <a:srgbClr val="000000"/>
                </a:solidFill>
                <a:latin typeface="Roboto"/>
              </a:rPr>
              <a:t>Fill the gap:</a:t>
            </a:r>
            <a:r>
              <a:rPr lang="en-US" sz="1400" dirty="0">
                <a:solidFill>
                  <a:srgbClr val="000000"/>
                </a:solidFill>
                <a:latin typeface="Roboto"/>
              </a:rPr>
              <a:t> Unbelievable sights. Indescribable feeling. Soaring, tumbling, freewheeling through an endless ________________________ sky.</a:t>
            </a:r>
          </a:p>
          <a:p>
            <a:pPr algn="l"/>
            <a:r>
              <a:rPr lang="en-US" sz="1400" b="1" dirty="0">
                <a:solidFill>
                  <a:srgbClr val="000000"/>
                </a:solidFill>
                <a:latin typeface="Roboto"/>
              </a:rPr>
              <a:t>8) What do they say?</a:t>
            </a:r>
          </a:p>
          <a:p>
            <a:pPr algn="l"/>
            <a:r>
              <a:rPr lang="en-US" sz="1400" i="1" dirty="0">
                <a:solidFill>
                  <a:srgbClr val="000000"/>
                </a:solidFill>
                <a:latin typeface="Roboto"/>
              </a:rPr>
              <a:t>Fill the gap:</a:t>
            </a:r>
            <a:r>
              <a:rPr lang="en-US" sz="1400" dirty="0">
                <a:solidFill>
                  <a:srgbClr val="000000"/>
                </a:solidFill>
                <a:latin typeface="Roboto"/>
              </a:rPr>
              <a:t> I'm like a shooting star. I've come so far. I can't go ________________________ to where I used to be.</a:t>
            </a:r>
          </a:p>
          <a:p>
            <a:pPr algn="l"/>
            <a:r>
              <a:rPr lang="en-US" sz="1400" b="1" dirty="0">
                <a:solidFill>
                  <a:srgbClr val="000000"/>
                </a:solidFill>
                <a:latin typeface="Roboto"/>
              </a:rPr>
              <a:t>9) What do they say?</a:t>
            </a:r>
          </a:p>
          <a:p>
            <a:pPr algn="l"/>
            <a:r>
              <a:rPr lang="en-US" sz="1400" i="1" dirty="0">
                <a:solidFill>
                  <a:srgbClr val="000000"/>
                </a:solidFill>
                <a:latin typeface="Roboto"/>
              </a:rPr>
              <a:t>Fill the gap:</a:t>
            </a:r>
            <a:r>
              <a:rPr lang="en-US" sz="1400" dirty="0">
                <a:solidFill>
                  <a:srgbClr val="000000"/>
                </a:solidFill>
                <a:latin typeface="Roboto"/>
              </a:rPr>
              <a:t> I'll chase them anywhere, there's time to spare. Let me ________________________ this whole new world with you.</a:t>
            </a:r>
          </a:p>
          <a:p>
            <a:pPr algn="l"/>
            <a:r>
              <a:rPr lang="en-US" sz="1400" b="1" dirty="0">
                <a:solidFill>
                  <a:srgbClr val="000000"/>
                </a:solidFill>
                <a:latin typeface="Roboto"/>
              </a:rPr>
              <a:t>10) What do they say?</a:t>
            </a:r>
          </a:p>
          <a:p>
            <a:pPr algn="l"/>
            <a:r>
              <a:rPr lang="en-US" sz="1400" i="1" dirty="0">
                <a:solidFill>
                  <a:srgbClr val="000000"/>
                </a:solidFill>
                <a:latin typeface="Roboto"/>
              </a:rPr>
              <a:t>Fill the gap:</a:t>
            </a:r>
            <a:r>
              <a:rPr lang="en-US" sz="1400" dirty="0">
                <a:solidFill>
                  <a:srgbClr val="000000"/>
                </a:solidFill>
                <a:latin typeface="Roboto"/>
              </a:rPr>
              <a:t> A thrilling chase. A wondrous ________________________ For you and me.</a:t>
            </a:r>
          </a:p>
        </p:txBody>
      </p:sp>
    </p:spTree>
    <p:extLst>
      <p:ext uri="{BB962C8B-B14F-4D97-AF65-F5344CB8AC3E}">
        <p14:creationId xmlns:p14="http://schemas.microsoft.com/office/powerpoint/2010/main" val="65383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A1AB3128-4301-4EDB-874D-C868A7FC4792}"/>
              </a:ext>
            </a:extLst>
          </p:cNvPr>
          <p:cNvSpPr/>
          <p:nvPr/>
        </p:nvSpPr>
        <p:spPr>
          <a:xfrm>
            <a:off x="261764" y="1340768"/>
            <a:ext cx="11305256" cy="7366247"/>
          </a:xfrm>
          <a:prstGeom prst="rect">
            <a:avLst/>
          </a:prstGeom>
        </p:spPr>
        <p:txBody>
          <a:bodyPr wrap="square">
            <a:spAutoFit/>
          </a:bodyPr>
          <a:lstStyle/>
          <a:p>
            <a:pPr algn="l" rtl="0">
              <a:lnSpc>
                <a:spcPct val="150000"/>
              </a:lnSpc>
              <a:spcBef>
                <a:spcPts val="1200"/>
              </a:spcBef>
              <a:spcAft>
                <a:spcPts val="1200"/>
              </a:spcAft>
            </a:pPr>
            <a:br>
              <a:rPr lang="en-IL" sz="2800"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br>
            <a:r>
              <a:rPr lang="en-US" sz="2800"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Collaborative Reading</a:t>
            </a:r>
            <a:endParaRPr lang="en-IL" sz="28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Bef>
                <a:spcPts val="1200"/>
              </a:spcBef>
              <a:spcAft>
                <a:spcPts val="1200"/>
              </a:spcAft>
            </a:pPr>
            <a:r>
              <a:rPr lang="en-IL" sz="2800"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Running and reading</a:t>
            </a:r>
            <a:endParaRPr lang="en-IL" sz="28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l" rtl="0">
              <a:lnSpc>
                <a:spcPct val="150000"/>
              </a:lnSpc>
              <a:spcBef>
                <a:spcPts val="1200"/>
              </a:spcBef>
              <a:spcAft>
                <a:spcPts val="1200"/>
              </a:spcAft>
            </a:pPr>
            <a:r>
              <a:rPr lang="en-US" sz="2800"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Finding the Text</a:t>
            </a:r>
          </a:p>
          <a:p>
            <a:pPr algn="l" rtl="0">
              <a:lnSpc>
                <a:spcPct val="150000"/>
              </a:lnSpc>
              <a:spcBef>
                <a:spcPts val="1200"/>
              </a:spcBef>
              <a:spcAft>
                <a:spcPts val="1200"/>
              </a:spcAft>
            </a:pPr>
            <a:r>
              <a:rPr lang="en-US" sz="2800"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Answering Questions</a:t>
            </a:r>
          </a:p>
          <a:p>
            <a:pPr algn="l" rtl="0">
              <a:lnSpc>
                <a:spcPct val="150000"/>
              </a:lnSpc>
              <a:spcBef>
                <a:spcPts val="1200"/>
              </a:spcBef>
              <a:spcAft>
                <a:spcPts val="1200"/>
              </a:spcAft>
            </a:pPr>
            <a:r>
              <a:rPr lang="en-US" sz="2800"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Jigsaw </a:t>
            </a:r>
          </a:p>
          <a:p>
            <a:pPr algn="l" rtl="0">
              <a:lnSpc>
                <a:spcPct val="150000"/>
              </a:lnSpc>
              <a:spcBef>
                <a:spcPts val="1200"/>
              </a:spcBef>
              <a:spcAft>
                <a:spcPts val="1200"/>
              </a:spcAft>
            </a:pPr>
            <a:br>
              <a:rPr lang="en-IL" sz="2800"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br>
            <a:br>
              <a:rPr lang="en-IL" sz="2800"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br>
            <a:endParaRPr lang="en-IL" sz="2800" dirty="0">
              <a:solidFill>
                <a:srgbClr val="002060"/>
              </a:solidFill>
            </a:endParaRPr>
          </a:p>
        </p:txBody>
      </p:sp>
      <p:sp>
        <p:nvSpPr>
          <p:cNvPr id="3" name="מלבן 2">
            <a:extLst>
              <a:ext uri="{FF2B5EF4-FFF2-40B4-BE49-F238E27FC236}">
                <a16:creationId xmlns:a16="http://schemas.microsoft.com/office/drawing/2014/main" id="{72F08556-68C7-448C-A968-878BA68363F8}"/>
              </a:ext>
            </a:extLst>
          </p:cNvPr>
          <p:cNvSpPr/>
          <p:nvPr/>
        </p:nvSpPr>
        <p:spPr>
          <a:xfrm>
            <a:off x="3142084" y="476672"/>
            <a:ext cx="5073248" cy="769441"/>
          </a:xfrm>
          <a:prstGeom prst="rect">
            <a:avLst/>
          </a:prstGeom>
        </p:spPr>
        <p:txBody>
          <a:bodyPr wrap="none">
            <a:spAutoFit/>
          </a:bodyPr>
          <a:lstStyle/>
          <a:p>
            <a:r>
              <a:rPr lang="en-IL" sz="4400" dirty="0">
                <a:solidFill>
                  <a:srgbClr val="002060"/>
                </a:solidFill>
                <a:latin typeface="Tahoma" panose="020B0604030504040204" pitchFamily="34" charset="0"/>
                <a:ea typeface="Tahoma" panose="020B0604030504040204" pitchFamily="34" charset="0"/>
                <a:cs typeface="Tahoma" panose="020B0604030504040204" pitchFamily="34" charset="0"/>
              </a:rPr>
              <a:t>While-reading tasks</a:t>
            </a:r>
          </a:p>
        </p:txBody>
      </p:sp>
    </p:spTree>
    <p:extLst>
      <p:ext uri="{BB962C8B-B14F-4D97-AF65-F5344CB8AC3E}">
        <p14:creationId xmlns:p14="http://schemas.microsoft.com/office/powerpoint/2010/main" val="111410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63528C5C-3BE5-4788-A9C8-7167B356FE09}"/>
              </a:ext>
            </a:extLst>
          </p:cNvPr>
          <p:cNvSpPr/>
          <p:nvPr/>
        </p:nvSpPr>
        <p:spPr>
          <a:xfrm>
            <a:off x="261764" y="1916832"/>
            <a:ext cx="11737304" cy="5669822"/>
          </a:xfrm>
          <a:prstGeom prst="rect">
            <a:avLst/>
          </a:prstGeom>
        </p:spPr>
        <p:txBody>
          <a:bodyPr wrap="square">
            <a:spAutoFit/>
          </a:bodyPr>
          <a:lstStyle/>
          <a:p>
            <a:pPr lvl="0" algn="l" rtl="0">
              <a:lnSpc>
                <a:spcPct val="150000"/>
              </a:lnSpc>
              <a:spcBef>
                <a:spcPts val="1200"/>
              </a:spcBef>
              <a:spcAft>
                <a:spcPts val="1200"/>
              </a:spcAft>
            </a:pPr>
            <a:r>
              <a:rPr lang="en-IL" dirty="0">
                <a:solidFill>
                  <a:srgbClr val="002060"/>
                </a:solidFill>
                <a:latin typeface="Tahoma" panose="020B0604030504040204" pitchFamily="34" charset="0"/>
                <a:ea typeface="Tahoma" panose="020B0604030504040204" pitchFamily="34" charset="0"/>
                <a:cs typeface="Tahoma" panose="020B0604030504040204" pitchFamily="34" charset="0"/>
              </a:rPr>
              <a:t>Exploiting graded readers: this is a good way to help with detailed reading since this implies reading for pleasure.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We have Aladdin and Secret Garden</a:t>
            </a:r>
          </a:p>
          <a:p>
            <a:pPr lvl="0" algn="l" rtl="0">
              <a:lnSpc>
                <a:spcPct val="150000"/>
              </a:lnSpc>
              <a:spcBef>
                <a:spcPts val="1200"/>
              </a:spcBef>
              <a:spcAft>
                <a:spcPts val="1200"/>
              </a:spcAft>
            </a:pP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Two </a:t>
            </a:r>
            <a:r>
              <a:rPr lang="en-IL" dirty="0">
                <a:solidFill>
                  <a:srgbClr val="002060"/>
                </a:solidFill>
                <a:latin typeface="Tahoma" panose="020B0604030504040204" pitchFamily="34" charset="0"/>
                <a:ea typeface="Tahoma" panose="020B0604030504040204" pitchFamily="34" charset="0"/>
                <a:cs typeface="Tahoma" panose="020B0604030504040204" pitchFamily="34" charset="0"/>
              </a:rPr>
              <a:t>approaches:</a:t>
            </a: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lvl="0" indent="-457200" algn="l" rtl="0">
              <a:lnSpc>
                <a:spcPct val="150000"/>
              </a:lnSpc>
              <a:spcAft>
                <a:spcPts val="800"/>
              </a:spcAft>
              <a:buFont typeface="+mj-lt"/>
              <a:buAutoNum type="arabicPeriod"/>
              <a:tabLst>
                <a:tab pos="457200" algn="l"/>
              </a:tabLst>
            </a:pPr>
            <a:r>
              <a:rPr lang="en-IL" dirty="0">
                <a:solidFill>
                  <a:srgbClr val="002060"/>
                </a:solidFill>
                <a:latin typeface="Tahoma" panose="020B0604030504040204" pitchFamily="34" charset="0"/>
                <a:ea typeface="Tahoma" panose="020B0604030504040204" pitchFamily="34" charset="0"/>
                <a:cs typeface="Tahoma" panose="020B0604030504040204" pitchFamily="34" charset="0"/>
              </a:rPr>
              <a:t>Using a class set of the same reader so that everyone reads the same book. This</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IL" dirty="0">
                <a:solidFill>
                  <a:srgbClr val="002060"/>
                </a:solidFill>
                <a:latin typeface="Tahoma" panose="020B0604030504040204" pitchFamily="34" charset="0"/>
                <a:ea typeface="Tahoma" panose="020B0604030504040204" pitchFamily="34" charset="0"/>
                <a:cs typeface="Tahoma" panose="020B0604030504040204" pitchFamily="34" charset="0"/>
              </a:rPr>
              <a:t>leads into class discussions of what everyone has read.</a:t>
            </a:r>
          </a:p>
          <a:p>
            <a:pPr marL="457200" lvl="0" indent="-457200" algn="l" rtl="0">
              <a:lnSpc>
                <a:spcPct val="150000"/>
              </a:lnSpc>
              <a:spcAft>
                <a:spcPts val="800"/>
              </a:spcAft>
              <a:buFont typeface="+mj-lt"/>
              <a:buAutoNum type="arabicPeriod"/>
              <a:tabLst>
                <a:tab pos="457200" algn="l"/>
              </a:tabLst>
            </a:pPr>
            <a:r>
              <a:rPr lang="en-IL" dirty="0">
                <a:solidFill>
                  <a:srgbClr val="002060"/>
                </a:solidFill>
                <a:latin typeface="Tahoma" panose="020B0604030504040204" pitchFamily="34" charset="0"/>
                <a:ea typeface="Tahoma" panose="020B0604030504040204" pitchFamily="34" charset="0"/>
                <a:cs typeface="Tahoma" panose="020B0604030504040204" pitchFamily="34" charset="0"/>
              </a:rPr>
              <a:t>Students read different books and then recommend their book (e.g. by writing reviews) to their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friends</a:t>
            </a:r>
            <a:r>
              <a:rPr lang="en-IL"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lvl="0" algn="l" rtl="0">
              <a:lnSpc>
                <a:spcPct val="150000"/>
              </a:lnSpc>
            </a:pPr>
            <a:br>
              <a:rPr lang="en-IL"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IL"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מלבן 3">
            <a:extLst>
              <a:ext uri="{FF2B5EF4-FFF2-40B4-BE49-F238E27FC236}">
                <a16:creationId xmlns:a16="http://schemas.microsoft.com/office/drawing/2014/main" id="{778B2922-9A13-4C5A-8BCD-EA6221981A66}"/>
              </a:ext>
            </a:extLst>
          </p:cNvPr>
          <p:cNvSpPr/>
          <p:nvPr/>
        </p:nvSpPr>
        <p:spPr>
          <a:xfrm>
            <a:off x="2643884" y="260648"/>
            <a:ext cx="6901056" cy="969946"/>
          </a:xfrm>
          <a:prstGeom prst="rect">
            <a:avLst/>
          </a:prstGeom>
        </p:spPr>
        <p:txBody>
          <a:bodyPr wrap="none">
            <a:spAutoFit/>
          </a:bodyPr>
          <a:lstStyle/>
          <a:p>
            <a:pPr lvl="0" algn="l" rtl="0">
              <a:lnSpc>
                <a:spcPct val="150000"/>
              </a:lnSpc>
            </a:pPr>
            <a:r>
              <a:rPr lang="en-US" sz="4400" dirty="0">
                <a:solidFill>
                  <a:srgbClr val="374C81"/>
                </a:solidFill>
                <a:latin typeface="Tahoma" panose="020B0604030504040204" pitchFamily="34" charset="0"/>
                <a:ea typeface="Tahoma" panose="020B0604030504040204" pitchFamily="34" charset="0"/>
                <a:cs typeface="Tahoma" panose="020B0604030504040204" pitchFamily="34" charset="0"/>
              </a:rPr>
              <a:t>Interactive Digital Activities</a:t>
            </a:r>
          </a:p>
        </p:txBody>
      </p:sp>
    </p:spTree>
    <p:extLst>
      <p:ext uri="{BB962C8B-B14F-4D97-AF65-F5344CB8AC3E}">
        <p14:creationId xmlns:p14="http://schemas.microsoft.com/office/powerpoint/2010/main" val="286886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DBB19B64-DAFD-44A5-8746-D36605CC853B}"/>
              </a:ext>
            </a:extLst>
          </p:cNvPr>
          <p:cNvSpPr/>
          <p:nvPr/>
        </p:nvSpPr>
        <p:spPr>
          <a:xfrm>
            <a:off x="2643884" y="260648"/>
            <a:ext cx="6901056" cy="969946"/>
          </a:xfrm>
          <a:prstGeom prst="rect">
            <a:avLst/>
          </a:prstGeom>
        </p:spPr>
        <p:txBody>
          <a:bodyPr wrap="none">
            <a:spAutoFit/>
          </a:bodyPr>
          <a:lstStyle/>
          <a:p>
            <a:pPr lvl="0" algn="l" rtl="0">
              <a:lnSpc>
                <a:spcPct val="150000"/>
              </a:lnSpc>
            </a:pPr>
            <a:r>
              <a:rPr lang="en-US" sz="4400" dirty="0">
                <a:solidFill>
                  <a:srgbClr val="374C81"/>
                </a:solidFill>
                <a:latin typeface="Tahoma" panose="020B0604030504040204" pitchFamily="34" charset="0"/>
                <a:ea typeface="Tahoma" panose="020B0604030504040204" pitchFamily="34" charset="0"/>
                <a:cs typeface="Tahoma" panose="020B0604030504040204" pitchFamily="34" charset="0"/>
              </a:rPr>
              <a:t>Interactive Digital Activities</a:t>
            </a:r>
          </a:p>
        </p:txBody>
      </p:sp>
    </p:spTree>
    <p:extLst>
      <p:ext uri="{BB962C8B-B14F-4D97-AF65-F5344CB8AC3E}">
        <p14:creationId xmlns:p14="http://schemas.microsoft.com/office/powerpoint/2010/main" val="181697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996EF642-C210-451E-AAB2-6F0E12FB71BC}"/>
              </a:ext>
            </a:extLst>
          </p:cNvPr>
          <p:cNvSpPr/>
          <p:nvPr/>
        </p:nvSpPr>
        <p:spPr>
          <a:xfrm>
            <a:off x="2133972" y="2782669"/>
            <a:ext cx="5835958" cy="646331"/>
          </a:xfrm>
          <a:prstGeom prst="rect">
            <a:avLst/>
          </a:prstGeom>
        </p:spPr>
        <p:txBody>
          <a:bodyPr wrap="none">
            <a:spAutoFit/>
          </a:bodyPr>
          <a:lstStyle/>
          <a:p>
            <a:r>
              <a:rPr lang="en-US" sz="3600" dirty="0">
                <a:solidFill>
                  <a:srgbClr val="000000"/>
                </a:solidFill>
                <a:latin typeface="Arial" panose="020B0604020202020204" pitchFamily="34" charset="0"/>
              </a:rPr>
              <a:t>PADLET </a:t>
            </a:r>
            <a:r>
              <a:rPr lang="en-US" sz="3600" u="sng" dirty="0">
                <a:solidFill>
                  <a:srgbClr val="1155CC"/>
                </a:solidFill>
                <a:latin typeface="Arial" panose="020B0604020202020204" pitchFamily="34" charset="0"/>
                <a:hlinkClick r:id="rId2">
                  <a:extLst>
                    <a:ext uri="{A12FA001-AC4F-418D-AE19-62706E023703}">
                      <ahyp:hlinkClr xmlns:ahyp="http://schemas.microsoft.com/office/drawing/2018/hyperlinkcolor" val="tx"/>
                    </a:ext>
                  </a:extLst>
                </a:hlinkClick>
              </a:rPr>
              <a:t>https://padlet.com/</a:t>
            </a:r>
            <a:endParaRPr lang="en-IL" sz="6600" dirty="0"/>
          </a:p>
        </p:txBody>
      </p:sp>
    </p:spTree>
    <p:extLst>
      <p:ext uri="{BB962C8B-B14F-4D97-AF65-F5344CB8AC3E}">
        <p14:creationId xmlns:p14="http://schemas.microsoft.com/office/powerpoint/2010/main" val="98998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5123F5C3-91BC-4B00-BA2F-D50141F0FBC4}"/>
              </a:ext>
            </a:extLst>
          </p:cNvPr>
          <p:cNvSpPr/>
          <p:nvPr/>
        </p:nvSpPr>
        <p:spPr>
          <a:xfrm>
            <a:off x="981844" y="2420888"/>
            <a:ext cx="10873208" cy="3133230"/>
          </a:xfrm>
          <a:prstGeom prst="rect">
            <a:avLst/>
          </a:prstGeom>
        </p:spPr>
        <p:txBody>
          <a:bodyPr wrap="square">
            <a:spAutoFit/>
          </a:bodyPr>
          <a:lstStyle/>
          <a:p>
            <a:pPr algn="l" rtl="0">
              <a:lnSpc>
                <a:spcPct val="150000"/>
              </a:lnSpc>
              <a:spcBef>
                <a:spcPts val="1200"/>
              </a:spcBef>
              <a:spcAft>
                <a:spcPts val="1200"/>
              </a:spcAf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Discussions about the text</a:t>
            </a:r>
          </a:p>
          <a:p>
            <a:pPr lvl="0" algn="l" rtl="0">
              <a:lnSpc>
                <a:spcPct val="150000"/>
              </a:lnSpc>
              <a:spcAft>
                <a:spcPts val="525"/>
              </a:spcAft>
              <a:buSzPts val="1000"/>
              <a:tabLst>
                <a:tab pos="457200" algn="l"/>
              </a:tabLs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Summarising texts</a:t>
            </a:r>
          </a:p>
          <a:p>
            <a:pPr lvl="0" algn="l" rtl="0">
              <a:lnSpc>
                <a:spcPct val="150000"/>
              </a:lnSpc>
              <a:spcAft>
                <a:spcPts val="525"/>
              </a:spcAft>
              <a:buSzPts val="1000"/>
              <a:tabLst>
                <a:tab pos="457200" algn="l"/>
              </a:tabLs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Reviewing texts</a:t>
            </a:r>
          </a:p>
          <a:p>
            <a:pPr lvl="0" algn="l" rtl="0">
              <a:lnSpc>
                <a:spcPct val="150000"/>
              </a:lnSpc>
              <a:spcAft>
                <a:spcPts val="525"/>
              </a:spcAft>
              <a:buSzPts val="1000"/>
              <a:tabLst>
                <a:tab pos="457200" algn="l"/>
              </a:tabLs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Using a 'follow-up' speaking task related to the topic</a:t>
            </a:r>
          </a:p>
          <a:p>
            <a:pPr lvl="0" algn="l" rtl="0">
              <a:lnSpc>
                <a:spcPct val="150000"/>
              </a:lnSpc>
              <a:spcAft>
                <a:spcPts val="525"/>
              </a:spcAft>
              <a:buSzPts val="1000"/>
              <a:tabLst>
                <a:tab pos="457200" algn="l"/>
              </a:tabLst>
            </a:pPr>
            <a:r>
              <a:rPr lang="en-IL" dirty="0">
                <a:solidFill>
                  <a:srgbClr val="374C81"/>
                </a:solidFill>
                <a:latin typeface="Tahoma" panose="020B0604030504040204" pitchFamily="34" charset="0"/>
                <a:ea typeface="Tahoma" panose="020B0604030504040204" pitchFamily="34" charset="0"/>
                <a:cs typeface="Tahoma" panose="020B0604030504040204" pitchFamily="34" charset="0"/>
              </a:rPr>
              <a:t>Looking at the language of the text (e.g. collocations).</a:t>
            </a:r>
          </a:p>
        </p:txBody>
      </p:sp>
      <p:sp>
        <p:nvSpPr>
          <p:cNvPr id="3" name="מלבן 2">
            <a:extLst>
              <a:ext uri="{FF2B5EF4-FFF2-40B4-BE49-F238E27FC236}">
                <a16:creationId xmlns:a16="http://schemas.microsoft.com/office/drawing/2014/main" id="{48C06176-6E45-479F-8214-776D59C5D932}"/>
              </a:ext>
            </a:extLst>
          </p:cNvPr>
          <p:cNvSpPr/>
          <p:nvPr/>
        </p:nvSpPr>
        <p:spPr>
          <a:xfrm>
            <a:off x="1845940" y="548680"/>
            <a:ext cx="6092826" cy="1323439"/>
          </a:xfrm>
          <a:prstGeom prst="rect">
            <a:avLst/>
          </a:prstGeom>
        </p:spPr>
        <p:txBody>
          <a:bodyPr>
            <a:spAutoFit/>
          </a:bodyPr>
          <a:lstStyle/>
          <a:p>
            <a:r>
              <a:rPr lang="en-IL" sz="4000" dirty="0">
                <a:solidFill>
                  <a:srgbClr val="374C81"/>
                </a:solidFill>
                <a:latin typeface="Tahoma" panose="020B0604030504040204" pitchFamily="34" charset="0"/>
                <a:ea typeface="Tahoma" panose="020B0604030504040204" pitchFamily="34" charset="0"/>
                <a:cs typeface="Tahoma" panose="020B0604030504040204" pitchFamily="34" charset="0"/>
              </a:rPr>
              <a:t>Post-reading tasks</a:t>
            </a:r>
            <a:br>
              <a:rPr lang="en-IL" sz="4000" dirty="0">
                <a:solidFill>
                  <a:srgbClr val="374C81"/>
                </a:solidFill>
                <a:latin typeface="Tahoma" panose="020B0604030504040204" pitchFamily="34" charset="0"/>
                <a:ea typeface="Tahoma" panose="020B0604030504040204" pitchFamily="34" charset="0"/>
                <a:cs typeface="Tahoma" panose="020B0604030504040204" pitchFamily="34" charset="0"/>
              </a:rPr>
            </a:br>
            <a:endParaRPr lang="en-IL" sz="4000" dirty="0"/>
          </a:p>
        </p:txBody>
      </p:sp>
    </p:spTree>
    <p:extLst>
      <p:ext uri="{BB962C8B-B14F-4D97-AF65-F5344CB8AC3E}">
        <p14:creationId xmlns:p14="http://schemas.microsoft.com/office/powerpoint/2010/main" val="300330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930E1568-AB09-4847-9111-7A48F8A2032E}"/>
              </a:ext>
            </a:extLst>
          </p:cNvPr>
          <p:cNvPicPr>
            <a:picLocks noChangeAspect="1"/>
          </p:cNvPicPr>
          <p:nvPr/>
        </p:nvPicPr>
        <p:blipFill>
          <a:blip r:embed="rId3"/>
          <a:stretch>
            <a:fillRect/>
          </a:stretch>
        </p:blipFill>
        <p:spPr>
          <a:xfrm>
            <a:off x="4222204" y="1994700"/>
            <a:ext cx="4680863" cy="3230231"/>
          </a:xfrm>
          <a:prstGeom prst="rect">
            <a:avLst/>
          </a:prstGeom>
        </p:spPr>
      </p:pic>
      <p:sp>
        <p:nvSpPr>
          <p:cNvPr id="4" name="מלבן 3">
            <a:extLst>
              <a:ext uri="{FF2B5EF4-FFF2-40B4-BE49-F238E27FC236}">
                <a16:creationId xmlns:a16="http://schemas.microsoft.com/office/drawing/2014/main" id="{972649CA-B588-441D-8295-D6BAFC2EF38F}"/>
              </a:ext>
            </a:extLst>
          </p:cNvPr>
          <p:cNvSpPr/>
          <p:nvPr/>
        </p:nvSpPr>
        <p:spPr>
          <a:xfrm>
            <a:off x="3915931" y="5665871"/>
            <a:ext cx="4356962" cy="646331"/>
          </a:xfrm>
          <a:prstGeom prst="rect">
            <a:avLst/>
          </a:prstGeom>
        </p:spPr>
        <p:txBody>
          <a:bodyPr wrap="none">
            <a:spAutoFit/>
          </a:bodyPr>
          <a:lstStyle/>
          <a:p>
            <a:r>
              <a:rPr lang="en-US" sz="3600" dirty="0" err="1">
                <a:solidFill>
                  <a:srgbClr val="000000"/>
                </a:solidFill>
                <a:latin typeface="Arial" panose="020B0604020202020204" pitchFamily="34" charset="0"/>
              </a:rPr>
              <a:t>Visia:</a:t>
            </a:r>
            <a:r>
              <a:rPr lang="en-US" sz="3600" u="sng" dirty="0" err="1">
                <a:solidFill>
                  <a:srgbClr val="1155CC"/>
                </a:solidFill>
                <a:latin typeface="Arial" panose="020B0604020202020204" pitchFamily="34" charset="0"/>
                <a:hlinkClick r:id="rId4">
                  <a:extLst>
                    <a:ext uri="{A12FA001-AC4F-418D-AE19-62706E023703}">
                      <ahyp:hlinkClr xmlns:ahyp="http://schemas.microsoft.com/office/drawing/2018/hyperlinkcolor" val="tx"/>
                    </a:ext>
                  </a:extLst>
                </a:hlinkClick>
              </a:rPr>
              <a:t>https</a:t>
            </a:r>
            <a:r>
              <a:rPr lang="en-US" sz="3600" u="sng" dirty="0">
                <a:solidFill>
                  <a:srgbClr val="1155CC"/>
                </a:solidFill>
                <a:latin typeface="Arial" panose="020B0604020202020204" pitchFamily="34" charset="0"/>
                <a:hlinkClick r:id="rId4">
                  <a:extLst>
                    <a:ext uri="{A12FA001-AC4F-418D-AE19-62706E023703}">
                      <ahyp:hlinkClr xmlns:ahyp="http://schemas.microsoft.com/office/drawing/2018/hyperlinkcolor" val="tx"/>
                    </a:ext>
                  </a:extLst>
                </a:hlinkClick>
              </a:rPr>
              <a:t>://vizia.co/</a:t>
            </a:r>
            <a:endParaRPr lang="en-IL" sz="6600" dirty="0"/>
          </a:p>
        </p:txBody>
      </p:sp>
      <p:sp>
        <p:nvSpPr>
          <p:cNvPr id="5" name="מלבן 4">
            <a:extLst>
              <a:ext uri="{FF2B5EF4-FFF2-40B4-BE49-F238E27FC236}">
                <a16:creationId xmlns:a16="http://schemas.microsoft.com/office/drawing/2014/main" id="{F929E7F9-6969-4B4B-9B30-B6A7F80A0F3F}"/>
              </a:ext>
            </a:extLst>
          </p:cNvPr>
          <p:cNvSpPr/>
          <p:nvPr/>
        </p:nvSpPr>
        <p:spPr>
          <a:xfrm>
            <a:off x="2643884" y="260648"/>
            <a:ext cx="6901056" cy="969946"/>
          </a:xfrm>
          <a:prstGeom prst="rect">
            <a:avLst/>
          </a:prstGeom>
        </p:spPr>
        <p:txBody>
          <a:bodyPr wrap="none">
            <a:spAutoFit/>
          </a:bodyPr>
          <a:lstStyle/>
          <a:p>
            <a:pPr lvl="0" algn="l" rtl="0">
              <a:lnSpc>
                <a:spcPct val="150000"/>
              </a:lnSpc>
            </a:pPr>
            <a:r>
              <a:rPr lang="en-US" sz="4400" dirty="0">
                <a:solidFill>
                  <a:srgbClr val="374C81"/>
                </a:solidFill>
                <a:latin typeface="Tahoma" panose="020B0604030504040204" pitchFamily="34" charset="0"/>
                <a:ea typeface="Tahoma" panose="020B0604030504040204" pitchFamily="34" charset="0"/>
                <a:cs typeface="Tahoma" panose="020B0604030504040204" pitchFamily="34" charset="0"/>
              </a:rPr>
              <a:t>Interactive Digital Activities</a:t>
            </a:r>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B54683A-FE43-40B8-B37F-07DD4FB73CFB}"/>
              </a:ext>
            </a:extLst>
          </p:cNvPr>
          <p:cNvPicPr>
            <a:picLocks noChangeAspect="1"/>
          </p:cNvPicPr>
          <p:nvPr/>
        </p:nvPicPr>
        <p:blipFill>
          <a:blip r:embed="rId3"/>
          <a:stretch>
            <a:fillRect/>
          </a:stretch>
        </p:blipFill>
        <p:spPr>
          <a:xfrm>
            <a:off x="4665662" y="1633537"/>
            <a:ext cx="2857500" cy="3590925"/>
          </a:xfrm>
          <a:prstGeom prst="rect">
            <a:avLst/>
          </a:prstGeom>
        </p:spPr>
      </p:pic>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940649E0-24EF-4CDB-8A84-13162CB7781B}"/>
              </a:ext>
            </a:extLst>
          </p:cNvPr>
          <p:cNvSpPr/>
          <p:nvPr/>
        </p:nvSpPr>
        <p:spPr>
          <a:xfrm>
            <a:off x="405780" y="1988840"/>
            <a:ext cx="11377264" cy="3662541"/>
          </a:xfrm>
          <a:prstGeom prst="rect">
            <a:avLst/>
          </a:prstGeom>
        </p:spPr>
        <p:txBody>
          <a:bodyPr wrap="square">
            <a:spAutoFit/>
          </a:bodyPr>
          <a:lstStyle/>
          <a:p>
            <a:pPr algn="l" rtl="0">
              <a:spcBef>
                <a:spcPts val="0"/>
              </a:spcBef>
              <a:spcAft>
                <a:spcPts val="0"/>
              </a:spcAft>
            </a:pPr>
            <a:r>
              <a:rPr lang="en-US" b="1" dirty="0">
                <a:solidFill>
                  <a:srgbClr val="000000"/>
                </a:solidFill>
                <a:latin typeface="Garamond" panose="02020404030301010803" pitchFamily="18" charset="0"/>
              </a:rPr>
              <a:t>Reading Engagement Strategies - Emphasizing Digital Aspects - Hanny Fuks, M.A. </a:t>
            </a:r>
            <a:endParaRPr lang="en-US" sz="4400" dirty="0"/>
          </a:p>
          <a:p>
            <a:pPr algn="l" rtl="0">
              <a:spcBef>
                <a:spcPts val="0"/>
              </a:spcBef>
              <a:spcAft>
                <a:spcPts val="0"/>
              </a:spcAft>
            </a:pPr>
            <a:r>
              <a:rPr lang="en-US" dirty="0">
                <a:solidFill>
                  <a:srgbClr val="000000"/>
                </a:solidFill>
                <a:latin typeface="Garamond" panose="02020404030301010803" pitchFamily="18" charset="0"/>
              </a:rPr>
              <a:t>Learn Pre, While and Post-Reading while creating interactive digital activities, Talent Show and Mentoring Reading Club materials such as treasure hunt, and creative book reports as well as interactive video reading lessons. By the end of the seminar, you will be able to create your own interactive YouTube activity book, online activities for vocabulary acquisition, use video and audio tools for reading, and share activities on Padlet.</a:t>
            </a:r>
            <a:endParaRPr lang="en-US" sz="4400" dirty="0"/>
          </a:p>
          <a:p>
            <a:pPr algn="l" rtl="0"/>
            <a:br>
              <a:rPr lang="en-US" sz="4400" dirty="0"/>
            </a:br>
            <a:endParaRPr lang="en-IL" sz="4400" dirty="0"/>
          </a:p>
        </p:txBody>
      </p:sp>
    </p:spTree>
    <p:extLst>
      <p:ext uri="{BB962C8B-B14F-4D97-AF65-F5344CB8AC3E}">
        <p14:creationId xmlns:p14="http://schemas.microsoft.com/office/powerpoint/2010/main" val="276080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1"/>
          </p:nvPr>
        </p:nvSpPr>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טקסט 3"/>
          <p:cNvSpPr>
            <a:spLocks noGrp="1"/>
          </p:cNvSpPr>
          <p:nvPr>
            <p:ph type="body" sz="half" idx="2"/>
          </p:nvPr>
        </p:nvSpPr>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טקסט 3"/>
          <p:cNvSpPr>
            <a:spLocks noGrp="1"/>
          </p:cNvSpPr>
          <p:nvPr>
            <p:ph type="body" sz="half" idx="2"/>
          </p:nvPr>
        </p:nvSpPr>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מונה 2"/>
          <p:cNvSpPr>
            <a:spLocks noGrp="1"/>
          </p:cNvSpPr>
          <p:nvPr>
            <p:ph type="pic" idx="1"/>
          </p:nvPr>
        </p:nvSpPr>
        <p:spPr/>
      </p:sp>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C8176027-F1EB-4BB3-8533-FBD1443FDE45}"/>
              </a:ext>
            </a:extLst>
          </p:cNvPr>
          <p:cNvSpPr/>
          <p:nvPr/>
        </p:nvSpPr>
        <p:spPr>
          <a:xfrm>
            <a:off x="5226400" y="4333837"/>
            <a:ext cx="4560864" cy="461665"/>
          </a:xfrm>
          <a:prstGeom prst="rect">
            <a:avLst/>
          </a:prstGeom>
        </p:spPr>
        <p:txBody>
          <a:bodyPr wrap="none">
            <a:spAutoFit/>
          </a:bodyPr>
          <a:lstStyle/>
          <a:p>
            <a:r>
              <a:rPr lang="en-US" dirty="0"/>
              <a:t>https://youtu.be/lzh69ajU4hQ</a:t>
            </a:r>
            <a:endParaRPr lang="en-IL" dirty="0"/>
          </a:p>
        </p:txBody>
      </p:sp>
      <p:sp>
        <p:nvSpPr>
          <p:cNvPr id="5" name="מלבן 4">
            <a:extLst>
              <a:ext uri="{FF2B5EF4-FFF2-40B4-BE49-F238E27FC236}">
                <a16:creationId xmlns:a16="http://schemas.microsoft.com/office/drawing/2014/main" id="{3EDFC60E-35AC-4735-908C-032B3AC2B29F}"/>
              </a:ext>
            </a:extLst>
          </p:cNvPr>
          <p:cNvSpPr/>
          <p:nvPr/>
        </p:nvSpPr>
        <p:spPr>
          <a:xfrm>
            <a:off x="2827466" y="3870048"/>
            <a:ext cx="9649072" cy="1200329"/>
          </a:xfrm>
          <a:prstGeom prst="rect">
            <a:avLst/>
          </a:prstGeom>
        </p:spPr>
        <p:txBody>
          <a:bodyPr wrap="square">
            <a:spAutoFit/>
          </a:bodyPr>
          <a:lstStyle/>
          <a:p>
            <a:pPr algn="l"/>
            <a:r>
              <a:rPr lang="en-US" dirty="0">
                <a:latin typeface="Roboto"/>
              </a:rPr>
              <a:t>Teach Children to Read : How to Teach Reading &amp; Writing to EFL</a:t>
            </a:r>
          </a:p>
          <a:p>
            <a:br>
              <a:rPr lang="en-US" dirty="0">
                <a:solidFill>
                  <a:srgbClr val="000000"/>
                </a:solidFill>
                <a:latin typeface="Roboto"/>
              </a:rPr>
            </a:br>
            <a:endParaRPr lang="en-IL" dirty="0"/>
          </a:p>
        </p:txBody>
      </p:sp>
      <p:sp>
        <p:nvSpPr>
          <p:cNvPr id="6" name="מלבן 5">
            <a:extLst>
              <a:ext uri="{FF2B5EF4-FFF2-40B4-BE49-F238E27FC236}">
                <a16:creationId xmlns:a16="http://schemas.microsoft.com/office/drawing/2014/main" id="{0B060C01-6F62-46C4-BC1B-BDBA19057463}"/>
              </a:ext>
            </a:extLst>
          </p:cNvPr>
          <p:cNvSpPr/>
          <p:nvPr/>
        </p:nvSpPr>
        <p:spPr>
          <a:xfrm>
            <a:off x="5192034" y="5620127"/>
            <a:ext cx="4919937" cy="461665"/>
          </a:xfrm>
          <a:prstGeom prst="rect">
            <a:avLst/>
          </a:prstGeom>
        </p:spPr>
        <p:txBody>
          <a:bodyPr wrap="none">
            <a:spAutoFit/>
          </a:bodyPr>
          <a:lstStyle/>
          <a:p>
            <a:r>
              <a:rPr lang="en-US" dirty="0"/>
              <a:t>https://youtu.be/RbomcxDUEYE</a:t>
            </a:r>
            <a:endParaRPr lang="en-IL" dirty="0"/>
          </a:p>
        </p:txBody>
      </p:sp>
      <p:sp>
        <p:nvSpPr>
          <p:cNvPr id="7" name="מלבן 6">
            <a:extLst>
              <a:ext uri="{FF2B5EF4-FFF2-40B4-BE49-F238E27FC236}">
                <a16:creationId xmlns:a16="http://schemas.microsoft.com/office/drawing/2014/main" id="{49DD869D-9BBC-4B7F-A446-DE20EF79CED0}"/>
              </a:ext>
            </a:extLst>
          </p:cNvPr>
          <p:cNvSpPr/>
          <p:nvPr/>
        </p:nvSpPr>
        <p:spPr>
          <a:xfrm>
            <a:off x="3358108" y="5070377"/>
            <a:ext cx="11183316" cy="1200329"/>
          </a:xfrm>
          <a:prstGeom prst="rect">
            <a:avLst/>
          </a:prstGeom>
        </p:spPr>
        <p:txBody>
          <a:bodyPr wrap="square">
            <a:spAutoFit/>
          </a:bodyPr>
          <a:lstStyle/>
          <a:p>
            <a:pPr algn="l"/>
            <a:r>
              <a:rPr lang="en-US" dirty="0">
                <a:latin typeface="Roboto"/>
              </a:rPr>
              <a:t>Teach Children to Read : How to Write in Response to Reading</a:t>
            </a:r>
          </a:p>
          <a:p>
            <a:br>
              <a:rPr lang="en-US" dirty="0">
                <a:solidFill>
                  <a:srgbClr val="000000"/>
                </a:solidFill>
                <a:latin typeface="Roboto"/>
              </a:rPr>
            </a:br>
            <a:endParaRPr lang="en-IL" dirty="0"/>
          </a:p>
        </p:txBody>
      </p:sp>
      <p:sp>
        <p:nvSpPr>
          <p:cNvPr id="8" name="מלבן 7">
            <a:extLst>
              <a:ext uri="{FF2B5EF4-FFF2-40B4-BE49-F238E27FC236}">
                <a16:creationId xmlns:a16="http://schemas.microsoft.com/office/drawing/2014/main" id="{53F31697-5204-4749-B2AC-307A70A6AD33}"/>
              </a:ext>
            </a:extLst>
          </p:cNvPr>
          <p:cNvSpPr/>
          <p:nvPr/>
        </p:nvSpPr>
        <p:spPr>
          <a:xfrm>
            <a:off x="3572511" y="2480805"/>
            <a:ext cx="8158981" cy="1200329"/>
          </a:xfrm>
          <a:prstGeom prst="rect">
            <a:avLst/>
          </a:prstGeom>
        </p:spPr>
        <p:txBody>
          <a:bodyPr wrap="square">
            <a:spAutoFit/>
          </a:bodyPr>
          <a:lstStyle/>
          <a:p>
            <a:pPr algn="l"/>
            <a:r>
              <a:rPr lang="en-US" dirty="0">
                <a:latin typeface="Roboto"/>
              </a:rPr>
              <a:t>Story setup: Pre-reading strategies for comprehension</a:t>
            </a:r>
          </a:p>
          <a:p>
            <a:br>
              <a:rPr lang="en-US" dirty="0">
                <a:solidFill>
                  <a:srgbClr val="000000"/>
                </a:solidFill>
                <a:latin typeface="Roboto"/>
              </a:rPr>
            </a:br>
            <a:endParaRPr lang="en-IL" dirty="0"/>
          </a:p>
        </p:txBody>
      </p:sp>
      <p:sp>
        <p:nvSpPr>
          <p:cNvPr id="9" name="מלבן 8">
            <a:extLst>
              <a:ext uri="{FF2B5EF4-FFF2-40B4-BE49-F238E27FC236}">
                <a16:creationId xmlns:a16="http://schemas.microsoft.com/office/drawing/2014/main" id="{D889A452-CD49-487C-8272-6C345C235E6D}"/>
              </a:ext>
            </a:extLst>
          </p:cNvPr>
          <p:cNvSpPr/>
          <p:nvPr/>
        </p:nvSpPr>
        <p:spPr>
          <a:xfrm>
            <a:off x="4942284" y="2945656"/>
            <a:ext cx="4671471" cy="461665"/>
          </a:xfrm>
          <a:prstGeom prst="rect">
            <a:avLst/>
          </a:prstGeom>
        </p:spPr>
        <p:txBody>
          <a:bodyPr wrap="none">
            <a:spAutoFit/>
          </a:bodyPr>
          <a:lstStyle/>
          <a:p>
            <a:r>
              <a:rPr lang="en-US" dirty="0"/>
              <a:t>https://youtu.be/sVlcr_ORpQk</a:t>
            </a:r>
            <a:endParaRPr lang="en-IL"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21C4917-05D3-4F49-84E0-3D812B6AE997}"/>
              </a:ext>
            </a:extLst>
          </p:cNvPr>
          <p:cNvSpPr>
            <a:spLocks noGrp="1" noChangeArrowheads="1"/>
          </p:cNvSpPr>
          <p:nvPr>
            <p:ph type="ctrTitle"/>
          </p:nvPr>
        </p:nvSpPr>
        <p:spPr>
          <a:xfrm>
            <a:off x="1298500" y="2852936"/>
            <a:ext cx="5847408" cy="1702123"/>
          </a:xfrm>
        </p:spPr>
        <p:txBody>
          <a:bodyPr>
            <a:normAutofit fontScale="90000"/>
          </a:bodyPr>
          <a:lstStyle/>
          <a:p>
            <a:pPr algn="ctr">
              <a:defRPr/>
            </a:pPr>
            <a:br>
              <a:rPr lang="en-US" sz="4000" dirty="0"/>
            </a:br>
            <a:r>
              <a:rPr lang="en-US" sz="5300" dirty="0"/>
              <a:t>Short Stories</a:t>
            </a:r>
            <a:br>
              <a:rPr lang="en-US" sz="4000" dirty="0"/>
            </a:br>
            <a:br>
              <a:rPr lang="en-US" sz="4000" dirty="0"/>
            </a:br>
            <a:r>
              <a:rPr lang="en-US" sz="4000" dirty="0"/>
              <a:t>Five Important Elements</a:t>
            </a:r>
          </a:p>
        </p:txBody>
      </p:sp>
      <p:sp>
        <p:nvSpPr>
          <p:cNvPr id="3074" name="Rectangle 15">
            <a:extLst>
              <a:ext uri="{FF2B5EF4-FFF2-40B4-BE49-F238E27FC236}">
                <a16:creationId xmlns:a16="http://schemas.microsoft.com/office/drawing/2014/main" id="{1BC3A2B5-4791-4986-AE06-AB251431136F}"/>
              </a:ext>
            </a:extLst>
          </p:cNvPr>
          <p:cNvSpPr>
            <a:spLocks noGrp="1" noChangeArrowheads="1"/>
          </p:cNvSpPr>
          <p:nvPr>
            <p:ph type="sldNum" sz="quarter" idx="12"/>
          </p:nvPr>
        </p:nvSpPr>
        <p:spPr>
          <a:xfrm>
            <a:off x="628650" y="6356351"/>
            <a:ext cx="2057400" cy="365125"/>
          </a:xfrm>
          <a:prstGeom prst="rect">
            <a:avLst/>
          </a:prstGeom>
          <a:noFill/>
        </p:spPr>
        <p:txBody>
          <a:bodyPr vert="horz" lIns="91440" tIns="45720" rIns="91440" bIns="45720" rtlCol="1" anchor="ctr"/>
          <a:lstStyle>
            <a:defPPr>
              <a:defRPr lang="en-IL"/>
            </a:defPPr>
            <a:lvl1pPr marL="0" algn="r" defTabSz="914400" rtl="1" eaLnBrk="1" latinLnBrk="0" hangingPunct="1">
              <a:defRPr sz="9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ClrTx/>
              <a:buSzTx/>
              <a:buFontTx/>
              <a:buNone/>
            </a:pPr>
            <a:fld id="{2217E0AB-9CCE-47BA-AE20-5762C910731F}" type="slidenum">
              <a:rPr lang="en-US" altLang="en-IL" smtClean="0"/>
              <a:pPr>
                <a:spcBef>
                  <a:spcPct val="0"/>
                </a:spcBef>
                <a:buClrTx/>
                <a:buSzTx/>
                <a:buFontTx/>
                <a:buNone/>
              </a:pPr>
              <a:t>23</a:t>
            </a:fld>
            <a:endParaRPr lang="en-US" altLang="en-US" sz="1200">
              <a:latin typeface="Arial" panose="020B0604020202020204" pitchFamily="34" charset="0"/>
            </a:endParaRPr>
          </a:p>
        </p:txBody>
      </p:sp>
      <p:pic>
        <p:nvPicPr>
          <p:cNvPr id="3077" name="Picture 4" descr="MCj02812000000[1]">
            <a:extLst>
              <a:ext uri="{FF2B5EF4-FFF2-40B4-BE49-F238E27FC236}">
                <a16:creationId xmlns:a16="http://schemas.microsoft.com/office/drawing/2014/main" id="{1FE1E938-9F6A-46D3-88A5-3E248CD03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7415" flipH="1">
            <a:off x="9767300" y="4969771"/>
            <a:ext cx="1551224" cy="1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sndAc>
      <p:stSnd>
        <p:snd r:embed="rId2" name="type.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8AD8F4F-8128-4781-83A0-67F3765B0C46}"/>
              </a:ext>
            </a:extLst>
          </p:cNvPr>
          <p:cNvSpPr txBox="1">
            <a:spLocks noChangeArrowheads="1"/>
          </p:cNvSpPr>
          <p:nvPr/>
        </p:nvSpPr>
        <p:spPr>
          <a:xfrm>
            <a:off x="549796" y="2636912"/>
            <a:ext cx="9145016" cy="1244600"/>
          </a:xfrm>
          <a:prstGeom prst="rect">
            <a:avLst/>
          </a:prstGeom>
        </p:spPr>
        <p:txBody>
          <a:bodyPr>
            <a:noAutofit/>
          </a:bodyPr>
          <a:lstStyle>
            <a:lvl1pPr marL="304747" indent="-304747" algn="r" defTabSz="1218987" rtl="1" eaLnBrk="1" latinLnBrk="0" hangingPunct="1">
              <a:lnSpc>
                <a:spcPct val="95000"/>
              </a:lnSpc>
              <a:spcBef>
                <a:spcPts val="1866"/>
              </a:spcBef>
              <a:buSzPct val="10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31392" indent="-304747" algn="r" defTabSz="1218987" rtl="1" eaLnBrk="1" latinLnBrk="0" hangingPunct="1">
              <a:lnSpc>
                <a:spcPct val="95000"/>
              </a:lnSpc>
              <a:spcBef>
                <a:spcPts val="1066"/>
              </a:spcBef>
              <a:buSzPct val="100000"/>
              <a:buFont typeface="Century Gothic"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58037"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84683"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11328"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437973"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algn="l" rtl="0">
              <a:lnSpc>
                <a:spcPct val="80000"/>
              </a:lnSpc>
              <a:defRPr/>
            </a:pPr>
            <a:r>
              <a:rPr lang="en-US" dirty="0"/>
              <a:t>The 5 key elements that make up a short story are:</a:t>
            </a:r>
          </a:p>
          <a:p>
            <a:pPr algn="l" rtl="0">
              <a:lnSpc>
                <a:spcPct val="80000"/>
              </a:lnSpc>
              <a:defRPr/>
            </a:pPr>
            <a:r>
              <a:rPr lang="en-US" dirty="0"/>
              <a:t>Characters</a:t>
            </a:r>
          </a:p>
          <a:p>
            <a:pPr algn="l" rtl="0">
              <a:lnSpc>
                <a:spcPct val="80000"/>
              </a:lnSpc>
              <a:defRPr/>
            </a:pPr>
            <a:r>
              <a:rPr lang="en-US" dirty="0"/>
              <a:t>Setting</a:t>
            </a:r>
          </a:p>
          <a:p>
            <a:pPr algn="l" rtl="0">
              <a:lnSpc>
                <a:spcPct val="80000"/>
              </a:lnSpc>
              <a:defRPr/>
            </a:pPr>
            <a:r>
              <a:rPr lang="en-US" dirty="0"/>
              <a:t>Conflict</a:t>
            </a:r>
          </a:p>
          <a:p>
            <a:pPr algn="l" rtl="0">
              <a:lnSpc>
                <a:spcPct val="80000"/>
              </a:lnSpc>
              <a:defRPr/>
            </a:pPr>
            <a:r>
              <a:rPr lang="en-US" dirty="0"/>
              <a:t>Theme</a:t>
            </a:r>
          </a:p>
          <a:p>
            <a:pPr algn="l" rtl="0">
              <a:lnSpc>
                <a:spcPct val="80000"/>
              </a:lnSpc>
              <a:defRPr/>
            </a:pPr>
            <a:r>
              <a:rPr lang="en-US" dirty="0"/>
              <a:t>Plot</a:t>
            </a:r>
          </a:p>
        </p:txBody>
      </p:sp>
      <p:sp>
        <p:nvSpPr>
          <p:cNvPr id="3" name="מלבן 2">
            <a:extLst>
              <a:ext uri="{FF2B5EF4-FFF2-40B4-BE49-F238E27FC236}">
                <a16:creationId xmlns:a16="http://schemas.microsoft.com/office/drawing/2014/main" id="{BB619393-581E-4BB1-AD43-8E3DFB74AD38}"/>
              </a:ext>
            </a:extLst>
          </p:cNvPr>
          <p:cNvSpPr/>
          <p:nvPr/>
        </p:nvSpPr>
        <p:spPr>
          <a:xfrm>
            <a:off x="3646140" y="764704"/>
            <a:ext cx="4031873" cy="907941"/>
          </a:xfrm>
          <a:prstGeom prst="rect">
            <a:avLst/>
          </a:prstGeom>
        </p:spPr>
        <p:txBody>
          <a:bodyPr wrap="none">
            <a:spAutoFit/>
          </a:bodyPr>
          <a:lstStyle/>
          <a:p>
            <a:r>
              <a:rPr lang="en-US" sz="5300" dirty="0">
                <a:solidFill>
                  <a:srgbClr val="374C81"/>
                </a:solidFill>
                <a:latin typeface="Tahoma" panose="020B0604030504040204" pitchFamily="34" charset="0"/>
                <a:ea typeface="Tahoma" panose="020B0604030504040204" pitchFamily="34" charset="0"/>
                <a:cs typeface="Tahoma" panose="020B0604030504040204" pitchFamily="34" charset="0"/>
              </a:rPr>
              <a:t>Short Stories</a:t>
            </a:r>
            <a:endParaRPr lang="en-IL" dirty="0"/>
          </a:p>
        </p:txBody>
      </p:sp>
    </p:spTree>
    <p:extLst>
      <p:ext uri="{BB962C8B-B14F-4D97-AF65-F5344CB8AC3E}">
        <p14:creationId xmlns:p14="http://schemas.microsoft.com/office/powerpoint/2010/main" val="391071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3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3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3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3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2" presetClass="entr" presetSubtype="4"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3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8DB01CB-7755-4F81-8CAB-A9FB8B2110B8}"/>
              </a:ext>
            </a:extLst>
          </p:cNvPr>
          <p:cNvSpPr>
            <a:spLocks noGrp="1" noRot="1" noChangeArrowheads="1"/>
          </p:cNvSpPr>
          <p:nvPr>
            <p:ph type="title"/>
          </p:nvPr>
        </p:nvSpPr>
        <p:spPr/>
        <p:txBody>
          <a:bodyPr/>
          <a:lstStyle/>
          <a:p>
            <a:pPr algn="ctr" eaLnBrk="1" hangingPunct="1">
              <a:defRPr/>
            </a:pPr>
            <a:r>
              <a:rPr lang="en-US" dirty="0"/>
              <a:t>Character</a:t>
            </a:r>
          </a:p>
        </p:txBody>
      </p:sp>
      <p:sp>
        <p:nvSpPr>
          <p:cNvPr id="19459" name="Rectangle 3">
            <a:extLst>
              <a:ext uri="{FF2B5EF4-FFF2-40B4-BE49-F238E27FC236}">
                <a16:creationId xmlns:a16="http://schemas.microsoft.com/office/drawing/2014/main" id="{44E73967-59F2-4EF9-B554-C53425C942C3}"/>
              </a:ext>
            </a:extLst>
          </p:cNvPr>
          <p:cNvSpPr>
            <a:spLocks noGrp="1" noChangeArrowheads="1"/>
          </p:cNvSpPr>
          <p:nvPr>
            <p:ph idx="1"/>
          </p:nvPr>
        </p:nvSpPr>
        <p:spPr/>
        <p:txBody>
          <a:bodyPr/>
          <a:lstStyle/>
          <a:p>
            <a:pPr algn="l" rtl="0" eaLnBrk="1" hangingPunct="1">
              <a:defRPr/>
            </a:pPr>
            <a:r>
              <a:rPr lang="en-US" sz="2800" dirty="0"/>
              <a:t>A character is a person, or sometimes an animal, who takes part in the action of a short story or other literary work.</a:t>
            </a:r>
          </a:p>
          <a:p>
            <a:pPr algn="l" rtl="0" eaLnBrk="1" hangingPunct="1">
              <a:defRPr/>
            </a:pPr>
            <a:r>
              <a:rPr lang="en-US" sz="2800" dirty="0"/>
              <a:t>Characters and how we get to know them:</a:t>
            </a:r>
          </a:p>
          <a:p>
            <a:pPr lvl="1" algn="l" rtl="0" eaLnBrk="1" hangingPunct="1">
              <a:defRPr/>
            </a:pPr>
            <a:r>
              <a:rPr lang="en-US" sz="2400" dirty="0"/>
              <a:t>Through the author’s physical description of them</a:t>
            </a:r>
          </a:p>
          <a:p>
            <a:pPr lvl="1" algn="l" rtl="0" eaLnBrk="1" hangingPunct="1">
              <a:defRPr/>
            </a:pPr>
            <a:r>
              <a:rPr lang="en-US" sz="2400" dirty="0"/>
              <a:t>Through their actions</a:t>
            </a:r>
          </a:p>
          <a:p>
            <a:pPr lvl="1" algn="l" rtl="0" eaLnBrk="1" hangingPunct="1">
              <a:defRPr/>
            </a:pPr>
            <a:r>
              <a:rPr lang="en-US" sz="2400" dirty="0"/>
              <a:t>Through their words (dialogue)</a:t>
            </a:r>
          </a:p>
          <a:p>
            <a:pPr lvl="1" algn="l" rtl="0" eaLnBrk="1" hangingPunct="1">
              <a:defRPr/>
            </a:pPr>
            <a:r>
              <a:rPr lang="en-US" sz="2400" dirty="0"/>
              <a:t>Through their inner thoughts</a:t>
            </a:r>
          </a:p>
          <a:p>
            <a:pPr lvl="1" algn="l" rtl="0" eaLnBrk="1" hangingPunct="1">
              <a:defRPr/>
            </a:pPr>
            <a:r>
              <a:rPr lang="en-US" sz="2400" dirty="0"/>
              <a:t>Through what other characters say and think about them</a:t>
            </a:r>
          </a:p>
        </p:txBody>
      </p:sp>
      <p:sp>
        <p:nvSpPr>
          <p:cNvPr id="4098" name="Slide Number Placeholder 4">
            <a:extLst>
              <a:ext uri="{FF2B5EF4-FFF2-40B4-BE49-F238E27FC236}">
                <a16:creationId xmlns:a16="http://schemas.microsoft.com/office/drawing/2014/main" id="{52DF0433-A43F-4CD8-9C56-FCB4C6963CC2}"/>
              </a:ext>
            </a:extLst>
          </p:cNvPr>
          <p:cNvSpPr>
            <a:spLocks noGrp="1"/>
          </p:cNvSpPr>
          <p:nvPr>
            <p:ph type="sldNum" sz="quarter" idx="12"/>
          </p:nvPr>
        </p:nvSpPr>
        <p:spPr>
          <a:xfrm>
            <a:off x="628650" y="6356351"/>
            <a:ext cx="2057400" cy="365125"/>
          </a:xfrm>
          <a:prstGeom prst="rect">
            <a:avLst/>
          </a:prstGeom>
          <a:noFill/>
        </p:spPr>
        <p:txBody>
          <a:bodyPr vert="horz" lIns="91440" tIns="45720" rIns="91440" bIns="45720" rtlCol="1" anchor="ctr"/>
          <a:lstStyle>
            <a:defPPr>
              <a:defRPr lang="en-IL"/>
            </a:defPPr>
            <a:lvl1pPr marL="0" algn="r" defTabSz="914400" rtl="1" eaLnBrk="1" latinLnBrk="0" hangingPunct="1">
              <a:defRPr sz="9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ClrTx/>
              <a:buSzTx/>
              <a:buFontTx/>
              <a:buNone/>
            </a:pPr>
            <a:fld id="{2217E0AB-9CCE-47BA-AE20-5762C910731F}" type="slidenum">
              <a:rPr lang="en-US" altLang="en-IL" smtClean="0"/>
              <a:pPr>
                <a:spcBef>
                  <a:spcPct val="0"/>
                </a:spcBef>
                <a:buClrTx/>
                <a:buSzTx/>
                <a:buFontTx/>
                <a:buNone/>
              </a:pPr>
              <a:t>25</a:t>
            </a:fld>
            <a:endParaRPr lang="en-US" altLang="en-US" sz="1200">
              <a:latin typeface="Arial" panose="020B0604020202020204" pitchFamily="34" charset="0"/>
            </a:endParaRPr>
          </a:p>
        </p:txBody>
      </p:sp>
    </p:spTree>
  </p:cSld>
  <p:clrMapOvr>
    <a:masterClrMapping/>
  </p:clrMapOvr>
  <p:transition>
    <p:cover/>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additive="base">
                                        <p:cTn id="7" dur="5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2" presetClass="entr" presetSubtype="4" fill="hold" nodeType="after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 calcmode="lin" valueType="num">
                                      <p:cBhvr additive="base">
                                        <p:cTn id="12" dur="5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0"/>
                            </p:stCondLst>
                            <p:childTnLst>
                              <p:par>
                                <p:cTn id="15" presetID="2" presetClass="entr" presetSubtype="4" fill="hold" nodeType="after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 calcmode="lin" valueType="num">
                                      <p:cBhvr additive="base">
                                        <p:cTn id="17" dur="5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0"/>
                            </p:stCondLst>
                            <p:childTnLst>
                              <p:par>
                                <p:cTn id="20" presetID="2" presetClass="entr" presetSubtype="4" fill="hold" nodeType="after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 calcmode="lin" valueType="num">
                                      <p:cBhvr additive="base">
                                        <p:cTn id="22" dur="5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0"/>
                            </p:stCondLst>
                            <p:childTnLst>
                              <p:par>
                                <p:cTn id="25" presetID="2" presetClass="entr" presetSubtype="4" fill="hold" nodeType="after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 calcmode="lin" valueType="num">
                                      <p:cBhvr additive="base">
                                        <p:cTn id="27" dur="50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0"/>
                            </p:stCondLst>
                            <p:childTnLst>
                              <p:par>
                                <p:cTn id="30" presetID="2" presetClass="entr" presetSubtype="4" fill="hold" nodeType="after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 calcmode="lin" valueType="num">
                                      <p:cBhvr additive="base">
                                        <p:cTn id="32" dur="50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605A078-55E7-4EF4-B13F-BA065F327D42}"/>
              </a:ext>
            </a:extLst>
          </p:cNvPr>
          <p:cNvSpPr>
            <a:spLocks noGrp="1" noRot="1" noChangeArrowheads="1"/>
          </p:cNvSpPr>
          <p:nvPr>
            <p:ph type="title"/>
          </p:nvPr>
        </p:nvSpPr>
        <p:spPr>
          <a:xfrm>
            <a:off x="4654252" y="260648"/>
            <a:ext cx="2595298" cy="1397000"/>
          </a:xfrm>
        </p:spPr>
        <p:txBody>
          <a:bodyPr/>
          <a:lstStyle/>
          <a:p>
            <a:pPr eaLnBrk="1" hangingPunct="1">
              <a:defRPr/>
            </a:pPr>
            <a:r>
              <a:rPr lang="en-US" dirty="0"/>
              <a:t>Setting</a:t>
            </a:r>
          </a:p>
        </p:txBody>
      </p:sp>
      <p:sp>
        <p:nvSpPr>
          <p:cNvPr id="20483" name="Rectangle 3">
            <a:extLst>
              <a:ext uri="{FF2B5EF4-FFF2-40B4-BE49-F238E27FC236}">
                <a16:creationId xmlns:a16="http://schemas.microsoft.com/office/drawing/2014/main" id="{96F4110F-E5F1-4D55-A5D8-AEEDBFD28AC9}"/>
              </a:ext>
            </a:extLst>
          </p:cNvPr>
          <p:cNvSpPr>
            <a:spLocks noGrp="1" noChangeArrowheads="1"/>
          </p:cNvSpPr>
          <p:nvPr>
            <p:ph idx="1"/>
          </p:nvPr>
        </p:nvSpPr>
        <p:spPr>
          <a:xfrm>
            <a:off x="657746" y="4725144"/>
            <a:ext cx="9659416" cy="4525963"/>
          </a:xfrm>
        </p:spPr>
        <p:txBody>
          <a:bodyPr/>
          <a:lstStyle/>
          <a:p>
            <a:pPr algn="l" rtl="0" eaLnBrk="1" hangingPunct="1">
              <a:defRPr/>
            </a:pPr>
            <a:r>
              <a:rPr lang="en-US" dirty="0"/>
              <a:t>Setting is the time and place that a story occurs.</a:t>
            </a:r>
          </a:p>
          <a:p>
            <a:pPr algn="l" rtl="0" eaLnBrk="1" hangingPunct="1">
              <a:defRPr/>
            </a:pPr>
            <a:r>
              <a:rPr lang="en-US" dirty="0"/>
              <a:t>Authors often use descriptions of landscape, scenery, buildings, seasons or weather to provide a strong sense of setting.</a:t>
            </a:r>
          </a:p>
        </p:txBody>
      </p:sp>
      <p:sp>
        <p:nvSpPr>
          <p:cNvPr id="5122" name="Slide Number Placeholder 4">
            <a:extLst>
              <a:ext uri="{FF2B5EF4-FFF2-40B4-BE49-F238E27FC236}">
                <a16:creationId xmlns:a16="http://schemas.microsoft.com/office/drawing/2014/main" id="{C6AB1728-F5B4-405D-81C1-7819F1842DE2}"/>
              </a:ext>
            </a:extLst>
          </p:cNvPr>
          <p:cNvSpPr>
            <a:spLocks noGrp="1"/>
          </p:cNvSpPr>
          <p:nvPr>
            <p:ph type="sldNum" sz="quarter" idx="12"/>
          </p:nvPr>
        </p:nvSpPr>
        <p:spPr>
          <a:xfrm>
            <a:off x="628650" y="6356351"/>
            <a:ext cx="2057400" cy="365125"/>
          </a:xfrm>
          <a:prstGeom prst="rect">
            <a:avLst/>
          </a:prstGeom>
          <a:noFill/>
        </p:spPr>
        <p:txBody>
          <a:bodyPr vert="horz" lIns="91440" tIns="45720" rIns="91440" bIns="45720" rtlCol="1" anchor="ctr"/>
          <a:lstStyle>
            <a:defPPr>
              <a:defRPr lang="en-IL"/>
            </a:defPPr>
            <a:lvl1pPr marL="0" algn="r" defTabSz="914400" rtl="1" eaLnBrk="1" latinLnBrk="0" hangingPunct="1">
              <a:defRPr sz="9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ClrTx/>
              <a:buSzTx/>
              <a:buFontTx/>
              <a:buNone/>
            </a:pPr>
            <a:fld id="{2217E0AB-9CCE-47BA-AE20-5762C910731F}" type="slidenum">
              <a:rPr lang="en-US" altLang="en-IL" smtClean="0"/>
              <a:pPr>
                <a:spcBef>
                  <a:spcPct val="0"/>
                </a:spcBef>
                <a:buClrTx/>
                <a:buSzTx/>
                <a:buFontTx/>
                <a:buNone/>
              </a:pPr>
              <a:t>26</a:t>
            </a:fld>
            <a:endParaRPr lang="en-US" altLang="en-US" sz="1200">
              <a:latin typeface="Arial" panose="020B0604020202020204" pitchFamily="34" charset="0"/>
            </a:endParaRPr>
          </a:p>
        </p:txBody>
      </p:sp>
      <p:pic>
        <p:nvPicPr>
          <p:cNvPr id="5125" name="Picture 4" descr="j0090386">
            <a:extLst>
              <a:ext uri="{FF2B5EF4-FFF2-40B4-BE49-F238E27FC236}">
                <a16:creationId xmlns:a16="http://schemas.microsoft.com/office/drawing/2014/main" id="{EA5BC3E9-468F-4AF6-A5CE-F70CA8FCE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988" y="2278973"/>
            <a:ext cx="2698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j0234131">
            <a:extLst>
              <a:ext uri="{FF2B5EF4-FFF2-40B4-BE49-F238E27FC236}">
                <a16:creationId xmlns:a16="http://schemas.microsoft.com/office/drawing/2014/main" id="{2778E0D5-710D-4D74-BDCD-B6C68A54F5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0772">
            <a:off x="8482714" y="2153172"/>
            <a:ext cx="1952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3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898AA7D-14A7-449D-B89F-ABC6FDF4D7AD}"/>
              </a:ext>
            </a:extLst>
          </p:cNvPr>
          <p:cNvSpPr>
            <a:spLocks noGrp="1" noRot="1" noChangeArrowheads="1"/>
          </p:cNvSpPr>
          <p:nvPr>
            <p:ph type="title"/>
          </p:nvPr>
        </p:nvSpPr>
        <p:spPr>
          <a:xfrm>
            <a:off x="5446340" y="188640"/>
            <a:ext cx="2163250" cy="1397000"/>
          </a:xfrm>
        </p:spPr>
        <p:txBody>
          <a:bodyPr/>
          <a:lstStyle/>
          <a:p>
            <a:pPr eaLnBrk="1" hangingPunct="1">
              <a:defRPr/>
            </a:pPr>
            <a:r>
              <a:rPr lang="en-US" dirty="0"/>
              <a:t>Theme</a:t>
            </a:r>
          </a:p>
        </p:txBody>
      </p:sp>
      <p:sp>
        <p:nvSpPr>
          <p:cNvPr id="21507" name="Rectangle 3">
            <a:extLst>
              <a:ext uri="{FF2B5EF4-FFF2-40B4-BE49-F238E27FC236}">
                <a16:creationId xmlns:a16="http://schemas.microsoft.com/office/drawing/2014/main" id="{FB7660E8-367C-4267-B869-91B3D003F0D7}"/>
              </a:ext>
            </a:extLst>
          </p:cNvPr>
          <p:cNvSpPr>
            <a:spLocks noGrp="1" noChangeArrowheads="1"/>
          </p:cNvSpPr>
          <p:nvPr>
            <p:ph idx="1"/>
          </p:nvPr>
        </p:nvSpPr>
        <p:spPr>
          <a:xfrm>
            <a:off x="837828" y="2636912"/>
            <a:ext cx="10157354" cy="4470400"/>
          </a:xfrm>
        </p:spPr>
        <p:txBody>
          <a:bodyPr/>
          <a:lstStyle/>
          <a:p>
            <a:pPr algn="l" rtl="0" eaLnBrk="1" hangingPunct="1">
              <a:lnSpc>
                <a:spcPct val="90000"/>
              </a:lnSpc>
              <a:defRPr/>
            </a:pPr>
            <a:r>
              <a:rPr lang="en-US" dirty="0"/>
              <a:t>Theme is the meaning behind events  and characters’ actions in a story.</a:t>
            </a:r>
          </a:p>
          <a:p>
            <a:pPr algn="l" rtl="0" eaLnBrk="1" hangingPunct="1">
              <a:lnSpc>
                <a:spcPct val="90000"/>
              </a:lnSpc>
              <a:defRPr/>
            </a:pPr>
            <a:r>
              <a:rPr lang="en-US" dirty="0"/>
              <a:t>The theme is the central idea, message, or purpose in a short story.</a:t>
            </a:r>
          </a:p>
          <a:p>
            <a:pPr algn="l" rtl="0" eaLnBrk="1" hangingPunct="1">
              <a:lnSpc>
                <a:spcPct val="90000"/>
              </a:lnSpc>
              <a:defRPr/>
            </a:pPr>
            <a:r>
              <a:rPr lang="en-US" dirty="0"/>
              <a:t>A theme can be expressed as a general statement about people or life.</a:t>
            </a:r>
          </a:p>
          <a:p>
            <a:pPr algn="l" rtl="0" eaLnBrk="1" hangingPunct="1">
              <a:lnSpc>
                <a:spcPct val="90000"/>
              </a:lnSpc>
              <a:defRPr/>
            </a:pPr>
            <a:r>
              <a:rPr lang="en-US" dirty="0"/>
              <a:t>It is NOT plot summary.</a:t>
            </a:r>
          </a:p>
          <a:p>
            <a:pPr algn="l" rtl="0" eaLnBrk="1" hangingPunct="1">
              <a:lnSpc>
                <a:spcPct val="90000"/>
              </a:lnSpc>
              <a:defRPr/>
            </a:pPr>
            <a:r>
              <a:rPr lang="en-US" dirty="0"/>
              <a:t>It can be either directly or indirectly stated by the author. Most likely indirectly.</a:t>
            </a:r>
          </a:p>
        </p:txBody>
      </p:sp>
      <p:sp>
        <p:nvSpPr>
          <p:cNvPr id="6146" name="Slide Number Placeholder 4">
            <a:extLst>
              <a:ext uri="{FF2B5EF4-FFF2-40B4-BE49-F238E27FC236}">
                <a16:creationId xmlns:a16="http://schemas.microsoft.com/office/drawing/2014/main" id="{7FDC5465-8975-48F7-8FD7-86D4AB24BCC1}"/>
              </a:ext>
            </a:extLst>
          </p:cNvPr>
          <p:cNvSpPr>
            <a:spLocks noGrp="1"/>
          </p:cNvSpPr>
          <p:nvPr>
            <p:ph type="sldNum" sz="quarter" idx="12"/>
          </p:nvPr>
        </p:nvSpPr>
        <p:spPr>
          <a:xfrm>
            <a:off x="628650" y="6356351"/>
            <a:ext cx="2057400" cy="365125"/>
          </a:xfrm>
          <a:prstGeom prst="rect">
            <a:avLst/>
          </a:prstGeom>
          <a:noFill/>
        </p:spPr>
        <p:txBody>
          <a:bodyPr vert="horz" lIns="91440" tIns="45720" rIns="91440" bIns="45720" rtlCol="1" anchor="ctr"/>
          <a:lstStyle>
            <a:defPPr>
              <a:defRPr lang="en-IL"/>
            </a:defPPr>
            <a:lvl1pPr marL="0" algn="r" defTabSz="914400" rtl="1" eaLnBrk="1" latinLnBrk="0" hangingPunct="1">
              <a:defRPr sz="9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ClrTx/>
              <a:buSzTx/>
              <a:buFontTx/>
              <a:buNone/>
            </a:pPr>
            <a:fld id="{2217E0AB-9CCE-47BA-AE20-5762C910731F}" type="slidenum">
              <a:rPr lang="en-US" altLang="en-IL" smtClean="0"/>
              <a:pPr>
                <a:spcBef>
                  <a:spcPct val="0"/>
                </a:spcBef>
                <a:buClrTx/>
                <a:buSzTx/>
                <a:buFontTx/>
                <a:buNone/>
              </a:pPr>
              <a:t>27</a:t>
            </a:fld>
            <a:endParaRPr lang="en-US" altLang="en-US" sz="1200">
              <a:latin typeface="Arial" panose="020B0604020202020204" pitchFamily="34" charset="0"/>
            </a:endParaRPr>
          </a:p>
        </p:txBody>
      </p:sp>
    </p:spTree>
  </p:cSld>
  <p:clrMapOvr>
    <a:masterClrMapping/>
  </p:clrMapOvr>
  <p:transition>
    <p:cover/>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2" presetClass="entr" presetSubtype="4" fill="hold" nodeType="after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 calcmode="lin" valueType="num">
                                      <p:cBhvr additive="base">
                                        <p:cTn id="12" dur="5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0"/>
                            </p:stCondLst>
                            <p:childTnLst>
                              <p:par>
                                <p:cTn id="15" presetID="2" presetClass="entr" presetSubtype="4" fill="hold" nodeType="after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 calcmode="lin" valueType="num">
                                      <p:cBhvr additive="base">
                                        <p:cTn id="17" dur="5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0"/>
                            </p:stCondLst>
                            <p:childTnLst>
                              <p:par>
                                <p:cTn id="20" presetID="2" presetClass="entr" presetSubtype="4" fill="hold" nodeType="after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 calcmode="lin" valueType="num">
                                      <p:cBhvr additive="base">
                                        <p:cTn id="22" dur="5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6AF9640-BF36-43F9-A3EA-BC2D60D5EAC6}"/>
              </a:ext>
            </a:extLst>
          </p:cNvPr>
          <p:cNvSpPr>
            <a:spLocks noGrp="1" noRot="1" noChangeArrowheads="1"/>
          </p:cNvSpPr>
          <p:nvPr>
            <p:ph type="title"/>
          </p:nvPr>
        </p:nvSpPr>
        <p:spPr>
          <a:xfrm>
            <a:off x="4654860" y="404664"/>
            <a:ext cx="2379274" cy="1140544"/>
          </a:xfrm>
        </p:spPr>
        <p:txBody>
          <a:bodyPr/>
          <a:lstStyle/>
          <a:p>
            <a:pPr eaLnBrk="1" hangingPunct="1">
              <a:defRPr/>
            </a:pPr>
            <a:r>
              <a:rPr lang="en-US" dirty="0"/>
              <a:t>Conflict</a:t>
            </a:r>
          </a:p>
        </p:txBody>
      </p:sp>
      <p:sp>
        <p:nvSpPr>
          <p:cNvPr id="22531" name="Rectangle 3">
            <a:extLst>
              <a:ext uri="{FF2B5EF4-FFF2-40B4-BE49-F238E27FC236}">
                <a16:creationId xmlns:a16="http://schemas.microsoft.com/office/drawing/2014/main" id="{F8AAE77F-020A-4298-887A-47C6D7829725}"/>
              </a:ext>
            </a:extLst>
          </p:cNvPr>
          <p:cNvSpPr>
            <a:spLocks noGrp="1" noChangeArrowheads="1"/>
          </p:cNvSpPr>
          <p:nvPr>
            <p:ph idx="1"/>
          </p:nvPr>
        </p:nvSpPr>
        <p:spPr>
          <a:xfrm>
            <a:off x="765820" y="2329441"/>
            <a:ext cx="10157354" cy="4470400"/>
          </a:xfrm>
        </p:spPr>
        <p:txBody>
          <a:bodyPr>
            <a:normAutofit fontScale="92500" lnSpcReduction="10000"/>
          </a:bodyPr>
          <a:lstStyle/>
          <a:p>
            <a:pPr algn="l" rtl="0" eaLnBrk="1" hangingPunct="1">
              <a:lnSpc>
                <a:spcPct val="80000"/>
              </a:lnSpc>
              <a:defRPr/>
            </a:pPr>
            <a:r>
              <a:rPr lang="en-US" dirty="0"/>
              <a:t>Conflict is any of the problems that a character encounters in a story.</a:t>
            </a:r>
          </a:p>
          <a:p>
            <a:pPr algn="l" rtl="0" eaLnBrk="1" hangingPunct="1">
              <a:lnSpc>
                <a:spcPct val="80000"/>
              </a:lnSpc>
              <a:defRPr/>
            </a:pPr>
            <a:r>
              <a:rPr lang="en-US" dirty="0"/>
              <a:t>The conflict is a struggle between two people or things in a short story.</a:t>
            </a:r>
          </a:p>
          <a:p>
            <a:pPr algn="l" rtl="0" eaLnBrk="1" hangingPunct="1">
              <a:lnSpc>
                <a:spcPct val="80000"/>
              </a:lnSpc>
              <a:defRPr/>
            </a:pPr>
            <a:r>
              <a:rPr lang="en-US" dirty="0"/>
              <a:t> The main character is on one side of the main conflict. </a:t>
            </a:r>
          </a:p>
          <a:p>
            <a:pPr algn="l" rtl="0" eaLnBrk="1" hangingPunct="1">
              <a:lnSpc>
                <a:spcPct val="80000"/>
              </a:lnSpc>
              <a:defRPr/>
            </a:pPr>
            <a:r>
              <a:rPr lang="en-US" dirty="0"/>
              <a:t>Conflicts can be:</a:t>
            </a:r>
          </a:p>
          <a:p>
            <a:pPr lvl="1" algn="l" rtl="0" eaLnBrk="1" hangingPunct="1">
              <a:lnSpc>
                <a:spcPct val="80000"/>
              </a:lnSpc>
              <a:defRPr/>
            </a:pPr>
            <a:r>
              <a:rPr lang="en-US" dirty="0"/>
              <a:t>1.  External – conflict with others and with nature</a:t>
            </a:r>
          </a:p>
          <a:p>
            <a:pPr lvl="1" algn="l" rtl="0" eaLnBrk="1" hangingPunct="1">
              <a:lnSpc>
                <a:spcPct val="80000"/>
              </a:lnSpc>
              <a:defRPr/>
            </a:pPr>
            <a:r>
              <a:rPr lang="en-US" dirty="0"/>
              <a:t>2.  Internal – conflict within themselves</a:t>
            </a:r>
          </a:p>
          <a:p>
            <a:pPr algn="l" rtl="0" eaLnBrk="1" hangingPunct="1">
              <a:lnSpc>
                <a:spcPct val="80000"/>
              </a:lnSpc>
              <a:defRPr/>
            </a:pPr>
            <a:r>
              <a:rPr lang="en-US" dirty="0"/>
              <a:t>The main character may struggle:</a:t>
            </a:r>
          </a:p>
          <a:p>
            <a:pPr lvl="1" algn="l" rtl="0" eaLnBrk="1" hangingPunct="1">
              <a:lnSpc>
                <a:spcPct val="80000"/>
              </a:lnSpc>
              <a:defRPr/>
            </a:pPr>
            <a:r>
              <a:rPr lang="en-US" dirty="0"/>
              <a:t>against another important character</a:t>
            </a:r>
          </a:p>
          <a:p>
            <a:pPr lvl="1" algn="l" rtl="0" eaLnBrk="1" hangingPunct="1">
              <a:lnSpc>
                <a:spcPct val="80000"/>
              </a:lnSpc>
              <a:defRPr/>
            </a:pPr>
            <a:r>
              <a:rPr lang="en-US" dirty="0"/>
              <a:t>against the forces of nature</a:t>
            </a:r>
          </a:p>
          <a:p>
            <a:pPr lvl="1" algn="l" rtl="0" eaLnBrk="1" hangingPunct="1">
              <a:lnSpc>
                <a:spcPct val="80000"/>
              </a:lnSpc>
              <a:defRPr/>
            </a:pPr>
            <a:r>
              <a:rPr lang="en-US" dirty="0"/>
              <a:t>against society</a:t>
            </a:r>
          </a:p>
          <a:p>
            <a:pPr lvl="1" algn="l" rtl="0" eaLnBrk="1" hangingPunct="1">
              <a:lnSpc>
                <a:spcPct val="80000"/>
              </a:lnSpc>
              <a:defRPr/>
            </a:pPr>
            <a:r>
              <a:rPr lang="en-US" dirty="0"/>
              <a:t>against something inside himself or herself (feelings, emotions, illness).</a:t>
            </a:r>
          </a:p>
        </p:txBody>
      </p:sp>
      <p:sp>
        <p:nvSpPr>
          <p:cNvPr id="7170" name="Slide Number Placeholder 4">
            <a:extLst>
              <a:ext uri="{FF2B5EF4-FFF2-40B4-BE49-F238E27FC236}">
                <a16:creationId xmlns:a16="http://schemas.microsoft.com/office/drawing/2014/main" id="{13A889DD-A808-40AF-868B-E1E8F0C52415}"/>
              </a:ext>
            </a:extLst>
          </p:cNvPr>
          <p:cNvSpPr>
            <a:spLocks noGrp="1"/>
          </p:cNvSpPr>
          <p:nvPr>
            <p:ph type="sldNum" sz="quarter" idx="12"/>
          </p:nvPr>
        </p:nvSpPr>
        <p:spPr>
          <a:xfrm>
            <a:off x="628650" y="6356351"/>
            <a:ext cx="2057400" cy="365125"/>
          </a:xfrm>
          <a:prstGeom prst="rect">
            <a:avLst/>
          </a:prstGeom>
          <a:noFill/>
        </p:spPr>
        <p:txBody>
          <a:bodyPr vert="horz" lIns="91440" tIns="45720" rIns="91440" bIns="45720" rtlCol="1" anchor="ctr"/>
          <a:lstStyle>
            <a:defPPr>
              <a:defRPr lang="en-IL"/>
            </a:defPPr>
            <a:lvl1pPr marL="0" algn="r" defTabSz="914400" rtl="1" eaLnBrk="1" latinLnBrk="0" hangingPunct="1">
              <a:defRPr sz="9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ClrTx/>
              <a:buSzTx/>
              <a:buFontTx/>
              <a:buNone/>
            </a:pPr>
            <a:fld id="{2217E0AB-9CCE-47BA-AE20-5762C910731F}" type="slidenum">
              <a:rPr lang="en-US" altLang="en-IL" smtClean="0"/>
              <a:pPr>
                <a:spcBef>
                  <a:spcPct val="0"/>
                </a:spcBef>
                <a:buClrTx/>
                <a:buSzTx/>
                <a:buFontTx/>
                <a:buNone/>
              </a:pPr>
              <a:t>28</a:t>
            </a:fld>
            <a:endParaRPr lang="en-US" altLang="en-US" sz="1200">
              <a:latin typeface="Arial" panose="020B0604020202020204" pitchFamily="34" charset="0"/>
            </a:endParaRPr>
          </a:p>
        </p:txBody>
      </p:sp>
      <p:pic>
        <p:nvPicPr>
          <p:cNvPr id="7173" name="Picture 4" descr="MCBD06990_0000[1]">
            <a:extLst>
              <a:ext uri="{FF2B5EF4-FFF2-40B4-BE49-F238E27FC236}">
                <a16:creationId xmlns:a16="http://schemas.microsoft.com/office/drawing/2014/main" id="{A00AB743-AD03-41DC-98AB-DB0CBBA69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9946" y="4221088"/>
            <a:ext cx="1808163"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additive="base">
                                        <p:cTn id="7" dur="5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2" presetClass="entr" presetSubtype="4" fill="hold" nodeType="after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 calcmode="lin" valueType="num">
                                      <p:cBhvr additive="base">
                                        <p:cTn id="12" dur="5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0"/>
                            </p:stCondLst>
                            <p:childTnLst>
                              <p:par>
                                <p:cTn id="15" presetID="2" presetClass="entr" presetSubtype="4" fill="hold" nodeType="after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 calcmode="lin" valueType="num">
                                      <p:cBhvr additive="base">
                                        <p:cTn id="17" dur="5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0"/>
                            </p:stCondLst>
                            <p:childTnLst>
                              <p:par>
                                <p:cTn id="20" presetID="2" presetClass="entr" presetSubtype="4" fill="hold" nodeType="after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 calcmode="lin" valueType="num">
                                      <p:cBhvr additive="base">
                                        <p:cTn id="22" dur="5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0"/>
                            </p:stCondLst>
                            <p:childTnLst>
                              <p:par>
                                <p:cTn id="25" presetID="2" presetClass="entr" presetSubtype="4" fill="hold" nodeType="after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 calcmode="lin" valueType="num">
                                      <p:cBhvr additive="base">
                                        <p:cTn id="27" dur="5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0"/>
                            </p:stCondLst>
                            <p:childTnLst>
                              <p:par>
                                <p:cTn id="30" presetID="2" presetClass="entr" presetSubtype="4" fill="hold" nodeType="afterEffect">
                                  <p:stCondLst>
                                    <p:cond delay="0"/>
                                  </p:stCondLst>
                                  <p:childTnLst>
                                    <p:set>
                                      <p:cBhvr>
                                        <p:cTn id="31" dur="1" fill="hold">
                                          <p:stCondLst>
                                            <p:cond delay="0"/>
                                          </p:stCondLst>
                                        </p:cTn>
                                        <p:tgtEl>
                                          <p:spTgt spid="22531">
                                            <p:txEl>
                                              <p:pRg st="6" end="6"/>
                                            </p:txEl>
                                          </p:spTgt>
                                        </p:tgtEl>
                                        <p:attrNameLst>
                                          <p:attrName>style.visibility</p:attrName>
                                        </p:attrNameLst>
                                      </p:cBhvr>
                                      <p:to>
                                        <p:strVal val="visible"/>
                                      </p:to>
                                    </p:set>
                                    <p:anim calcmode="lin" valueType="num">
                                      <p:cBhvr additive="base">
                                        <p:cTn id="32" dur="5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0"/>
                            </p:stCondLst>
                            <p:childTnLst>
                              <p:par>
                                <p:cTn id="35" presetID="2" presetClass="entr" presetSubtype="4" fill="hold" nodeType="afterEffect">
                                  <p:stCondLst>
                                    <p:cond delay="0"/>
                                  </p:stCondLst>
                                  <p:childTnLst>
                                    <p:set>
                                      <p:cBhvr>
                                        <p:cTn id="36" dur="1" fill="hold">
                                          <p:stCondLst>
                                            <p:cond delay="0"/>
                                          </p:stCondLst>
                                        </p:cTn>
                                        <p:tgtEl>
                                          <p:spTgt spid="22531">
                                            <p:txEl>
                                              <p:pRg st="7" end="7"/>
                                            </p:txEl>
                                          </p:spTgt>
                                        </p:tgtEl>
                                        <p:attrNameLst>
                                          <p:attrName>style.visibility</p:attrName>
                                        </p:attrNameLst>
                                      </p:cBhvr>
                                      <p:to>
                                        <p:strVal val="visible"/>
                                      </p:to>
                                    </p:set>
                                    <p:anim calcmode="lin" valueType="num">
                                      <p:cBhvr additive="base">
                                        <p:cTn id="37" dur="50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0"/>
                            </p:stCondLst>
                            <p:childTnLst>
                              <p:par>
                                <p:cTn id="40" presetID="2" presetClass="entr" presetSubtype="4" fill="hold" nodeType="afterEffect">
                                  <p:stCondLst>
                                    <p:cond delay="0"/>
                                  </p:stCondLst>
                                  <p:childTnLst>
                                    <p:set>
                                      <p:cBhvr>
                                        <p:cTn id="41" dur="1" fill="hold">
                                          <p:stCondLst>
                                            <p:cond delay="0"/>
                                          </p:stCondLst>
                                        </p:cTn>
                                        <p:tgtEl>
                                          <p:spTgt spid="22531">
                                            <p:txEl>
                                              <p:pRg st="8" end="8"/>
                                            </p:txEl>
                                          </p:spTgt>
                                        </p:tgtEl>
                                        <p:attrNameLst>
                                          <p:attrName>style.visibility</p:attrName>
                                        </p:attrNameLst>
                                      </p:cBhvr>
                                      <p:to>
                                        <p:strVal val="visible"/>
                                      </p:to>
                                    </p:set>
                                    <p:anim calcmode="lin" valueType="num">
                                      <p:cBhvr additive="base">
                                        <p:cTn id="42" dur="50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0"/>
                            </p:stCondLst>
                            <p:childTnLst>
                              <p:par>
                                <p:cTn id="45" presetID="2" presetClass="entr" presetSubtype="4" fill="hold" nodeType="afterEffect">
                                  <p:stCondLst>
                                    <p:cond delay="0"/>
                                  </p:stCondLst>
                                  <p:childTnLst>
                                    <p:set>
                                      <p:cBhvr>
                                        <p:cTn id="46" dur="1" fill="hold">
                                          <p:stCondLst>
                                            <p:cond delay="0"/>
                                          </p:stCondLst>
                                        </p:cTn>
                                        <p:tgtEl>
                                          <p:spTgt spid="22531">
                                            <p:txEl>
                                              <p:pRg st="9" end="9"/>
                                            </p:txEl>
                                          </p:spTgt>
                                        </p:tgtEl>
                                        <p:attrNameLst>
                                          <p:attrName>style.visibility</p:attrName>
                                        </p:attrNameLst>
                                      </p:cBhvr>
                                      <p:to>
                                        <p:strVal val="visible"/>
                                      </p:to>
                                    </p:set>
                                    <p:anim calcmode="lin" valueType="num">
                                      <p:cBhvr additive="base">
                                        <p:cTn id="47" dur="50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22531">
                                            <p:txEl>
                                              <p:pRg st="9" end="9"/>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0"/>
                            </p:stCondLst>
                            <p:childTnLst>
                              <p:par>
                                <p:cTn id="50" presetID="2" presetClass="entr" presetSubtype="4" fill="hold" nodeType="afterEffect">
                                  <p:stCondLst>
                                    <p:cond delay="0"/>
                                  </p:stCondLst>
                                  <p:childTnLst>
                                    <p:set>
                                      <p:cBhvr>
                                        <p:cTn id="51" dur="1" fill="hold">
                                          <p:stCondLst>
                                            <p:cond delay="0"/>
                                          </p:stCondLst>
                                        </p:cTn>
                                        <p:tgtEl>
                                          <p:spTgt spid="22531">
                                            <p:txEl>
                                              <p:pRg st="10" end="10"/>
                                            </p:txEl>
                                          </p:spTgt>
                                        </p:tgtEl>
                                        <p:attrNameLst>
                                          <p:attrName>style.visibility</p:attrName>
                                        </p:attrNameLst>
                                      </p:cBhvr>
                                      <p:to>
                                        <p:strVal val="visible"/>
                                      </p:to>
                                    </p:set>
                                    <p:anim calcmode="lin" valueType="num">
                                      <p:cBhvr additive="base">
                                        <p:cTn id="52" dur="50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additive="base">
                                        <p:cTn id="53" dur="5000" fill="hold"/>
                                        <p:tgtEl>
                                          <p:spTgt spid="2253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4E7FD1A-3160-40E5-AFDB-1C610CC7B580}"/>
              </a:ext>
            </a:extLst>
          </p:cNvPr>
          <p:cNvSpPr>
            <a:spLocks noGrp="1" noRot="1" noChangeArrowheads="1"/>
          </p:cNvSpPr>
          <p:nvPr>
            <p:ph type="title"/>
          </p:nvPr>
        </p:nvSpPr>
        <p:spPr>
          <a:xfrm>
            <a:off x="5446340" y="202533"/>
            <a:ext cx="1659194" cy="1397000"/>
          </a:xfrm>
        </p:spPr>
        <p:txBody>
          <a:bodyPr/>
          <a:lstStyle/>
          <a:p>
            <a:pPr eaLnBrk="1" hangingPunct="1">
              <a:defRPr/>
            </a:pPr>
            <a:r>
              <a:rPr lang="en-US" dirty="0"/>
              <a:t>Plot</a:t>
            </a:r>
          </a:p>
        </p:txBody>
      </p:sp>
      <p:sp>
        <p:nvSpPr>
          <p:cNvPr id="23555" name="Rectangle 3">
            <a:extLst>
              <a:ext uri="{FF2B5EF4-FFF2-40B4-BE49-F238E27FC236}">
                <a16:creationId xmlns:a16="http://schemas.microsoft.com/office/drawing/2014/main" id="{CE28E915-75F8-46D1-8251-EB72AEF07778}"/>
              </a:ext>
            </a:extLst>
          </p:cNvPr>
          <p:cNvSpPr>
            <a:spLocks noGrp="1" noChangeArrowheads="1"/>
          </p:cNvSpPr>
          <p:nvPr>
            <p:ph idx="1"/>
          </p:nvPr>
        </p:nvSpPr>
        <p:spPr>
          <a:xfrm>
            <a:off x="765820" y="2122055"/>
            <a:ext cx="10157354" cy="4470400"/>
          </a:xfrm>
        </p:spPr>
        <p:txBody>
          <a:bodyPr>
            <a:normAutofit fontScale="92500" lnSpcReduction="10000"/>
          </a:bodyPr>
          <a:lstStyle/>
          <a:p>
            <a:pPr algn="l" rtl="0" eaLnBrk="1" hangingPunct="1">
              <a:lnSpc>
                <a:spcPct val="90000"/>
              </a:lnSpc>
              <a:defRPr/>
            </a:pPr>
            <a:r>
              <a:rPr lang="en-US" sz="2800" dirty="0"/>
              <a:t>Plot is a pattern of events that develop from the interactions between characters.</a:t>
            </a:r>
          </a:p>
          <a:p>
            <a:pPr algn="l" rtl="0" eaLnBrk="1" hangingPunct="1">
              <a:lnSpc>
                <a:spcPct val="90000"/>
              </a:lnSpc>
              <a:defRPr/>
            </a:pPr>
            <a:r>
              <a:rPr lang="en-US" sz="2800" dirty="0"/>
              <a:t>A plot is a series of events and character actions that relate to the central conflict. </a:t>
            </a:r>
          </a:p>
          <a:p>
            <a:pPr algn="l" rtl="0" eaLnBrk="1" hangingPunct="1">
              <a:lnSpc>
                <a:spcPct val="90000"/>
              </a:lnSpc>
              <a:defRPr/>
            </a:pPr>
            <a:r>
              <a:rPr lang="en-US" sz="2800" dirty="0"/>
              <a:t>There are 5 elements of plot:</a:t>
            </a:r>
          </a:p>
          <a:p>
            <a:pPr lvl="1" algn="l" rtl="0" eaLnBrk="1" hangingPunct="1">
              <a:lnSpc>
                <a:spcPct val="90000"/>
              </a:lnSpc>
              <a:defRPr/>
            </a:pPr>
            <a:r>
              <a:rPr lang="en-US" sz="2400" dirty="0"/>
              <a:t>Exposition</a:t>
            </a:r>
          </a:p>
          <a:p>
            <a:pPr lvl="1" algn="l" rtl="0" eaLnBrk="1" hangingPunct="1">
              <a:lnSpc>
                <a:spcPct val="90000"/>
              </a:lnSpc>
              <a:defRPr/>
            </a:pPr>
            <a:r>
              <a:rPr lang="en-US" sz="2400" dirty="0"/>
              <a:t>Rising Action</a:t>
            </a:r>
          </a:p>
          <a:p>
            <a:pPr lvl="1" algn="l" rtl="0" eaLnBrk="1" hangingPunct="1">
              <a:lnSpc>
                <a:spcPct val="90000"/>
              </a:lnSpc>
              <a:defRPr/>
            </a:pPr>
            <a:r>
              <a:rPr lang="en-US" sz="2400" dirty="0"/>
              <a:t>Climax</a:t>
            </a:r>
          </a:p>
          <a:p>
            <a:pPr lvl="1" algn="l" rtl="0" eaLnBrk="1" hangingPunct="1">
              <a:lnSpc>
                <a:spcPct val="90000"/>
              </a:lnSpc>
              <a:defRPr/>
            </a:pPr>
            <a:r>
              <a:rPr lang="en-US" sz="2400" dirty="0"/>
              <a:t>Falling Action</a:t>
            </a:r>
          </a:p>
          <a:p>
            <a:pPr lvl="1" algn="l" rtl="0" eaLnBrk="1" hangingPunct="1">
              <a:lnSpc>
                <a:spcPct val="90000"/>
              </a:lnSpc>
              <a:defRPr/>
            </a:pPr>
            <a:r>
              <a:rPr lang="en-US" sz="2400" dirty="0"/>
              <a:t>Conclusion</a:t>
            </a:r>
          </a:p>
          <a:p>
            <a:pPr lvl="1" algn="l" rtl="0" eaLnBrk="1" hangingPunct="1">
              <a:lnSpc>
                <a:spcPct val="90000"/>
              </a:lnSpc>
              <a:buFont typeface="Wingdings" panose="05000000000000000000" pitchFamily="2" charset="2"/>
              <a:buNone/>
              <a:defRPr/>
            </a:pPr>
            <a:endParaRPr lang="en-US" sz="2400" dirty="0"/>
          </a:p>
          <a:p>
            <a:pPr algn="l" rtl="0" eaLnBrk="1" hangingPunct="1">
              <a:lnSpc>
                <a:spcPct val="90000"/>
              </a:lnSpc>
              <a:defRPr/>
            </a:pPr>
            <a:endParaRPr lang="en-US" sz="2800" dirty="0"/>
          </a:p>
        </p:txBody>
      </p:sp>
      <p:sp>
        <p:nvSpPr>
          <p:cNvPr id="8194" name="Slide Number Placeholder 4">
            <a:extLst>
              <a:ext uri="{FF2B5EF4-FFF2-40B4-BE49-F238E27FC236}">
                <a16:creationId xmlns:a16="http://schemas.microsoft.com/office/drawing/2014/main" id="{5A6429D2-28BD-4D5F-97E4-65F1EC3A1EFA}"/>
              </a:ext>
            </a:extLst>
          </p:cNvPr>
          <p:cNvSpPr>
            <a:spLocks noGrp="1"/>
          </p:cNvSpPr>
          <p:nvPr>
            <p:ph type="sldNum" sz="quarter" idx="12"/>
          </p:nvPr>
        </p:nvSpPr>
        <p:spPr>
          <a:xfrm>
            <a:off x="628650" y="6356351"/>
            <a:ext cx="2057400" cy="365125"/>
          </a:xfrm>
          <a:prstGeom prst="rect">
            <a:avLst/>
          </a:prstGeom>
          <a:noFill/>
        </p:spPr>
        <p:txBody>
          <a:bodyPr vert="horz" lIns="91440" tIns="45720" rIns="91440" bIns="45720" rtlCol="1" anchor="ctr"/>
          <a:lstStyle>
            <a:defPPr>
              <a:defRPr lang="en-IL"/>
            </a:defPPr>
            <a:lvl1pPr marL="0" algn="r" defTabSz="914400" rtl="1" eaLnBrk="1" latinLnBrk="0" hangingPunct="1">
              <a:defRPr sz="9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ClrTx/>
              <a:buSzTx/>
              <a:buFontTx/>
              <a:buNone/>
            </a:pPr>
            <a:fld id="{2217E0AB-9CCE-47BA-AE20-5762C910731F}" type="slidenum">
              <a:rPr lang="en-US" altLang="en-IL" smtClean="0"/>
              <a:pPr>
                <a:spcBef>
                  <a:spcPct val="0"/>
                </a:spcBef>
                <a:buClrTx/>
                <a:buSzTx/>
                <a:buFontTx/>
                <a:buNone/>
              </a:pPr>
              <a:t>29</a:t>
            </a:fld>
            <a:endParaRPr lang="en-US" altLang="en-US" sz="1200">
              <a:latin typeface="Arial" panose="020B0604020202020204" pitchFamily="34" charset="0"/>
            </a:endParaRPr>
          </a:p>
        </p:txBody>
      </p:sp>
      <p:pic>
        <p:nvPicPr>
          <p:cNvPr id="8197" name="Picture 7" descr="BD14565_">
            <a:extLst>
              <a:ext uri="{FF2B5EF4-FFF2-40B4-BE49-F238E27FC236}">
                <a16:creationId xmlns:a16="http://schemas.microsoft.com/office/drawing/2014/main" id="{F2E357F8-2C9D-4D47-8692-57057ECC5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976" y="3357564"/>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descr="MCj04031690000[1]">
            <a:extLst>
              <a:ext uri="{FF2B5EF4-FFF2-40B4-BE49-F238E27FC236}">
                <a16:creationId xmlns:a16="http://schemas.microsoft.com/office/drawing/2014/main" id="{0F6B7D9A-5E56-4CA6-A750-56AFBD4481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6932613" y="3962400"/>
            <a:ext cx="2106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additive="base">
                                        <p:cTn id="7" dur="3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 presetClass="entr" presetSubtype="4" fill="hold" nodeType="after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 calcmode="lin" valueType="num">
                                      <p:cBhvr additive="base">
                                        <p:cTn id="12" dur="3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6000"/>
                            </p:stCondLst>
                            <p:childTnLst>
                              <p:par>
                                <p:cTn id="15" presetID="2" presetClass="entr" presetSubtype="4" fill="hold" nodeType="after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 calcmode="lin" valueType="num">
                                      <p:cBhvr additive="base">
                                        <p:cTn id="17" dur="3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9000"/>
                            </p:stCondLst>
                            <p:childTnLst>
                              <p:par>
                                <p:cTn id="20" presetID="2" presetClass="entr" presetSubtype="4" fill="hold" nodeType="after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 calcmode="lin" valueType="num">
                                      <p:cBhvr additive="base">
                                        <p:cTn id="22" dur="3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2000"/>
                            </p:stCondLst>
                            <p:childTnLst>
                              <p:par>
                                <p:cTn id="25" presetID="2" presetClass="entr" presetSubtype="4" fill="hold" nodeType="after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 calcmode="lin" valueType="num">
                                      <p:cBhvr additive="base">
                                        <p:cTn id="27" dur="30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5000"/>
                            </p:stCondLst>
                            <p:childTnLst>
                              <p:par>
                                <p:cTn id="30" presetID="2" presetClass="entr" presetSubtype="4" fill="hold" nodeType="afterEffect">
                                  <p:stCondLst>
                                    <p:cond delay="0"/>
                                  </p:stCondLst>
                                  <p:childTnLst>
                                    <p:set>
                                      <p:cBhvr>
                                        <p:cTn id="31" dur="1" fill="hold">
                                          <p:stCondLst>
                                            <p:cond delay="0"/>
                                          </p:stCondLst>
                                        </p:cTn>
                                        <p:tgtEl>
                                          <p:spTgt spid="23555">
                                            <p:txEl>
                                              <p:pRg st="6" end="6"/>
                                            </p:txEl>
                                          </p:spTgt>
                                        </p:tgtEl>
                                        <p:attrNameLst>
                                          <p:attrName>style.visibility</p:attrName>
                                        </p:attrNameLst>
                                      </p:cBhvr>
                                      <p:to>
                                        <p:strVal val="visible"/>
                                      </p:to>
                                    </p:set>
                                    <p:anim calcmode="lin" valueType="num">
                                      <p:cBhvr additive="base">
                                        <p:cTn id="32" dur="30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8000"/>
                            </p:stCondLst>
                            <p:childTnLst>
                              <p:par>
                                <p:cTn id="35" presetID="2" presetClass="entr" presetSubtype="4" fill="hold" nodeType="afterEffect">
                                  <p:stCondLst>
                                    <p:cond delay="0"/>
                                  </p:stCondLst>
                                  <p:childTnLst>
                                    <p:set>
                                      <p:cBhvr>
                                        <p:cTn id="36" dur="1" fill="hold">
                                          <p:stCondLst>
                                            <p:cond delay="0"/>
                                          </p:stCondLst>
                                        </p:cTn>
                                        <p:tgtEl>
                                          <p:spTgt spid="23555">
                                            <p:txEl>
                                              <p:pRg st="7" end="7"/>
                                            </p:txEl>
                                          </p:spTgt>
                                        </p:tgtEl>
                                        <p:attrNameLst>
                                          <p:attrName>style.visibility</p:attrName>
                                        </p:attrNameLst>
                                      </p:cBhvr>
                                      <p:to>
                                        <p:strVal val="visible"/>
                                      </p:to>
                                    </p:set>
                                    <p:anim calcmode="lin" valueType="num">
                                      <p:cBhvr additive="base">
                                        <p:cTn id="37" dur="30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1000"/>
                            </p:stCondLst>
                            <p:childTnLst>
                              <p:par>
                                <p:cTn id="40" presetID="2" presetClass="entr" presetSubtype="4" fill="hold" nodeType="afterEffect">
                                  <p:stCondLst>
                                    <p:cond delay="0"/>
                                  </p:stCondLst>
                                  <p:childTnLst>
                                    <p:set>
                                      <p:cBhvr>
                                        <p:cTn id="41" dur="1" fill="hold">
                                          <p:stCondLst>
                                            <p:cond delay="0"/>
                                          </p:stCondLst>
                                        </p:cTn>
                                        <p:tgtEl>
                                          <p:spTgt spid="23555">
                                            <p:txEl>
                                              <p:pRg st="1" end="1"/>
                                            </p:txEl>
                                          </p:spTgt>
                                        </p:tgtEl>
                                        <p:attrNameLst>
                                          <p:attrName>style.visibility</p:attrName>
                                        </p:attrNameLst>
                                      </p:cBhvr>
                                      <p:to>
                                        <p:strVal val="visible"/>
                                      </p:to>
                                    </p:set>
                                    <p:anim calcmode="lin" valueType="num">
                                      <p:cBhvr additive="base">
                                        <p:cTn id="42" dur="3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24000"/>
                            </p:stCondLst>
                            <p:childTnLst>
                              <p:par>
                                <p:cTn id="45" presetID="2" presetClass="entr" presetSubtype="4" fill="hold" nodeType="afterEffect">
                                  <p:stCondLst>
                                    <p:cond delay="0"/>
                                  </p:stCondLst>
                                  <p:childTnLst>
                                    <p:set>
                                      <p:cBhvr>
                                        <p:cTn id="46" dur="1" fill="hold">
                                          <p:stCondLst>
                                            <p:cond delay="0"/>
                                          </p:stCondLst>
                                        </p:cTn>
                                        <p:tgtEl>
                                          <p:spTgt spid="23555">
                                            <p:txEl>
                                              <p:pRg st="2" end="2"/>
                                            </p:txEl>
                                          </p:spTgt>
                                        </p:tgtEl>
                                        <p:attrNameLst>
                                          <p:attrName>style.visibility</p:attrName>
                                        </p:attrNameLst>
                                      </p:cBhvr>
                                      <p:to>
                                        <p:strVal val="visible"/>
                                      </p:to>
                                    </p:set>
                                    <p:anim calcmode="lin" valueType="num">
                                      <p:cBhvr additive="base">
                                        <p:cTn id="47" dur="3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48" dur="30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27000"/>
                            </p:stCondLst>
                            <p:childTnLst>
                              <p:par>
                                <p:cTn id="50" presetID="2" presetClass="entr" presetSubtype="4" fill="hold" nodeType="afterEffect">
                                  <p:stCondLst>
                                    <p:cond delay="0"/>
                                  </p:stCondLst>
                                  <p:childTnLst>
                                    <p:set>
                                      <p:cBhvr>
                                        <p:cTn id="51" dur="1" fill="hold">
                                          <p:stCondLst>
                                            <p:cond delay="0"/>
                                          </p:stCondLst>
                                        </p:cTn>
                                        <p:tgtEl>
                                          <p:spTgt spid="23555">
                                            <p:txEl>
                                              <p:pRg st="3" end="3"/>
                                            </p:txEl>
                                          </p:spTgt>
                                        </p:tgtEl>
                                        <p:attrNameLst>
                                          <p:attrName>style.visibility</p:attrName>
                                        </p:attrNameLst>
                                      </p:cBhvr>
                                      <p:to>
                                        <p:strVal val="visible"/>
                                      </p:to>
                                    </p:set>
                                    <p:anim calcmode="lin" valueType="num">
                                      <p:cBhvr additive="base">
                                        <p:cTn id="52" dur="3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53" dur="30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0000"/>
                            </p:stCondLst>
                            <p:childTnLst>
                              <p:par>
                                <p:cTn id="55" presetID="2" presetClass="entr" presetSubtype="4" fill="hold" nodeType="afterEffect">
                                  <p:stCondLst>
                                    <p:cond delay="0"/>
                                  </p:stCondLst>
                                  <p:childTnLst>
                                    <p:set>
                                      <p:cBhvr>
                                        <p:cTn id="56" dur="1" fill="hold">
                                          <p:stCondLst>
                                            <p:cond delay="0"/>
                                          </p:stCondLst>
                                        </p:cTn>
                                        <p:tgtEl>
                                          <p:spTgt spid="23555">
                                            <p:txEl>
                                              <p:pRg st="4" end="4"/>
                                            </p:txEl>
                                          </p:spTgt>
                                        </p:tgtEl>
                                        <p:attrNameLst>
                                          <p:attrName>style.visibility</p:attrName>
                                        </p:attrNameLst>
                                      </p:cBhvr>
                                      <p:to>
                                        <p:strVal val="visible"/>
                                      </p:to>
                                    </p:set>
                                    <p:anim calcmode="lin" valueType="num">
                                      <p:cBhvr additive="base">
                                        <p:cTn id="57" dur="3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58" dur="30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33000"/>
                            </p:stCondLst>
                            <p:childTnLst>
                              <p:par>
                                <p:cTn id="60" presetID="2" presetClass="entr" presetSubtype="4" fill="hold" nodeType="afterEffect">
                                  <p:stCondLst>
                                    <p:cond delay="0"/>
                                  </p:stCondLst>
                                  <p:childTnLst>
                                    <p:set>
                                      <p:cBhvr>
                                        <p:cTn id="61" dur="1" fill="hold">
                                          <p:stCondLst>
                                            <p:cond delay="0"/>
                                          </p:stCondLst>
                                        </p:cTn>
                                        <p:tgtEl>
                                          <p:spTgt spid="23555">
                                            <p:txEl>
                                              <p:pRg st="5" end="5"/>
                                            </p:txEl>
                                          </p:spTgt>
                                        </p:tgtEl>
                                        <p:attrNameLst>
                                          <p:attrName>style.visibility</p:attrName>
                                        </p:attrNameLst>
                                      </p:cBhvr>
                                      <p:to>
                                        <p:strVal val="visible"/>
                                      </p:to>
                                    </p:set>
                                    <p:anim calcmode="lin" valueType="num">
                                      <p:cBhvr additive="base">
                                        <p:cTn id="62" dur="30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63" dur="30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36000"/>
                            </p:stCondLst>
                            <p:childTnLst>
                              <p:par>
                                <p:cTn id="65" presetID="2" presetClass="entr" presetSubtype="4" fill="hold" nodeType="afterEffect">
                                  <p:stCondLst>
                                    <p:cond delay="0"/>
                                  </p:stCondLst>
                                  <p:childTnLst>
                                    <p:set>
                                      <p:cBhvr>
                                        <p:cTn id="66" dur="1" fill="hold">
                                          <p:stCondLst>
                                            <p:cond delay="0"/>
                                          </p:stCondLst>
                                        </p:cTn>
                                        <p:tgtEl>
                                          <p:spTgt spid="23555">
                                            <p:txEl>
                                              <p:pRg st="6" end="6"/>
                                            </p:txEl>
                                          </p:spTgt>
                                        </p:tgtEl>
                                        <p:attrNameLst>
                                          <p:attrName>style.visibility</p:attrName>
                                        </p:attrNameLst>
                                      </p:cBhvr>
                                      <p:to>
                                        <p:strVal val="visible"/>
                                      </p:to>
                                    </p:set>
                                    <p:anim calcmode="lin" valueType="num">
                                      <p:cBhvr additive="base">
                                        <p:cTn id="67" dur="30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68" dur="30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39000"/>
                            </p:stCondLst>
                            <p:childTnLst>
                              <p:par>
                                <p:cTn id="70" presetID="2" presetClass="entr" presetSubtype="4" fill="hold" nodeType="afterEffect">
                                  <p:stCondLst>
                                    <p:cond delay="0"/>
                                  </p:stCondLst>
                                  <p:childTnLst>
                                    <p:set>
                                      <p:cBhvr>
                                        <p:cTn id="71" dur="1" fill="hold">
                                          <p:stCondLst>
                                            <p:cond delay="0"/>
                                          </p:stCondLst>
                                        </p:cTn>
                                        <p:tgtEl>
                                          <p:spTgt spid="23555">
                                            <p:txEl>
                                              <p:pRg st="7" end="7"/>
                                            </p:txEl>
                                          </p:spTgt>
                                        </p:tgtEl>
                                        <p:attrNameLst>
                                          <p:attrName>style.visibility</p:attrName>
                                        </p:attrNameLst>
                                      </p:cBhvr>
                                      <p:to>
                                        <p:strVal val="visible"/>
                                      </p:to>
                                    </p:set>
                                    <p:anim calcmode="lin" valueType="num">
                                      <p:cBhvr additive="base">
                                        <p:cTn id="72" dur="30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73" dur="30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D81EADAB-BEF7-4CBF-AD15-80B430986B94}"/>
              </a:ext>
            </a:extLst>
          </p:cNvPr>
          <p:cNvSpPr/>
          <p:nvPr/>
        </p:nvSpPr>
        <p:spPr>
          <a:xfrm>
            <a:off x="189755" y="1583611"/>
            <a:ext cx="10031188" cy="584775"/>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en-IL" sz="3200" dirty="0">
                <a:latin typeface="Tahoma" panose="020B0604030504040204" pitchFamily="34" charset="0"/>
                <a:ea typeface="Tahoma" panose="020B0604030504040204" pitchFamily="34" charset="0"/>
                <a:cs typeface="Tahoma" panose="020B0604030504040204" pitchFamily="34" charset="0"/>
              </a:rPr>
              <a:t>Two of the most widely cited definitions of reading:</a:t>
            </a:r>
            <a:endParaRPr lang="en-IL" sz="3200" dirty="0">
              <a:latin typeface="Tahoma" panose="020B0604030504040204" pitchFamily="34" charset="0"/>
              <a:ea typeface="Tahoma" panose="020B0604030504040204" pitchFamily="34" charset="0"/>
              <a:cs typeface="Tahoma" panose="020B0604030504040204" pitchFamily="34" charset="0"/>
            </a:endParaRPr>
          </a:p>
        </p:txBody>
      </p:sp>
      <p:sp>
        <p:nvSpPr>
          <p:cNvPr id="3" name="מלבן 2">
            <a:extLst>
              <a:ext uri="{FF2B5EF4-FFF2-40B4-BE49-F238E27FC236}">
                <a16:creationId xmlns:a16="http://schemas.microsoft.com/office/drawing/2014/main" id="{AFEF6E7A-2AD6-4065-BDB4-5B04F480B2C5}"/>
              </a:ext>
            </a:extLst>
          </p:cNvPr>
          <p:cNvSpPr/>
          <p:nvPr/>
        </p:nvSpPr>
        <p:spPr>
          <a:xfrm>
            <a:off x="166773" y="2656145"/>
            <a:ext cx="11997671" cy="3108543"/>
          </a:xfrm>
          <a:prstGeom prst="rect">
            <a:avLst/>
          </a:prstGeom>
        </p:spPr>
        <p:txBody>
          <a:bodyPr wrap="square">
            <a:spAutoFit/>
          </a:bodyPr>
          <a:lstStyle/>
          <a:p>
            <a:pPr algn="l" defTabSz="914400" rtl="0"/>
            <a:r>
              <a:rPr lang="en-US" sz="2800" dirty="0">
                <a:latin typeface="Tahoma" panose="020B0604030504040204" pitchFamily="34" charset="0"/>
                <a:ea typeface="Tahoma" panose="020B0604030504040204" pitchFamily="34" charset="0"/>
                <a:cs typeface="Tahoma" panose="020B0604030504040204" pitchFamily="34" charset="0"/>
              </a:rPr>
              <a:t>1. Reading is the process of constructing meaning from written texts.</a:t>
            </a:r>
          </a:p>
          <a:p>
            <a:pPr algn="l" defTabSz="914400" rtl="0"/>
            <a:r>
              <a:rPr lang="en-US" sz="2800" dirty="0">
                <a:latin typeface="Tahoma" panose="020B0604030504040204" pitchFamily="34" charset="0"/>
                <a:ea typeface="Tahoma" panose="020B0604030504040204" pitchFamily="34" charset="0"/>
                <a:cs typeface="Tahoma" panose="020B0604030504040204" pitchFamily="34" charset="0"/>
              </a:rPr>
              <a:t> </a:t>
            </a:r>
          </a:p>
          <a:p>
            <a:pPr algn="l" defTabSz="914400" rtl="0"/>
            <a:r>
              <a:rPr lang="en-US" sz="2800" dirty="0">
                <a:latin typeface="Tahoma" panose="020B0604030504040204" pitchFamily="34" charset="0"/>
                <a:ea typeface="Tahoma" panose="020B0604030504040204" pitchFamily="34" charset="0"/>
                <a:cs typeface="Tahoma" panose="020B0604030504040204" pitchFamily="34" charset="0"/>
              </a:rPr>
              <a:t>2. Constructing meaning through:</a:t>
            </a:r>
          </a:p>
          <a:p>
            <a:pPr algn="l" defTabSz="914400" rtl="0"/>
            <a:r>
              <a:rPr lang="en-US" sz="2800" dirty="0">
                <a:latin typeface="Tahoma" panose="020B0604030504040204" pitchFamily="34" charset="0"/>
                <a:ea typeface="Tahoma" panose="020B0604030504040204" pitchFamily="34" charset="0"/>
                <a:cs typeface="Tahoma" panose="020B0604030504040204" pitchFamily="34" charset="0"/>
              </a:rPr>
              <a:t> </a:t>
            </a:r>
          </a:p>
          <a:p>
            <a:pPr marL="514350" indent="-514350" algn="l" defTabSz="914400" rtl="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The reader's existing knowledge</a:t>
            </a:r>
          </a:p>
          <a:p>
            <a:pPr marL="514350" indent="-514350" algn="l" defTabSz="914400" rtl="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The information suggested by the text being read </a:t>
            </a:r>
          </a:p>
          <a:p>
            <a:pPr marL="514350" indent="-514350" algn="l" defTabSz="914400" rtl="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The context of the reading situation </a:t>
            </a:r>
          </a:p>
        </p:txBody>
      </p:sp>
      <p:sp>
        <p:nvSpPr>
          <p:cNvPr id="4" name="מלבן 3">
            <a:extLst>
              <a:ext uri="{FF2B5EF4-FFF2-40B4-BE49-F238E27FC236}">
                <a16:creationId xmlns:a16="http://schemas.microsoft.com/office/drawing/2014/main" id="{4A772C3D-A3BF-4A18-AA5D-F615C4B1CDA5}"/>
              </a:ext>
            </a:extLst>
          </p:cNvPr>
          <p:cNvSpPr/>
          <p:nvPr/>
        </p:nvSpPr>
        <p:spPr>
          <a:xfrm>
            <a:off x="189755" y="6419075"/>
            <a:ext cx="11903492" cy="400110"/>
          </a:xfrm>
          <a:prstGeom prst="rect">
            <a:avLst/>
          </a:prstGeom>
        </p:spPr>
        <p:txBody>
          <a:bodyPr wrap="square">
            <a:spAutoFit/>
          </a:bodyPr>
          <a:lstStyle/>
          <a:p>
            <a:pPr lvl="0" algn="l" defTabSz="914400" rtl="0" eaLnBrk="0" fontAlgn="base" hangingPunct="0">
              <a:spcBef>
                <a:spcPct val="20000"/>
              </a:spcBef>
              <a:spcAft>
                <a:spcPct val="0"/>
              </a:spcAft>
              <a:defRPr/>
            </a:pPr>
            <a:r>
              <a:rPr lang="en-US" sz="1600" dirty="0">
                <a:solidFill>
                  <a:prstClr val="black"/>
                </a:solidFill>
                <a:latin typeface="Calibri"/>
                <a:cs typeface="Arial" pitchFamily="34" charset="0"/>
              </a:rPr>
              <a:t>(</a:t>
            </a:r>
            <a:r>
              <a:rPr lang="en-US" sz="1600" dirty="0" err="1">
                <a:solidFill>
                  <a:prstClr val="black"/>
                </a:solidFill>
                <a:latin typeface="Calibri"/>
                <a:cs typeface="Arial" pitchFamily="34" charset="0"/>
              </a:rPr>
              <a:t>Wixson</a:t>
            </a:r>
            <a:r>
              <a:rPr lang="en-US" sz="1600" dirty="0">
                <a:solidFill>
                  <a:prstClr val="black"/>
                </a:solidFill>
                <a:latin typeface="Calibri"/>
                <a:cs typeface="Arial" pitchFamily="34" charset="0"/>
              </a:rPr>
              <a:t>, Peters, Weber, &amp; </a:t>
            </a:r>
            <a:r>
              <a:rPr lang="en-US" sz="1600" dirty="0" err="1">
                <a:solidFill>
                  <a:prstClr val="black"/>
                </a:solidFill>
                <a:latin typeface="Calibri"/>
                <a:cs typeface="Arial" pitchFamily="34" charset="0"/>
              </a:rPr>
              <a:t>Roeber</a:t>
            </a:r>
            <a:r>
              <a:rPr lang="en-US" sz="1600" dirty="0">
                <a:solidFill>
                  <a:prstClr val="black"/>
                </a:solidFill>
                <a:latin typeface="Calibri"/>
                <a:cs typeface="Arial" pitchFamily="34" charset="0"/>
              </a:rPr>
              <a:t>, 1987, citing the new definition of reading for Michigan</a:t>
            </a:r>
            <a:r>
              <a:rPr lang="en-US" sz="2000" dirty="0">
                <a:solidFill>
                  <a:prstClr val="black"/>
                </a:solidFill>
                <a:latin typeface="Calibri"/>
                <a:cs typeface="Arial" pitchFamily="34" charset="0"/>
              </a:rPr>
              <a:t>). </a:t>
            </a:r>
          </a:p>
        </p:txBody>
      </p:sp>
      <p:sp>
        <p:nvSpPr>
          <p:cNvPr id="5" name="מלבן 4">
            <a:extLst>
              <a:ext uri="{FF2B5EF4-FFF2-40B4-BE49-F238E27FC236}">
                <a16:creationId xmlns:a16="http://schemas.microsoft.com/office/drawing/2014/main" id="{05883153-AFDA-4644-8B22-8C97B1DFD5AD}"/>
              </a:ext>
            </a:extLst>
          </p:cNvPr>
          <p:cNvSpPr/>
          <p:nvPr/>
        </p:nvSpPr>
        <p:spPr>
          <a:xfrm>
            <a:off x="95576" y="6249798"/>
            <a:ext cx="2182199" cy="338554"/>
          </a:xfrm>
          <a:prstGeom prst="rect">
            <a:avLst/>
          </a:prstGeom>
        </p:spPr>
        <p:txBody>
          <a:bodyPr wrap="none">
            <a:spAutoFit/>
          </a:bodyPr>
          <a:lstStyle/>
          <a:p>
            <a:r>
              <a:rPr lang="en-US" sz="1600" dirty="0">
                <a:solidFill>
                  <a:prstClr val="black"/>
                </a:solidFill>
                <a:latin typeface="Calibri"/>
                <a:cs typeface="Arial" pitchFamily="34" charset="0"/>
              </a:rPr>
              <a:t>(Anderson et al., 1985) </a:t>
            </a:r>
            <a:endParaRPr lang="en-IL" sz="1600" dirty="0"/>
          </a:p>
        </p:txBody>
      </p:sp>
      <p:sp>
        <p:nvSpPr>
          <p:cNvPr id="6" name="מלבן 5">
            <a:extLst>
              <a:ext uri="{FF2B5EF4-FFF2-40B4-BE49-F238E27FC236}">
                <a16:creationId xmlns:a16="http://schemas.microsoft.com/office/drawing/2014/main" id="{CDE15491-337A-4A60-A5EC-07998DE027ED}"/>
              </a:ext>
            </a:extLst>
          </p:cNvPr>
          <p:cNvSpPr/>
          <p:nvPr/>
        </p:nvSpPr>
        <p:spPr>
          <a:xfrm>
            <a:off x="2926060" y="252477"/>
            <a:ext cx="5868658"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IL" sz="4800" dirty="0">
                <a:latin typeface="Tahoma" panose="020B0604030504040204" pitchFamily="34" charset="0"/>
                <a:ea typeface="Tahoma" panose="020B0604030504040204" pitchFamily="34" charset="0"/>
                <a:cs typeface="Tahoma" panose="020B0604030504040204" pitchFamily="34" charset="0"/>
              </a:rPr>
              <a:t>Definition of Reading</a:t>
            </a:r>
            <a:endParaRPr lang="en-IL" sz="4800" dirty="0">
              <a:latin typeface="Tahoma" panose="020B0604030504040204" pitchFamily="34" charset="0"/>
              <a:ea typeface="Tahoma" panose="020B0604030504040204" pitchFamily="34" charset="0"/>
              <a:cs typeface="Tahoma" panose="020B0604030504040204" pitchFamily="34" charset="0"/>
            </a:endParaRPr>
          </a:p>
        </p:txBody>
      </p:sp>
      <p:pic>
        <p:nvPicPr>
          <p:cNvPr id="7" name="תמונה 6">
            <a:extLst>
              <a:ext uri="{FF2B5EF4-FFF2-40B4-BE49-F238E27FC236}">
                <a16:creationId xmlns:a16="http://schemas.microsoft.com/office/drawing/2014/main" id="{C59BE252-0C85-4692-A741-3096C7B0B676}"/>
              </a:ext>
            </a:extLst>
          </p:cNvPr>
          <p:cNvPicPr>
            <a:picLocks noChangeAspect="1"/>
          </p:cNvPicPr>
          <p:nvPr/>
        </p:nvPicPr>
        <p:blipFill>
          <a:blip r:embed="rId3"/>
          <a:stretch>
            <a:fillRect/>
          </a:stretch>
        </p:blipFill>
        <p:spPr>
          <a:xfrm>
            <a:off x="9622804" y="4910482"/>
            <a:ext cx="1972963" cy="147972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4462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Rectangle 10">
            <a:extLst>
              <a:ext uri="{FF2B5EF4-FFF2-40B4-BE49-F238E27FC236}">
                <a16:creationId xmlns:a16="http://schemas.microsoft.com/office/drawing/2014/main" id="{647C292A-C888-4106-9B47-1670E42D15E6}"/>
              </a:ext>
            </a:extLst>
          </p:cNvPr>
          <p:cNvSpPr>
            <a:spLocks noGrp="1" noRot="1" noChangeArrowheads="1"/>
          </p:cNvSpPr>
          <p:nvPr>
            <p:ph type="title"/>
          </p:nvPr>
        </p:nvSpPr>
        <p:spPr/>
        <p:txBody>
          <a:bodyPr/>
          <a:lstStyle/>
          <a:p>
            <a:pPr algn="ctr" eaLnBrk="1" hangingPunct="1">
              <a:defRPr/>
            </a:pPr>
            <a:r>
              <a:rPr lang="en-US" sz="4000" dirty="0"/>
              <a:t>Plot Diagram</a:t>
            </a:r>
            <a:br>
              <a:rPr lang="en-US" sz="4000" dirty="0"/>
            </a:br>
            <a:r>
              <a:rPr lang="en-US" sz="4000" dirty="0"/>
              <a:t>5 Elements of Plot</a:t>
            </a:r>
          </a:p>
        </p:txBody>
      </p:sp>
      <p:graphicFrame>
        <p:nvGraphicFramePr>
          <p:cNvPr id="9220" name="Object 3">
            <a:extLst>
              <a:ext uri="{FF2B5EF4-FFF2-40B4-BE49-F238E27FC236}">
                <a16:creationId xmlns:a16="http://schemas.microsoft.com/office/drawing/2014/main" id="{57E02014-6315-4BCA-AA4C-9D4FFF5249A1}"/>
              </a:ext>
            </a:extLst>
          </p:cNvPr>
          <p:cNvGraphicFramePr>
            <a:graphicFrameLocks noGrp="1" noChangeAspect="1"/>
          </p:cNvGraphicFramePr>
          <p:nvPr>
            <p:ph idx="1"/>
            <p:extLst>
              <p:ext uri="{D42A27DB-BD31-4B8C-83A1-F6EECF244321}">
                <p14:modId xmlns:p14="http://schemas.microsoft.com/office/powerpoint/2010/main" val="1435937386"/>
              </p:ext>
            </p:extLst>
          </p:nvPr>
        </p:nvGraphicFramePr>
        <p:xfrm>
          <a:off x="3167062" y="2004318"/>
          <a:ext cx="5854700" cy="4525963"/>
        </p:xfrm>
        <a:graphic>
          <a:graphicData uri="http://schemas.openxmlformats.org/presentationml/2006/ole">
            <mc:AlternateContent xmlns:mc="http://schemas.openxmlformats.org/markup-compatibility/2006">
              <mc:Choice xmlns:v="urn:schemas-microsoft-com:vml" Requires="v">
                <p:oleObj spid="_x0000_s1035" name="Acrobat Document" r:id="rId4" imgW="7542857" imgH="5830114" progId="AcroExch.Document.7">
                  <p:embed/>
                </p:oleObj>
              </mc:Choice>
              <mc:Fallback>
                <p:oleObj name="Acrobat Document" r:id="rId4" imgW="7542857" imgH="5830114" progId="AcroExch.Document.7">
                  <p:embed/>
                  <p:pic>
                    <p:nvPicPr>
                      <p:cNvPr id="9220" name="Object 3">
                        <a:extLst>
                          <a:ext uri="{FF2B5EF4-FFF2-40B4-BE49-F238E27FC236}">
                            <a16:creationId xmlns:a16="http://schemas.microsoft.com/office/drawing/2014/main" id="{57E02014-6315-4BCA-AA4C-9D4FFF5249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7062" y="2004318"/>
                        <a:ext cx="58547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8" name="Slide Number Placeholder 4">
            <a:extLst>
              <a:ext uri="{FF2B5EF4-FFF2-40B4-BE49-F238E27FC236}">
                <a16:creationId xmlns:a16="http://schemas.microsoft.com/office/drawing/2014/main" id="{0E9CF61C-6C84-4423-B6AE-5A2225373DDF}"/>
              </a:ext>
            </a:extLst>
          </p:cNvPr>
          <p:cNvSpPr>
            <a:spLocks noGrp="1"/>
          </p:cNvSpPr>
          <p:nvPr>
            <p:ph type="sldNum" sz="quarter" idx="12"/>
          </p:nvPr>
        </p:nvSpPr>
        <p:spPr>
          <a:xfrm>
            <a:off x="628650" y="6356351"/>
            <a:ext cx="2057400" cy="365125"/>
          </a:xfrm>
          <a:prstGeom prst="rect">
            <a:avLst/>
          </a:prstGeom>
          <a:noFill/>
        </p:spPr>
        <p:txBody>
          <a:bodyPr vert="horz" lIns="91440" tIns="45720" rIns="91440" bIns="45720" rtlCol="1" anchor="ctr"/>
          <a:lstStyle>
            <a:defPPr>
              <a:defRPr lang="en-IL"/>
            </a:defPPr>
            <a:lvl1pPr marL="0" algn="r" defTabSz="914400" rtl="1" eaLnBrk="1" latinLnBrk="0" hangingPunct="1">
              <a:defRPr sz="9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ClrTx/>
              <a:buSzTx/>
              <a:buFontTx/>
              <a:buNone/>
            </a:pPr>
            <a:fld id="{2217E0AB-9CCE-47BA-AE20-5762C910731F}" type="slidenum">
              <a:rPr lang="en-US" altLang="en-IL" smtClean="0"/>
              <a:pPr>
                <a:spcBef>
                  <a:spcPct val="0"/>
                </a:spcBef>
                <a:buClrTx/>
                <a:buSzTx/>
                <a:buFontTx/>
                <a:buNone/>
              </a:pPr>
              <a:t>30</a:t>
            </a:fld>
            <a:endParaRPr lang="en-US" altLang="en-US" sz="1200">
              <a:latin typeface="Arial" panose="020B0604020202020204" pitchFamily="34" charset="0"/>
            </a:endParaRPr>
          </a:p>
        </p:txBody>
      </p:sp>
    </p:spTree>
  </p:cSld>
  <p:clrMapOvr>
    <a:masterClrMapping/>
  </p:clrMapOvr>
  <p:transition>
    <p:cover/>
    <p:sndAc>
      <p:stSnd>
        <p:snd r:embed="rId3" name="type.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812888E-EF4B-4657-B5EA-F7DEB7DA78AB}"/>
              </a:ext>
            </a:extLst>
          </p:cNvPr>
          <p:cNvSpPr>
            <a:spLocks noGrp="1" noRot="1" noChangeArrowheads="1"/>
          </p:cNvSpPr>
          <p:nvPr>
            <p:ph type="title"/>
          </p:nvPr>
        </p:nvSpPr>
        <p:spPr>
          <a:xfrm>
            <a:off x="4580739" y="188640"/>
            <a:ext cx="3027346" cy="1397000"/>
          </a:xfrm>
        </p:spPr>
        <p:txBody>
          <a:bodyPr/>
          <a:lstStyle/>
          <a:p>
            <a:pPr eaLnBrk="1" hangingPunct="1">
              <a:defRPr/>
            </a:pPr>
            <a:r>
              <a:rPr lang="en-US" dirty="0"/>
              <a:t>Exposition</a:t>
            </a:r>
          </a:p>
        </p:txBody>
      </p:sp>
      <p:sp>
        <p:nvSpPr>
          <p:cNvPr id="26627" name="Rectangle 3">
            <a:extLst>
              <a:ext uri="{FF2B5EF4-FFF2-40B4-BE49-F238E27FC236}">
                <a16:creationId xmlns:a16="http://schemas.microsoft.com/office/drawing/2014/main" id="{DB4E5204-DCCA-486B-A8D6-D58940A53855}"/>
              </a:ext>
            </a:extLst>
          </p:cNvPr>
          <p:cNvSpPr>
            <a:spLocks noGrp="1" noChangeArrowheads="1"/>
          </p:cNvSpPr>
          <p:nvPr>
            <p:ph idx="1"/>
          </p:nvPr>
        </p:nvSpPr>
        <p:spPr>
          <a:xfrm>
            <a:off x="836612" y="2674938"/>
            <a:ext cx="10157354" cy="4470400"/>
          </a:xfrm>
        </p:spPr>
        <p:txBody>
          <a:bodyPr/>
          <a:lstStyle/>
          <a:p>
            <a:pPr algn="l" rtl="0" eaLnBrk="1" hangingPunct="1">
              <a:defRPr/>
            </a:pPr>
            <a:r>
              <a:rPr lang="en-US" dirty="0"/>
              <a:t>The start or introduction of the story.</a:t>
            </a:r>
          </a:p>
          <a:p>
            <a:pPr algn="l" rtl="0" eaLnBrk="1" hangingPunct="1">
              <a:defRPr/>
            </a:pPr>
            <a:r>
              <a:rPr lang="en-US" dirty="0"/>
              <a:t>The background information that the reader must have in order to understand the story.</a:t>
            </a:r>
          </a:p>
          <a:p>
            <a:pPr algn="l" rtl="0" eaLnBrk="1" hangingPunct="1">
              <a:defRPr/>
            </a:pPr>
            <a:r>
              <a:rPr lang="en-US" dirty="0"/>
              <a:t>This is where characters and setting are introduced.</a:t>
            </a:r>
          </a:p>
        </p:txBody>
      </p:sp>
      <p:sp>
        <p:nvSpPr>
          <p:cNvPr id="10242" name="Slide Number Placeholder 4">
            <a:extLst>
              <a:ext uri="{FF2B5EF4-FFF2-40B4-BE49-F238E27FC236}">
                <a16:creationId xmlns:a16="http://schemas.microsoft.com/office/drawing/2014/main" id="{DC42751A-1DF9-4C97-9B39-A552DE5931A8}"/>
              </a:ext>
            </a:extLst>
          </p:cNvPr>
          <p:cNvSpPr>
            <a:spLocks noGrp="1"/>
          </p:cNvSpPr>
          <p:nvPr>
            <p:ph type="sldNum" sz="quarter" idx="12"/>
          </p:nvPr>
        </p:nvSpPr>
        <p:spPr>
          <a:xfrm>
            <a:off x="628650" y="6356351"/>
            <a:ext cx="2057400" cy="365125"/>
          </a:xfrm>
          <a:prstGeom prst="rect">
            <a:avLst/>
          </a:prstGeom>
          <a:noFill/>
        </p:spPr>
        <p:txBody>
          <a:bodyPr vert="horz" lIns="91440" tIns="45720" rIns="91440" bIns="45720" rtlCol="1" anchor="ctr"/>
          <a:lstStyle>
            <a:defPPr>
              <a:defRPr lang="en-IL"/>
            </a:defPPr>
            <a:lvl1pPr marL="0" algn="r" defTabSz="914400" rtl="1" eaLnBrk="1" latinLnBrk="0" hangingPunct="1">
              <a:defRPr sz="9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ClrTx/>
              <a:buSzTx/>
              <a:buFontTx/>
              <a:buNone/>
            </a:pPr>
            <a:fld id="{2217E0AB-9CCE-47BA-AE20-5762C910731F}" type="slidenum">
              <a:rPr lang="en-US" altLang="en-IL" smtClean="0"/>
              <a:pPr>
                <a:spcBef>
                  <a:spcPct val="0"/>
                </a:spcBef>
                <a:buClrTx/>
                <a:buSzTx/>
                <a:buFontTx/>
                <a:buNone/>
              </a:pPr>
              <a:t>31</a:t>
            </a:fld>
            <a:endParaRPr lang="en-US" altLang="en-US" sz="1200">
              <a:latin typeface="Arial" panose="020B0604020202020204" pitchFamily="34" charset="0"/>
            </a:endParaRPr>
          </a:p>
        </p:txBody>
      </p:sp>
      <p:pic>
        <p:nvPicPr>
          <p:cNvPr id="10245" name="Picture 4" descr="MCj01163600000[1]">
            <a:extLst>
              <a:ext uri="{FF2B5EF4-FFF2-40B4-BE49-F238E27FC236}">
                <a16:creationId xmlns:a16="http://schemas.microsoft.com/office/drawing/2014/main" id="{7AE7E81A-CBB2-4559-82F5-DCEEC3BFE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413" y="4237037"/>
            <a:ext cx="2971800" cy="230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2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 calcmode="lin" valueType="num">
                                      <p:cBhvr additive="base">
                                        <p:cTn id="12" dur="2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A855FEA-5834-4227-90A9-50AFA697CC46}"/>
              </a:ext>
            </a:extLst>
          </p:cNvPr>
          <p:cNvSpPr>
            <a:spLocks noGrp="1" noRot="1" noChangeArrowheads="1"/>
          </p:cNvSpPr>
          <p:nvPr>
            <p:ph type="title"/>
          </p:nvPr>
        </p:nvSpPr>
        <p:spPr>
          <a:xfrm>
            <a:off x="4328711" y="-27709"/>
            <a:ext cx="3531402" cy="1397000"/>
          </a:xfrm>
        </p:spPr>
        <p:txBody>
          <a:bodyPr/>
          <a:lstStyle/>
          <a:p>
            <a:pPr eaLnBrk="1" hangingPunct="1">
              <a:defRPr/>
            </a:pPr>
            <a:r>
              <a:rPr lang="en-US" dirty="0"/>
              <a:t>Rising Action</a:t>
            </a:r>
          </a:p>
        </p:txBody>
      </p:sp>
      <p:sp>
        <p:nvSpPr>
          <p:cNvPr id="27651" name="Rectangle 3">
            <a:extLst>
              <a:ext uri="{FF2B5EF4-FFF2-40B4-BE49-F238E27FC236}">
                <a16:creationId xmlns:a16="http://schemas.microsoft.com/office/drawing/2014/main" id="{0519FDE1-B78F-4560-8867-4AF06D7CECBB}"/>
              </a:ext>
            </a:extLst>
          </p:cNvPr>
          <p:cNvSpPr>
            <a:spLocks noGrp="1" noChangeArrowheads="1"/>
          </p:cNvSpPr>
          <p:nvPr>
            <p:ph idx="1"/>
          </p:nvPr>
        </p:nvSpPr>
        <p:spPr>
          <a:xfrm>
            <a:off x="837828" y="2273300"/>
            <a:ext cx="10157354" cy="1397000"/>
          </a:xfrm>
        </p:spPr>
        <p:txBody>
          <a:bodyPr/>
          <a:lstStyle/>
          <a:p>
            <a:pPr algn="l" rtl="0" eaLnBrk="1" hangingPunct="1">
              <a:defRPr/>
            </a:pPr>
            <a:r>
              <a:rPr lang="en-US" dirty="0"/>
              <a:t>All of the events that take place leading up to the climax.</a:t>
            </a:r>
          </a:p>
          <a:p>
            <a:pPr algn="l" rtl="0" eaLnBrk="1" hangingPunct="1">
              <a:defRPr/>
            </a:pPr>
            <a:r>
              <a:rPr lang="en-US" dirty="0"/>
              <a:t>This is where the reader is introduced to the conflict. </a:t>
            </a:r>
          </a:p>
        </p:txBody>
      </p:sp>
      <p:sp>
        <p:nvSpPr>
          <p:cNvPr id="11266" name="Slide Number Placeholder 4">
            <a:extLst>
              <a:ext uri="{FF2B5EF4-FFF2-40B4-BE49-F238E27FC236}">
                <a16:creationId xmlns:a16="http://schemas.microsoft.com/office/drawing/2014/main" id="{96944FEC-A77D-41E5-883B-34A748894E0C}"/>
              </a:ext>
            </a:extLst>
          </p:cNvPr>
          <p:cNvSpPr>
            <a:spLocks noGrp="1"/>
          </p:cNvSpPr>
          <p:nvPr>
            <p:ph type="sldNum" sz="quarter" idx="12"/>
          </p:nvPr>
        </p:nvSpPr>
        <p:spPr>
          <a:xfrm>
            <a:off x="628650" y="6356351"/>
            <a:ext cx="2057400" cy="365125"/>
          </a:xfrm>
          <a:prstGeom prst="rect">
            <a:avLst/>
          </a:prstGeom>
          <a:noFill/>
        </p:spPr>
        <p:txBody>
          <a:bodyPr vert="horz" lIns="91440" tIns="45720" rIns="91440" bIns="45720" rtlCol="1" anchor="ctr"/>
          <a:lstStyle>
            <a:defPPr>
              <a:defRPr lang="en-IL"/>
            </a:defPPr>
            <a:lvl1pPr marL="0" algn="r" defTabSz="914400" rtl="1" eaLnBrk="1" latinLnBrk="0" hangingPunct="1">
              <a:defRPr sz="9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ClrTx/>
              <a:buSzTx/>
              <a:buFontTx/>
              <a:buNone/>
            </a:pPr>
            <a:fld id="{2217E0AB-9CCE-47BA-AE20-5762C910731F}" type="slidenum">
              <a:rPr lang="en-US" altLang="en-IL" smtClean="0"/>
              <a:pPr>
                <a:spcBef>
                  <a:spcPct val="0"/>
                </a:spcBef>
                <a:buClrTx/>
                <a:buSzTx/>
                <a:buFontTx/>
                <a:buNone/>
              </a:pPr>
              <a:t>32</a:t>
            </a:fld>
            <a:endParaRPr lang="en-US" altLang="en-US" sz="1200">
              <a:latin typeface="Arial" panose="020B0604020202020204" pitchFamily="34" charset="0"/>
            </a:endParaRPr>
          </a:p>
        </p:txBody>
      </p:sp>
      <p:pic>
        <p:nvPicPr>
          <p:cNvPr id="2" name="תמונה 1">
            <a:extLst>
              <a:ext uri="{FF2B5EF4-FFF2-40B4-BE49-F238E27FC236}">
                <a16:creationId xmlns:a16="http://schemas.microsoft.com/office/drawing/2014/main" id="{D0108963-8961-449B-A7EF-8D932BC5DDBC}"/>
              </a:ext>
            </a:extLst>
          </p:cNvPr>
          <p:cNvPicPr>
            <a:picLocks noChangeAspect="1"/>
          </p:cNvPicPr>
          <p:nvPr/>
        </p:nvPicPr>
        <p:blipFill>
          <a:blip r:embed="rId4"/>
          <a:stretch>
            <a:fillRect/>
          </a:stretch>
        </p:blipFill>
        <p:spPr>
          <a:xfrm>
            <a:off x="2998067" y="3733260"/>
            <a:ext cx="5966437" cy="2899315"/>
          </a:xfrm>
          <a:prstGeom prst="rect">
            <a:avLst/>
          </a:prstGeom>
          <a:ln>
            <a:noFill/>
          </a:ln>
          <a:effectLst>
            <a:softEdge rad="112500"/>
          </a:effectLst>
        </p:spPr>
      </p:pic>
    </p:spTree>
  </p:cSld>
  <p:clrMapOvr>
    <a:masterClrMapping/>
  </p:clrMapOvr>
  <p:transition>
    <p:cover/>
    <p:sndAc>
      <p:stSnd>
        <p:snd r:embed="rId3" name="type.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C74B93A-7610-4DCD-B923-17418B742EDE}"/>
              </a:ext>
            </a:extLst>
          </p:cNvPr>
          <p:cNvSpPr>
            <a:spLocks noGrp="1" noRot="1" noChangeArrowheads="1"/>
          </p:cNvSpPr>
          <p:nvPr>
            <p:ph type="title"/>
          </p:nvPr>
        </p:nvSpPr>
        <p:spPr>
          <a:xfrm>
            <a:off x="4366220" y="203200"/>
            <a:ext cx="2667306" cy="1397000"/>
          </a:xfrm>
        </p:spPr>
        <p:txBody>
          <a:bodyPr/>
          <a:lstStyle/>
          <a:p>
            <a:pPr eaLnBrk="1" hangingPunct="1">
              <a:defRPr/>
            </a:pPr>
            <a:r>
              <a:rPr lang="en-US" dirty="0"/>
              <a:t>Climax</a:t>
            </a:r>
          </a:p>
        </p:txBody>
      </p:sp>
      <p:sp>
        <p:nvSpPr>
          <p:cNvPr id="28675" name="Rectangle 3">
            <a:extLst>
              <a:ext uri="{FF2B5EF4-FFF2-40B4-BE49-F238E27FC236}">
                <a16:creationId xmlns:a16="http://schemas.microsoft.com/office/drawing/2014/main" id="{05D42E78-0193-4BCC-8845-925CD993F9B4}"/>
              </a:ext>
            </a:extLst>
          </p:cNvPr>
          <p:cNvSpPr>
            <a:spLocks noGrp="1" noChangeArrowheads="1"/>
          </p:cNvSpPr>
          <p:nvPr>
            <p:ph idx="1"/>
          </p:nvPr>
        </p:nvSpPr>
        <p:spPr>
          <a:xfrm>
            <a:off x="663175" y="4546695"/>
            <a:ext cx="10157354" cy="4470400"/>
          </a:xfrm>
        </p:spPr>
        <p:txBody>
          <a:bodyPr/>
          <a:lstStyle/>
          <a:p>
            <a:pPr algn="l" rtl="0" eaLnBrk="1" hangingPunct="1">
              <a:defRPr/>
            </a:pPr>
            <a:r>
              <a:rPr lang="en-US" dirty="0"/>
              <a:t>The most exciting part of the story.</a:t>
            </a:r>
          </a:p>
          <a:p>
            <a:pPr algn="l" rtl="0" eaLnBrk="1" hangingPunct="1">
              <a:defRPr/>
            </a:pPr>
            <a:r>
              <a:rPr lang="en-US" dirty="0"/>
              <a:t>The turning point in the story.</a:t>
            </a:r>
          </a:p>
          <a:p>
            <a:pPr algn="l" rtl="0" eaLnBrk="1" hangingPunct="1">
              <a:defRPr/>
            </a:pPr>
            <a:r>
              <a:rPr lang="en-US" dirty="0"/>
              <a:t>Here the story is turned in a different direction, toward the conclusion.</a:t>
            </a:r>
          </a:p>
        </p:txBody>
      </p:sp>
      <p:sp>
        <p:nvSpPr>
          <p:cNvPr id="12290" name="Slide Number Placeholder 4">
            <a:extLst>
              <a:ext uri="{FF2B5EF4-FFF2-40B4-BE49-F238E27FC236}">
                <a16:creationId xmlns:a16="http://schemas.microsoft.com/office/drawing/2014/main" id="{7551438F-A57D-4670-91CB-E7EDDFD2EA6F}"/>
              </a:ext>
            </a:extLst>
          </p:cNvPr>
          <p:cNvSpPr>
            <a:spLocks noGrp="1"/>
          </p:cNvSpPr>
          <p:nvPr>
            <p:ph type="sldNum" sz="quarter" idx="12"/>
          </p:nvPr>
        </p:nvSpPr>
        <p:spPr>
          <a:xfrm>
            <a:off x="628650" y="6356351"/>
            <a:ext cx="2057400" cy="365125"/>
          </a:xfrm>
          <a:prstGeom prst="rect">
            <a:avLst/>
          </a:prstGeom>
          <a:noFill/>
        </p:spPr>
        <p:txBody>
          <a:bodyPr vert="horz" lIns="91440" tIns="45720" rIns="91440" bIns="45720" rtlCol="1" anchor="ctr"/>
          <a:lstStyle>
            <a:defPPr>
              <a:defRPr lang="en-IL"/>
            </a:defPPr>
            <a:lvl1pPr marL="0" algn="r" defTabSz="914400" rtl="1" eaLnBrk="1" latinLnBrk="0" hangingPunct="1">
              <a:defRPr sz="9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ClrTx/>
              <a:buSzTx/>
              <a:buFontTx/>
              <a:buNone/>
            </a:pPr>
            <a:fld id="{2217E0AB-9CCE-47BA-AE20-5762C910731F}" type="slidenum">
              <a:rPr lang="en-US" altLang="en-IL" smtClean="0"/>
              <a:pPr>
                <a:spcBef>
                  <a:spcPct val="0"/>
                </a:spcBef>
                <a:buClrTx/>
                <a:buSzTx/>
                <a:buFontTx/>
                <a:buNone/>
              </a:pPr>
              <a:t>33</a:t>
            </a:fld>
            <a:endParaRPr lang="en-US" altLang="en-US" sz="1200">
              <a:latin typeface="Arial" panose="020B0604020202020204" pitchFamily="34" charset="0"/>
            </a:endParaRPr>
          </a:p>
        </p:txBody>
      </p:sp>
      <p:pic>
        <p:nvPicPr>
          <p:cNvPr id="2" name="תמונה 1">
            <a:extLst>
              <a:ext uri="{FF2B5EF4-FFF2-40B4-BE49-F238E27FC236}">
                <a16:creationId xmlns:a16="http://schemas.microsoft.com/office/drawing/2014/main" id="{509E92D1-1DC5-4368-A314-15B0FCDE2FEE}"/>
              </a:ext>
            </a:extLst>
          </p:cNvPr>
          <p:cNvPicPr>
            <a:picLocks noChangeAspect="1"/>
          </p:cNvPicPr>
          <p:nvPr/>
        </p:nvPicPr>
        <p:blipFill>
          <a:blip r:embed="rId4"/>
          <a:stretch>
            <a:fillRect/>
          </a:stretch>
        </p:blipFill>
        <p:spPr>
          <a:xfrm>
            <a:off x="979114" y="440673"/>
            <a:ext cx="3320364" cy="1992218"/>
          </a:xfrm>
          <a:prstGeom prst="rect">
            <a:avLst/>
          </a:prstGeom>
          <a:ln>
            <a:noFill/>
          </a:ln>
          <a:effectLst>
            <a:softEdge rad="112500"/>
          </a:effectLst>
        </p:spPr>
      </p:pic>
      <p:pic>
        <p:nvPicPr>
          <p:cNvPr id="3" name="תמונה 2">
            <a:extLst>
              <a:ext uri="{FF2B5EF4-FFF2-40B4-BE49-F238E27FC236}">
                <a16:creationId xmlns:a16="http://schemas.microsoft.com/office/drawing/2014/main" id="{B82656C9-5340-441F-8AC8-5B9796428340}"/>
              </a:ext>
            </a:extLst>
          </p:cNvPr>
          <p:cNvPicPr>
            <a:picLocks noChangeAspect="1"/>
          </p:cNvPicPr>
          <p:nvPr/>
        </p:nvPicPr>
        <p:blipFill rotWithShape="1">
          <a:blip r:embed="rId5"/>
          <a:srcRect l="13869" t="12898" r="15081" b="13604"/>
          <a:stretch/>
        </p:blipFill>
        <p:spPr>
          <a:xfrm>
            <a:off x="7023463" y="2311305"/>
            <a:ext cx="4222061" cy="2822789"/>
          </a:xfrm>
          <a:prstGeom prst="rect">
            <a:avLst/>
          </a:prstGeom>
          <a:ln>
            <a:noFill/>
          </a:ln>
          <a:effectLst>
            <a:softEdge rad="112500"/>
          </a:effectLst>
        </p:spPr>
      </p:pic>
    </p:spTree>
  </p:cSld>
  <p:clrMapOvr>
    <a:masterClrMapping/>
  </p:clrMapOvr>
  <p:transition>
    <p:cover/>
    <p:sndAc>
      <p:stSnd>
        <p:snd r:embed="rId3"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additive="base">
                                        <p:cTn id="7" dur="2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 calcmode="lin" valueType="num">
                                      <p:cBhvr additive="base">
                                        <p:cTn id="12" dur="2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F56B5F1-20D5-40B0-903C-23A897ED0A20}"/>
              </a:ext>
            </a:extLst>
          </p:cNvPr>
          <p:cNvSpPr>
            <a:spLocks noGrp="1" noRot="1" noChangeArrowheads="1"/>
          </p:cNvSpPr>
          <p:nvPr>
            <p:ph type="title"/>
          </p:nvPr>
        </p:nvSpPr>
        <p:spPr>
          <a:xfrm>
            <a:off x="4184695" y="93755"/>
            <a:ext cx="3819434" cy="1397000"/>
          </a:xfrm>
        </p:spPr>
        <p:txBody>
          <a:bodyPr/>
          <a:lstStyle/>
          <a:p>
            <a:pPr eaLnBrk="1" hangingPunct="1">
              <a:defRPr/>
            </a:pPr>
            <a:r>
              <a:rPr lang="en-US" dirty="0"/>
              <a:t>Falling Action</a:t>
            </a:r>
          </a:p>
        </p:txBody>
      </p:sp>
      <p:sp>
        <p:nvSpPr>
          <p:cNvPr id="29699" name="Rectangle 3">
            <a:extLst>
              <a:ext uri="{FF2B5EF4-FFF2-40B4-BE49-F238E27FC236}">
                <a16:creationId xmlns:a16="http://schemas.microsoft.com/office/drawing/2014/main" id="{29A54F08-428C-42BD-8952-C02DE4FF35D3}"/>
              </a:ext>
            </a:extLst>
          </p:cNvPr>
          <p:cNvSpPr>
            <a:spLocks noGrp="1" noChangeArrowheads="1"/>
          </p:cNvSpPr>
          <p:nvPr>
            <p:ph idx="1"/>
          </p:nvPr>
        </p:nvSpPr>
        <p:spPr>
          <a:xfrm>
            <a:off x="598172" y="2420973"/>
            <a:ext cx="11472904" cy="4470400"/>
          </a:xfrm>
        </p:spPr>
        <p:txBody>
          <a:bodyPr/>
          <a:lstStyle/>
          <a:p>
            <a:pPr algn="l" rtl="0" eaLnBrk="1" hangingPunct="1">
              <a:defRPr/>
            </a:pPr>
            <a:r>
              <a:rPr lang="en-US" dirty="0"/>
              <a:t>The immediate reaction to the climax.</a:t>
            </a:r>
          </a:p>
          <a:p>
            <a:pPr algn="l" rtl="0" eaLnBrk="1" hangingPunct="1">
              <a:defRPr/>
            </a:pPr>
            <a:r>
              <a:rPr lang="en-US" dirty="0"/>
              <a:t>All the actions that occur after the climax and before the conclusion of the story.</a:t>
            </a:r>
          </a:p>
          <a:p>
            <a:pPr algn="l" rtl="0" eaLnBrk="1" hangingPunct="1">
              <a:buFont typeface="Wingdings" panose="05000000000000000000" pitchFamily="2" charset="2"/>
              <a:buNone/>
              <a:defRPr/>
            </a:pPr>
            <a:endParaRPr lang="en-US" dirty="0"/>
          </a:p>
        </p:txBody>
      </p:sp>
      <p:sp>
        <p:nvSpPr>
          <p:cNvPr id="13314" name="Slide Number Placeholder 4">
            <a:extLst>
              <a:ext uri="{FF2B5EF4-FFF2-40B4-BE49-F238E27FC236}">
                <a16:creationId xmlns:a16="http://schemas.microsoft.com/office/drawing/2014/main" id="{338DAC9A-64C7-4990-B5A3-37F6A9EEBAF9}"/>
              </a:ext>
            </a:extLst>
          </p:cNvPr>
          <p:cNvSpPr>
            <a:spLocks noGrp="1"/>
          </p:cNvSpPr>
          <p:nvPr>
            <p:ph type="sldNum" sz="quarter" idx="12"/>
          </p:nvPr>
        </p:nvSpPr>
        <p:spPr>
          <a:xfrm>
            <a:off x="628650" y="6356351"/>
            <a:ext cx="2057400" cy="365125"/>
          </a:xfrm>
          <a:prstGeom prst="rect">
            <a:avLst/>
          </a:prstGeom>
          <a:noFill/>
        </p:spPr>
        <p:txBody>
          <a:bodyPr vert="horz" lIns="91440" tIns="45720" rIns="91440" bIns="45720" rtlCol="1" anchor="ctr"/>
          <a:lstStyle>
            <a:defPPr>
              <a:defRPr lang="en-IL"/>
            </a:defPPr>
            <a:lvl1pPr marL="0" algn="r" defTabSz="914400" rtl="1" eaLnBrk="1" latinLnBrk="0" hangingPunct="1">
              <a:defRPr sz="9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ClrTx/>
              <a:buSzTx/>
              <a:buFontTx/>
              <a:buNone/>
            </a:pPr>
            <a:fld id="{2217E0AB-9CCE-47BA-AE20-5762C910731F}" type="slidenum">
              <a:rPr lang="en-US" altLang="en-IL" smtClean="0"/>
              <a:pPr>
                <a:spcBef>
                  <a:spcPct val="0"/>
                </a:spcBef>
                <a:buClrTx/>
                <a:buSzTx/>
                <a:buFontTx/>
                <a:buNone/>
              </a:pPr>
              <a:t>34</a:t>
            </a:fld>
            <a:endParaRPr lang="en-US" altLang="en-US" sz="1200">
              <a:latin typeface="Arial" panose="020B0604020202020204" pitchFamily="34" charset="0"/>
            </a:endParaRPr>
          </a:p>
        </p:txBody>
      </p:sp>
      <p:pic>
        <p:nvPicPr>
          <p:cNvPr id="2" name="תמונה 1">
            <a:extLst>
              <a:ext uri="{FF2B5EF4-FFF2-40B4-BE49-F238E27FC236}">
                <a16:creationId xmlns:a16="http://schemas.microsoft.com/office/drawing/2014/main" id="{196A5EFE-B65F-4257-99D0-DD2CF84D4BB4}"/>
              </a:ext>
            </a:extLst>
          </p:cNvPr>
          <p:cNvPicPr>
            <a:picLocks noChangeAspect="1"/>
          </p:cNvPicPr>
          <p:nvPr/>
        </p:nvPicPr>
        <p:blipFill>
          <a:blip r:embed="rId4"/>
          <a:stretch>
            <a:fillRect/>
          </a:stretch>
        </p:blipFill>
        <p:spPr>
          <a:xfrm>
            <a:off x="3718148" y="4183664"/>
            <a:ext cx="3948698" cy="2355249"/>
          </a:xfrm>
          <a:prstGeom prst="rect">
            <a:avLst/>
          </a:prstGeom>
          <a:ln>
            <a:noFill/>
          </a:ln>
          <a:effectLst>
            <a:softEdge rad="112500"/>
          </a:effectLst>
        </p:spPr>
      </p:pic>
    </p:spTree>
  </p:cSld>
  <p:clrMapOvr>
    <a:masterClrMapping/>
  </p:clrMapOvr>
  <p:transition>
    <p:cover/>
    <p:sndAc>
      <p:stSnd>
        <p:snd r:embed="rId3" name="type.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2A29495-D4E0-4C54-9311-345DDAD788A4}"/>
              </a:ext>
            </a:extLst>
          </p:cNvPr>
          <p:cNvSpPr>
            <a:spLocks noGrp="1" noRot="1" noChangeArrowheads="1"/>
          </p:cNvSpPr>
          <p:nvPr>
            <p:ph type="title"/>
          </p:nvPr>
        </p:nvSpPr>
        <p:spPr>
          <a:xfrm>
            <a:off x="4222204" y="10458"/>
            <a:ext cx="3459394" cy="1397000"/>
          </a:xfrm>
        </p:spPr>
        <p:txBody>
          <a:bodyPr/>
          <a:lstStyle/>
          <a:p>
            <a:pPr eaLnBrk="1" hangingPunct="1">
              <a:defRPr/>
            </a:pPr>
            <a:r>
              <a:rPr lang="en-US" dirty="0"/>
              <a:t>Resolution</a:t>
            </a:r>
          </a:p>
        </p:txBody>
      </p:sp>
      <p:sp>
        <p:nvSpPr>
          <p:cNvPr id="30723" name="Rectangle 3">
            <a:extLst>
              <a:ext uri="{FF2B5EF4-FFF2-40B4-BE49-F238E27FC236}">
                <a16:creationId xmlns:a16="http://schemas.microsoft.com/office/drawing/2014/main" id="{E1FE3179-C68D-4600-A1B3-C41E85D651A8}"/>
              </a:ext>
            </a:extLst>
          </p:cNvPr>
          <p:cNvSpPr>
            <a:spLocks noGrp="1" noChangeArrowheads="1"/>
          </p:cNvSpPr>
          <p:nvPr>
            <p:ph idx="1"/>
          </p:nvPr>
        </p:nvSpPr>
        <p:spPr>
          <a:xfrm>
            <a:off x="418305" y="3782753"/>
            <a:ext cx="11352213" cy="1828799"/>
          </a:xfrm>
        </p:spPr>
        <p:txBody>
          <a:bodyPr/>
          <a:lstStyle/>
          <a:p>
            <a:pPr algn="l" rtl="0" eaLnBrk="1" hangingPunct="1">
              <a:defRPr/>
            </a:pPr>
            <a:r>
              <a:rPr lang="en-US" dirty="0"/>
              <a:t>The conclusion of the plot. </a:t>
            </a:r>
          </a:p>
          <a:p>
            <a:pPr algn="l" rtl="0" eaLnBrk="1" hangingPunct="1">
              <a:defRPr/>
            </a:pPr>
            <a:r>
              <a:rPr lang="en-US" dirty="0"/>
              <a:t> Loose ends are tied up.</a:t>
            </a:r>
          </a:p>
          <a:p>
            <a:pPr algn="l" rtl="0" eaLnBrk="1" hangingPunct="1">
              <a:defRPr/>
            </a:pPr>
            <a:r>
              <a:rPr lang="en-US" dirty="0"/>
              <a:t>There might not be a clear resolution. This is called a cliffhanger ending.</a:t>
            </a:r>
          </a:p>
        </p:txBody>
      </p:sp>
      <p:sp>
        <p:nvSpPr>
          <p:cNvPr id="14338" name="Slide Number Placeholder 4">
            <a:extLst>
              <a:ext uri="{FF2B5EF4-FFF2-40B4-BE49-F238E27FC236}">
                <a16:creationId xmlns:a16="http://schemas.microsoft.com/office/drawing/2014/main" id="{EE5FE1EB-FD4C-4B8F-92FC-B29D3F71927D}"/>
              </a:ext>
            </a:extLst>
          </p:cNvPr>
          <p:cNvSpPr>
            <a:spLocks noGrp="1"/>
          </p:cNvSpPr>
          <p:nvPr>
            <p:ph type="sldNum" sz="quarter" idx="12"/>
          </p:nvPr>
        </p:nvSpPr>
        <p:spPr>
          <a:xfrm>
            <a:off x="628650" y="6356351"/>
            <a:ext cx="2057400" cy="365125"/>
          </a:xfrm>
          <a:prstGeom prst="rect">
            <a:avLst/>
          </a:prstGeom>
          <a:noFill/>
        </p:spPr>
        <p:txBody>
          <a:bodyPr vert="horz" lIns="91440" tIns="45720" rIns="91440" bIns="45720" rtlCol="1" anchor="ctr"/>
          <a:lstStyle>
            <a:defPPr>
              <a:defRPr lang="en-IL"/>
            </a:defPPr>
            <a:lvl1pPr marL="0" algn="r" defTabSz="914400" rtl="1" eaLnBrk="1" latinLnBrk="0" hangingPunct="1">
              <a:defRPr sz="9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spcBef>
                <a:spcPct val="0"/>
              </a:spcBef>
              <a:buClrTx/>
              <a:buSzTx/>
              <a:buFontTx/>
              <a:buNone/>
            </a:pPr>
            <a:fld id="{2217E0AB-9CCE-47BA-AE20-5762C910731F}" type="slidenum">
              <a:rPr lang="en-US" altLang="en-IL" smtClean="0"/>
              <a:pPr>
                <a:spcBef>
                  <a:spcPct val="0"/>
                </a:spcBef>
                <a:buClrTx/>
                <a:buSzTx/>
                <a:buFontTx/>
                <a:buNone/>
              </a:pPr>
              <a:t>35</a:t>
            </a:fld>
            <a:endParaRPr lang="en-US" altLang="en-US" sz="1200">
              <a:latin typeface="Arial" panose="020B0604020202020204" pitchFamily="34" charset="0"/>
            </a:endParaRPr>
          </a:p>
        </p:txBody>
      </p:sp>
      <p:pic>
        <p:nvPicPr>
          <p:cNvPr id="14341" name="Picture 4" descr="j0116362[1]">
            <a:extLst>
              <a:ext uri="{FF2B5EF4-FFF2-40B4-BE49-F238E27FC236}">
                <a16:creationId xmlns:a16="http://schemas.microsoft.com/office/drawing/2014/main" id="{D6C0C1B3-228A-432D-9257-99E05A639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6739" y="5362758"/>
            <a:ext cx="1774825"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j0320668[1]">
            <a:extLst>
              <a:ext uri="{FF2B5EF4-FFF2-40B4-BE49-F238E27FC236}">
                <a16:creationId xmlns:a16="http://schemas.microsoft.com/office/drawing/2014/main" id="{C412F084-1ADB-409F-96D9-6F88B0BDB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006180" y="579798"/>
            <a:ext cx="88331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תמונה 2">
            <a:extLst>
              <a:ext uri="{FF2B5EF4-FFF2-40B4-BE49-F238E27FC236}">
                <a16:creationId xmlns:a16="http://schemas.microsoft.com/office/drawing/2014/main" id="{F9BAC084-5C0B-407C-8451-058CF889D0D9}"/>
              </a:ext>
            </a:extLst>
          </p:cNvPr>
          <p:cNvPicPr>
            <a:picLocks noChangeAspect="1"/>
          </p:cNvPicPr>
          <p:nvPr/>
        </p:nvPicPr>
        <p:blipFill>
          <a:blip r:embed="rId6"/>
          <a:stretch>
            <a:fillRect/>
          </a:stretch>
        </p:blipFill>
        <p:spPr>
          <a:xfrm>
            <a:off x="9032840" y="1094060"/>
            <a:ext cx="2010063" cy="3478696"/>
          </a:xfrm>
          <a:prstGeom prst="rect">
            <a:avLst/>
          </a:prstGeom>
        </p:spPr>
      </p:pic>
    </p:spTree>
  </p:cSld>
  <p:clrMapOvr>
    <a:masterClrMapping/>
  </p:clrMapOvr>
  <p:transition>
    <p:cover/>
    <p:sndAc>
      <p:stSnd>
        <p:snd r:embed="rId3"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 calcmode="lin" valueType="num">
                                      <p:cBhvr additive="base">
                                        <p:cTn id="7" dur="3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FC5D0089-EFE6-4713-94B6-DBE0BCE03396}"/>
              </a:ext>
            </a:extLst>
          </p:cNvPr>
          <p:cNvPicPr>
            <a:picLocks noChangeAspect="1"/>
          </p:cNvPicPr>
          <p:nvPr/>
        </p:nvPicPr>
        <p:blipFill>
          <a:blip r:embed="rId2"/>
          <a:stretch>
            <a:fillRect/>
          </a:stretch>
        </p:blipFill>
        <p:spPr>
          <a:xfrm>
            <a:off x="2349996" y="764704"/>
            <a:ext cx="6939310" cy="4871499"/>
          </a:xfrm>
          <a:prstGeom prst="rect">
            <a:avLst/>
          </a:prstGeom>
          <a:ln>
            <a:noFill/>
          </a:ln>
          <a:effectLst>
            <a:softEdge rad="112500"/>
          </a:effectLst>
        </p:spPr>
      </p:pic>
    </p:spTree>
    <p:extLst>
      <p:ext uri="{BB962C8B-B14F-4D97-AF65-F5344CB8AC3E}">
        <p14:creationId xmlns:p14="http://schemas.microsoft.com/office/powerpoint/2010/main" val="420479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99B4FE19-BE12-4855-A47E-F994E671FDA1}"/>
              </a:ext>
            </a:extLst>
          </p:cNvPr>
          <p:cNvSpPr/>
          <p:nvPr/>
        </p:nvSpPr>
        <p:spPr>
          <a:xfrm>
            <a:off x="1199482" y="620688"/>
            <a:ext cx="9789859" cy="769441"/>
          </a:xfrm>
          <a:prstGeom prst="rect">
            <a:avLst/>
          </a:prstGeom>
        </p:spPr>
        <p:txBody>
          <a:bodyPr wrap="none">
            <a:spAutoFit/>
          </a:bodyPr>
          <a:lstStyle/>
          <a:p>
            <a:r>
              <a:rPr lang="en-US" sz="4400" dirty="0">
                <a:latin typeface="Tahoma" panose="020B0604030504040204" pitchFamily="34" charset="0"/>
                <a:ea typeface="Tahoma" panose="020B0604030504040204" pitchFamily="34" charset="0"/>
                <a:cs typeface="Tahoma" panose="020B0604030504040204" pitchFamily="34" charset="0"/>
              </a:rPr>
              <a:t>EXTENSIVE AND INTENSIVE READING</a:t>
            </a:r>
            <a:endParaRPr lang="en-IL" sz="4400" dirty="0">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a:extLst>
              <a:ext uri="{FF2B5EF4-FFF2-40B4-BE49-F238E27FC236}">
                <a16:creationId xmlns:a16="http://schemas.microsoft.com/office/drawing/2014/main" id="{AEF60928-0A95-4548-8548-FA4B541C313C}"/>
              </a:ext>
            </a:extLst>
          </p:cNvPr>
          <p:cNvPicPr>
            <a:picLocks noChangeAspect="1"/>
          </p:cNvPicPr>
          <p:nvPr/>
        </p:nvPicPr>
        <p:blipFill>
          <a:blip r:embed="rId3"/>
          <a:stretch>
            <a:fillRect/>
          </a:stretch>
        </p:blipFill>
        <p:spPr>
          <a:xfrm>
            <a:off x="2710036" y="1556792"/>
            <a:ext cx="6264696" cy="41717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470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52CC11AB-71B6-43D8-8D3E-421D2F1DD0A2}"/>
              </a:ext>
            </a:extLst>
          </p:cNvPr>
          <p:cNvPicPr>
            <a:picLocks noChangeAspect="1"/>
          </p:cNvPicPr>
          <p:nvPr/>
        </p:nvPicPr>
        <p:blipFill>
          <a:blip r:embed="rId3"/>
          <a:stretch>
            <a:fillRect/>
          </a:stretch>
        </p:blipFill>
        <p:spPr>
          <a:xfrm>
            <a:off x="2522537" y="1916832"/>
            <a:ext cx="7143750" cy="4762500"/>
          </a:xfrm>
          <a:prstGeom prst="rect">
            <a:avLst/>
          </a:prstGeom>
          <a:ln>
            <a:noFill/>
          </a:ln>
          <a:effectLst>
            <a:softEdge rad="112500"/>
          </a:effectLst>
        </p:spPr>
      </p:pic>
      <p:sp>
        <p:nvSpPr>
          <p:cNvPr id="3" name="מלבן 2">
            <a:extLst>
              <a:ext uri="{FF2B5EF4-FFF2-40B4-BE49-F238E27FC236}">
                <a16:creationId xmlns:a16="http://schemas.microsoft.com/office/drawing/2014/main" id="{01B5886C-AB54-4954-9473-6F0E95384EF6}"/>
              </a:ext>
            </a:extLst>
          </p:cNvPr>
          <p:cNvSpPr/>
          <p:nvPr/>
        </p:nvSpPr>
        <p:spPr>
          <a:xfrm>
            <a:off x="2097099" y="620688"/>
            <a:ext cx="7994625" cy="830997"/>
          </a:xfrm>
          <a:prstGeom prst="rect">
            <a:avLst/>
          </a:prstGeom>
        </p:spPr>
        <p:txBody>
          <a:bodyPr wrap="none">
            <a:spAutoFit/>
          </a:bodyPr>
          <a:lstStyle/>
          <a:p>
            <a:r>
              <a:rPr lang="en-US" sz="4800" dirty="0">
                <a:latin typeface="Tahoma" panose="020B0604030504040204" pitchFamily="34" charset="0"/>
                <a:ea typeface="Tahoma" panose="020B0604030504040204" pitchFamily="34" charset="0"/>
                <a:cs typeface="Tahoma" panose="020B0604030504040204" pitchFamily="34" charset="0"/>
              </a:rPr>
              <a:t>A</a:t>
            </a:r>
            <a:r>
              <a:rPr lang="en-IL" sz="4800" dirty="0">
                <a:latin typeface="Tahoma" panose="020B0604030504040204" pitchFamily="34" charset="0"/>
                <a:ea typeface="Tahoma" panose="020B0604030504040204" pitchFamily="34" charset="0"/>
                <a:cs typeface="Tahoma" panose="020B0604030504040204" pitchFamily="34" charset="0"/>
              </a:rPr>
              <a:t>nnouncing </a:t>
            </a:r>
            <a:r>
              <a:rPr lang="en-US" sz="4800" dirty="0">
                <a:latin typeface="Tahoma" panose="020B0604030504040204" pitchFamily="34" charset="0"/>
                <a:ea typeface="Tahoma" panose="020B0604030504040204" pitchFamily="34" charset="0"/>
                <a:cs typeface="Tahoma" panose="020B0604030504040204" pitchFamily="34" charset="0"/>
              </a:rPr>
              <a:t>R</a:t>
            </a:r>
            <a:r>
              <a:rPr lang="en-IL" sz="4800" dirty="0">
                <a:latin typeface="Tahoma" panose="020B0604030504040204" pitchFamily="34" charset="0"/>
                <a:ea typeface="Tahoma" panose="020B0604030504040204" pitchFamily="34" charset="0"/>
                <a:cs typeface="Tahoma" panose="020B0604030504040204" pitchFamily="34" charset="0"/>
              </a:rPr>
              <a:t>eading</a:t>
            </a:r>
            <a:r>
              <a:rPr lang="en-US" sz="4800" dirty="0">
                <a:latin typeface="Tahoma" panose="020B0604030504040204" pitchFamily="34" charset="0"/>
                <a:ea typeface="Tahoma" panose="020B0604030504040204" pitchFamily="34" charset="0"/>
                <a:cs typeface="Tahoma" panose="020B0604030504040204" pitchFamily="34" charset="0"/>
              </a:rPr>
              <a:t> in Class</a:t>
            </a:r>
            <a:endParaRPr lang="en-IL" sz="5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21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01B5886C-AB54-4954-9473-6F0E95384EF6}"/>
              </a:ext>
            </a:extLst>
          </p:cNvPr>
          <p:cNvSpPr/>
          <p:nvPr/>
        </p:nvSpPr>
        <p:spPr>
          <a:xfrm>
            <a:off x="1861586" y="620688"/>
            <a:ext cx="8230138" cy="830997"/>
          </a:xfrm>
          <a:prstGeom prst="rect">
            <a:avLst/>
          </a:prstGeom>
        </p:spPr>
        <p:txBody>
          <a:bodyPr wrap="none">
            <a:spAutoFit/>
          </a:bodyPr>
          <a:lstStyle/>
          <a:p>
            <a:pPr marL="0" marR="0" lvl="0" indent="0" algn="r" defTabSz="1218987" rtl="1"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74C81"/>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IL" sz="4800" b="0" i="0" u="none" strike="noStrike" kern="1200" cap="none" spc="0" normalizeH="0" baseline="0" noProof="0" dirty="0">
                <a:ln>
                  <a:noFill/>
                </a:ln>
                <a:solidFill>
                  <a:srgbClr val="374C81"/>
                </a:solidFill>
                <a:effectLst/>
                <a:uLnTx/>
                <a:uFillTx/>
                <a:latin typeface="Tahoma" panose="020B0604030504040204" pitchFamily="34" charset="0"/>
                <a:ea typeface="Tahoma" panose="020B0604030504040204" pitchFamily="34" charset="0"/>
                <a:cs typeface="Tahoma" panose="020B0604030504040204" pitchFamily="34" charset="0"/>
              </a:rPr>
              <a:t>nnouncing </a:t>
            </a:r>
            <a:r>
              <a:rPr lang="en-US" sz="4800" dirty="0">
                <a:solidFill>
                  <a:srgbClr val="374C81"/>
                </a:solidFill>
                <a:latin typeface="Tahoma" panose="020B0604030504040204" pitchFamily="34" charset="0"/>
                <a:ea typeface="Tahoma" panose="020B0604030504040204" pitchFamily="34" charset="0"/>
                <a:cs typeface="Tahoma" panose="020B0604030504040204" pitchFamily="34" charset="0"/>
              </a:rPr>
              <a:t>Listening</a:t>
            </a:r>
            <a:r>
              <a:rPr kumimoji="0" lang="en-US" sz="4800" b="0" i="0" u="none" strike="noStrike" kern="1200" cap="none" spc="0" normalizeH="0" baseline="0" noProof="0" dirty="0">
                <a:ln>
                  <a:noFill/>
                </a:ln>
                <a:solidFill>
                  <a:srgbClr val="374C81"/>
                </a:solidFill>
                <a:effectLst/>
                <a:uLnTx/>
                <a:uFillTx/>
                <a:latin typeface="Tahoma" panose="020B0604030504040204" pitchFamily="34" charset="0"/>
                <a:ea typeface="Tahoma" panose="020B0604030504040204" pitchFamily="34" charset="0"/>
                <a:cs typeface="Tahoma" panose="020B0604030504040204" pitchFamily="34" charset="0"/>
              </a:rPr>
              <a:t> in Class</a:t>
            </a:r>
            <a:endParaRPr kumimoji="0" lang="en-IL" sz="5400" b="0" i="0" u="none" strike="noStrike" kern="1200" cap="none" spc="0" normalizeH="0" baseline="0" noProof="0" dirty="0">
              <a:ln>
                <a:noFill/>
              </a:ln>
              <a:solidFill>
                <a:srgbClr val="374C8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תמונה 3">
            <a:extLst>
              <a:ext uri="{FF2B5EF4-FFF2-40B4-BE49-F238E27FC236}">
                <a16:creationId xmlns:a16="http://schemas.microsoft.com/office/drawing/2014/main" id="{F9C0FB24-2368-4821-AD96-1A7F0E6C1820}"/>
              </a:ext>
            </a:extLst>
          </p:cNvPr>
          <p:cNvPicPr>
            <a:picLocks noChangeAspect="1"/>
          </p:cNvPicPr>
          <p:nvPr/>
        </p:nvPicPr>
        <p:blipFill>
          <a:blip r:embed="rId3"/>
          <a:stretch>
            <a:fillRect/>
          </a:stretch>
        </p:blipFill>
        <p:spPr>
          <a:xfrm>
            <a:off x="2854052" y="1916832"/>
            <a:ext cx="6094812" cy="4033051"/>
          </a:xfrm>
          <a:prstGeom prst="rect">
            <a:avLst/>
          </a:prstGeom>
          <a:ln>
            <a:noFill/>
          </a:ln>
          <a:effectLst>
            <a:softEdge rad="112500"/>
          </a:effectLst>
        </p:spPr>
      </p:pic>
    </p:spTree>
    <p:extLst>
      <p:ext uri="{BB962C8B-B14F-4D97-AF65-F5344CB8AC3E}">
        <p14:creationId xmlns:p14="http://schemas.microsoft.com/office/powerpoint/2010/main" val="66611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051314A-9221-4BA4-8627-B7A3B9B2AD69}"/>
              </a:ext>
            </a:extLst>
          </p:cNvPr>
          <p:cNvSpPr/>
          <p:nvPr/>
        </p:nvSpPr>
        <p:spPr>
          <a:xfrm>
            <a:off x="693812" y="1124744"/>
            <a:ext cx="8951068" cy="5441874"/>
          </a:xfrm>
          <a:prstGeom prst="rect">
            <a:avLst/>
          </a:prstGeom>
        </p:spPr>
        <p:txBody>
          <a:bodyPr wrap="square">
            <a:spAutoFit/>
          </a:bodyPr>
          <a:lstStyle/>
          <a:p>
            <a:pPr lvl="0" algn="l" rtl="0">
              <a:lnSpc>
                <a:spcPct val="200000"/>
              </a:lnSpc>
              <a:spcAft>
                <a:spcPts val="525"/>
              </a:spcAft>
              <a:buSzPts val="1000"/>
              <a:tabLst>
                <a:tab pos="457200" algn="l"/>
              </a:tabLst>
            </a:pPr>
            <a:r>
              <a:rPr lang="en-IL" sz="2800" dirty="0">
                <a:latin typeface="Tahoma" panose="020B0604030504040204" pitchFamily="34" charset="0"/>
                <a:ea typeface="Tahoma" panose="020B0604030504040204" pitchFamily="34" charset="0"/>
                <a:cs typeface="Tahoma" panose="020B0604030504040204" pitchFamily="34" charset="0"/>
              </a:rPr>
              <a:t>Strategies </a:t>
            </a:r>
            <a:r>
              <a:rPr lang="en-US" sz="2800" dirty="0">
                <a:latin typeface="Tahoma" panose="020B0604030504040204" pitchFamily="34" charset="0"/>
                <a:ea typeface="Tahoma" panose="020B0604030504040204" pitchFamily="34" charset="0"/>
                <a:cs typeface="Tahoma" panose="020B0604030504040204" pitchFamily="34" charset="0"/>
              </a:rPr>
              <a:t>used </a:t>
            </a:r>
            <a:r>
              <a:rPr lang="en-IL" sz="2800" dirty="0">
                <a:latin typeface="Tahoma" panose="020B0604030504040204" pitchFamily="34" charset="0"/>
                <a:ea typeface="Tahoma" panose="020B0604030504040204" pitchFamily="34" charset="0"/>
                <a:cs typeface="Tahoma" panose="020B0604030504040204" pitchFamily="34" charset="0"/>
              </a:rPr>
              <a:t>for communicative reading</a:t>
            </a:r>
          </a:p>
          <a:p>
            <a:pPr marL="342900" lvl="0" indent="-342900" algn="l" rtl="0">
              <a:lnSpc>
                <a:spcPct val="200000"/>
              </a:lnSpc>
              <a:spcAft>
                <a:spcPts val="525"/>
              </a:spcAft>
              <a:buSzPts val="1000"/>
              <a:buFont typeface="Symbol" panose="05050102010706020507" pitchFamily="18" charset="2"/>
              <a:buChar char=""/>
              <a:tabLst>
                <a:tab pos="457200" algn="l"/>
              </a:tabLst>
            </a:pPr>
            <a:r>
              <a:rPr lang="en-IL" sz="2800" dirty="0">
                <a:latin typeface="Tahoma" panose="020B0604030504040204" pitchFamily="34" charset="0"/>
                <a:ea typeface="Tahoma" panose="020B0604030504040204" pitchFamily="34" charset="0"/>
                <a:cs typeface="Tahoma" panose="020B0604030504040204" pitchFamily="34" charset="0"/>
              </a:rPr>
              <a:t>Pre-reading tasks</a:t>
            </a:r>
          </a:p>
          <a:p>
            <a:pPr marL="342900" lvl="0" indent="-342900" algn="l" rtl="0">
              <a:lnSpc>
                <a:spcPct val="200000"/>
              </a:lnSpc>
              <a:spcAft>
                <a:spcPts val="525"/>
              </a:spcAft>
              <a:buSzPts val="1000"/>
              <a:buFont typeface="Symbol" panose="05050102010706020507" pitchFamily="18" charset="2"/>
              <a:buChar char=""/>
              <a:tabLst>
                <a:tab pos="457200" algn="l"/>
              </a:tabLst>
            </a:pPr>
            <a:r>
              <a:rPr lang="en-IL" sz="2800" dirty="0">
                <a:latin typeface="Tahoma" panose="020B0604030504040204" pitchFamily="34" charset="0"/>
                <a:ea typeface="Tahoma" panose="020B0604030504040204" pitchFamily="34" charset="0"/>
                <a:cs typeface="Tahoma" panose="020B0604030504040204" pitchFamily="34" charset="0"/>
              </a:rPr>
              <a:t>While-reading tasks</a:t>
            </a:r>
          </a:p>
          <a:p>
            <a:pPr marL="342900" lvl="0" indent="-342900" algn="l" rtl="0">
              <a:lnSpc>
                <a:spcPct val="200000"/>
              </a:lnSpc>
              <a:spcAft>
                <a:spcPts val="525"/>
              </a:spcAft>
              <a:buSzPts val="1000"/>
              <a:buFont typeface="Symbol" panose="05050102010706020507" pitchFamily="18" charset="2"/>
              <a:buChar char=""/>
              <a:tabLst>
                <a:tab pos="457200" algn="l"/>
              </a:tabLst>
            </a:pPr>
            <a:r>
              <a:rPr lang="en-IL" sz="2800" dirty="0">
                <a:latin typeface="Tahoma" panose="020B0604030504040204" pitchFamily="34" charset="0"/>
                <a:ea typeface="Tahoma" panose="020B0604030504040204" pitchFamily="34" charset="0"/>
                <a:cs typeface="Tahoma" panose="020B0604030504040204" pitchFamily="34" charset="0"/>
              </a:rPr>
              <a:t>While-reading tasks leading into post-reading tasks</a:t>
            </a:r>
          </a:p>
          <a:p>
            <a:pPr marL="342900" lvl="0" indent="-342900" algn="l" rtl="0">
              <a:lnSpc>
                <a:spcPct val="200000"/>
              </a:lnSpc>
              <a:spcAft>
                <a:spcPts val="525"/>
              </a:spcAft>
              <a:buSzPts val="1000"/>
              <a:buFont typeface="Symbol" panose="05050102010706020507" pitchFamily="18" charset="2"/>
              <a:buChar char=""/>
              <a:tabLst>
                <a:tab pos="457200" algn="l"/>
              </a:tabLst>
            </a:pPr>
            <a:r>
              <a:rPr lang="en-IL" sz="2800" dirty="0">
                <a:latin typeface="Tahoma" panose="020B0604030504040204" pitchFamily="34" charset="0"/>
                <a:ea typeface="Tahoma" panose="020B0604030504040204" pitchFamily="34" charset="0"/>
                <a:cs typeface="Tahoma" panose="020B0604030504040204" pitchFamily="34" charset="0"/>
              </a:rPr>
              <a:t>Post-reading tasks</a:t>
            </a:r>
          </a:p>
          <a:p>
            <a:pPr marL="342900" lvl="0" indent="-342900" algn="l" rtl="0">
              <a:lnSpc>
                <a:spcPct val="200000"/>
              </a:lnSpc>
              <a:spcAft>
                <a:spcPts val="525"/>
              </a:spcAft>
              <a:buSzPts val="1000"/>
              <a:buFont typeface="Symbol" panose="05050102010706020507" pitchFamily="18" charset="2"/>
              <a:buChar char=""/>
              <a:tabLst>
                <a:tab pos="457200" algn="l"/>
              </a:tabLst>
            </a:pPr>
            <a:r>
              <a:rPr lang="en-IL" sz="2800" dirty="0">
                <a:latin typeface="Tahoma" panose="020B0604030504040204" pitchFamily="34" charset="0"/>
                <a:ea typeface="Tahoma" panose="020B0604030504040204" pitchFamily="34" charset="0"/>
                <a:cs typeface="Tahoma" panose="020B0604030504040204" pitchFamily="34" charset="0"/>
              </a:rPr>
              <a:t>Conclusion</a:t>
            </a:r>
          </a:p>
        </p:txBody>
      </p:sp>
      <p:sp>
        <p:nvSpPr>
          <p:cNvPr id="3" name="מלבן 2">
            <a:extLst>
              <a:ext uri="{FF2B5EF4-FFF2-40B4-BE49-F238E27FC236}">
                <a16:creationId xmlns:a16="http://schemas.microsoft.com/office/drawing/2014/main" id="{6921C9E9-4955-4DBD-B807-A4DC42FC7235}"/>
              </a:ext>
            </a:extLst>
          </p:cNvPr>
          <p:cNvSpPr/>
          <p:nvPr/>
        </p:nvSpPr>
        <p:spPr>
          <a:xfrm>
            <a:off x="1629916" y="-53788"/>
            <a:ext cx="8118761" cy="1223861"/>
          </a:xfrm>
          <a:prstGeom prst="rect">
            <a:avLst/>
          </a:prstGeom>
        </p:spPr>
        <p:txBody>
          <a:bodyPr wrap="none">
            <a:spAutoFit/>
          </a:bodyPr>
          <a:lstStyle/>
          <a:p>
            <a:pPr lvl="0" algn="l" rtl="0">
              <a:lnSpc>
                <a:spcPct val="200000"/>
              </a:lnSpc>
              <a:spcAft>
                <a:spcPts val="525"/>
              </a:spcAft>
              <a:buSzPts val="1000"/>
              <a:tabLst>
                <a:tab pos="457200" algn="l"/>
              </a:tabLst>
            </a:pPr>
            <a:r>
              <a:rPr lang="en-IL" sz="4400" dirty="0">
                <a:latin typeface="Tahoma" panose="020B0604030504040204" pitchFamily="34" charset="0"/>
                <a:ea typeface="Tahoma" panose="020B0604030504040204" pitchFamily="34" charset="0"/>
                <a:cs typeface="Tahoma" panose="020B0604030504040204" pitchFamily="34" charset="0"/>
              </a:rPr>
              <a:t>Can reading be communicative?</a:t>
            </a:r>
          </a:p>
        </p:txBody>
      </p:sp>
    </p:spTree>
    <p:extLst>
      <p:ext uri="{BB962C8B-B14F-4D97-AF65-F5344CB8AC3E}">
        <p14:creationId xmlns:p14="http://schemas.microsoft.com/office/powerpoint/2010/main" val="16088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776093DD-F7E5-4D22-8171-E5A99A30E6E8}"/>
              </a:ext>
            </a:extLst>
          </p:cNvPr>
          <p:cNvSpPr/>
          <p:nvPr/>
        </p:nvSpPr>
        <p:spPr>
          <a:xfrm>
            <a:off x="995798" y="260648"/>
            <a:ext cx="9933810" cy="923330"/>
          </a:xfrm>
          <a:prstGeom prst="rect">
            <a:avLst/>
          </a:prstGeom>
        </p:spPr>
        <p:txBody>
          <a:bodyPr wrap="none">
            <a:spAutoFit/>
          </a:bodyPr>
          <a:lstStyle/>
          <a:p>
            <a:pPr lvl="0" algn="ctr"/>
            <a:r>
              <a:rPr lang="en-US" sz="5400" dirty="0">
                <a:latin typeface="Tahoma" panose="020B0604030504040204" pitchFamily="34" charset="0"/>
                <a:ea typeface="Tahoma" panose="020B0604030504040204" pitchFamily="34" charset="0"/>
                <a:cs typeface="Tahoma" panose="020B0604030504040204" pitchFamily="34" charset="0"/>
              </a:rPr>
              <a:t>Reading Engagement Strategies</a:t>
            </a:r>
          </a:p>
        </p:txBody>
      </p:sp>
      <p:sp>
        <p:nvSpPr>
          <p:cNvPr id="4" name="מלבן 3">
            <a:extLst>
              <a:ext uri="{FF2B5EF4-FFF2-40B4-BE49-F238E27FC236}">
                <a16:creationId xmlns:a16="http://schemas.microsoft.com/office/drawing/2014/main" id="{519D1FB7-303E-4563-8198-73F081F521F3}"/>
              </a:ext>
            </a:extLst>
          </p:cNvPr>
          <p:cNvSpPr/>
          <p:nvPr/>
        </p:nvSpPr>
        <p:spPr>
          <a:xfrm>
            <a:off x="333772" y="1052736"/>
            <a:ext cx="13753528" cy="5993564"/>
          </a:xfrm>
          <a:prstGeom prst="rect">
            <a:avLst/>
          </a:prstGeom>
        </p:spPr>
        <p:txBody>
          <a:bodyPr wrap="square">
            <a:spAutoFit/>
          </a:bodyPr>
          <a:lstStyle/>
          <a:p>
            <a:pPr lvl="0" algn="l" rtl="0">
              <a:lnSpc>
                <a:spcPct val="150000"/>
              </a:lnSpc>
            </a:pPr>
            <a:endParaRPr lang="en-US" sz="3200" dirty="0">
              <a:latin typeface="Tahoma" panose="020B0604030504040204" pitchFamily="34" charset="0"/>
              <a:ea typeface="Tahoma" panose="020B0604030504040204" pitchFamily="34" charset="0"/>
              <a:cs typeface="Tahoma" panose="020B0604030504040204" pitchFamily="34" charset="0"/>
            </a:endParaRPr>
          </a:p>
          <a:p>
            <a:pPr marL="457200" lvl="0" indent="-457200" algn="l" rtl="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Interactive digital activities - Vocabulary</a:t>
            </a:r>
          </a:p>
          <a:p>
            <a:pPr marL="457200" lvl="0" indent="-457200" algn="l" rtl="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Talent Show </a:t>
            </a:r>
          </a:p>
          <a:p>
            <a:pPr marL="457200" lvl="0" indent="-457200" algn="l" rtl="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Mentoring Reading Club </a:t>
            </a:r>
          </a:p>
          <a:p>
            <a:pPr marL="457200" lvl="0" indent="-457200" algn="l" rtl="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Treasure hunt</a:t>
            </a:r>
          </a:p>
          <a:p>
            <a:pPr marL="457200" lvl="0" indent="-457200" algn="l" rtl="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Creative book reports – Digital and Non-digital</a:t>
            </a:r>
          </a:p>
          <a:p>
            <a:pPr marL="457200" lvl="0" indent="-457200" algn="l" rtl="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Interactive video reading lessons</a:t>
            </a:r>
          </a:p>
          <a:p>
            <a:pPr marL="457200" lvl="0" indent="-457200" algn="l" rtl="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Activities on Padlet</a:t>
            </a:r>
            <a:br>
              <a:rPr kumimoji="0" lang="en-US" sz="3200" b="0" i="0" u="none" strike="noStrike" kern="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sym typeface="Arial"/>
              </a:rPr>
            </a:br>
            <a:endParaRPr kumimoji="0" lang="en-IL" sz="3200" b="0" i="0" u="none" strike="noStrike" kern="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146119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9">
            <a:extLst>
              <a:ext uri="{FF2B5EF4-FFF2-40B4-BE49-F238E27FC236}">
                <a16:creationId xmlns:a16="http://schemas.microsoft.com/office/drawing/2014/main" id="{CFD7FA96-D288-426C-8721-822FDA7AE1AA}"/>
              </a:ext>
            </a:extLst>
          </p:cNvPr>
          <p:cNvSpPr/>
          <p:nvPr/>
        </p:nvSpPr>
        <p:spPr>
          <a:xfrm>
            <a:off x="333772" y="2356514"/>
            <a:ext cx="11161240" cy="4507965"/>
          </a:xfrm>
          <a:prstGeom prst="rect">
            <a:avLst/>
          </a:prstGeom>
        </p:spPr>
        <p:txBody>
          <a:bodyPr wrap="square">
            <a:spAutoFit/>
          </a:bodyPr>
          <a:lstStyle/>
          <a:p>
            <a:pPr lvl="0" algn="l" rtl="0">
              <a:spcAft>
                <a:spcPts val="525"/>
              </a:spcAft>
              <a:buSzPts val="1000"/>
              <a:tabLst>
                <a:tab pos="457200" algn="l"/>
              </a:tabLst>
            </a:pPr>
            <a:endParaRPr lang="en-GB" dirty="0">
              <a:latin typeface="Tahoma" panose="020B0604030504040204" pitchFamily="34" charset="0"/>
              <a:ea typeface="Tahoma" panose="020B0604030504040204" pitchFamily="34" charset="0"/>
              <a:cs typeface="Tahoma" panose="020B0604030504040204" pitchFamily="34" charset="0"/>
            </a:endParaRPr>
          </a:p>
          <a:p>
            <a:pPr marL="457200" lvl="0" indent="-457200" algn="l" rtl="0">
              <a:lnSpc>
                <a:spcPct val="200000"/>
              </a:lnSpc>
              <a:spcAft>
                <a:spcPts val="525"/>
              </a:spcAft>
              <a:buSzPts val="1000"/>
              <a:buFont typeface="Arial" panose="020B0604020202020204" pitchFamily="34" charset="0"/>
              <a:buChar char="•"/>
              <a:tabLst>
                <a:tab pos="457200" algn="l"/>
              </a:tabLst>
            </a:pPr>
            <a:r>
              <a:rPr lang="en-GB" dirty="0">
                <a:latin typeface="Tahoma" panose="020B0604030504040204" pitchFamily="34" charset="0"/>
                <a:ea typeface="Tahoma" panose="020B0604030504040204" pitchFamily="34" charset="0"/>
                <a:cs typeface="Tahoma" panose="020B0604030504040204" pitchFamily="34" charset="0"/>
              </a:rPr>
              <a:t>T</a:t>
            </a:r>
            <a:r>
              <a:rPr lang="en-IL" dirty="0">
                <a:latin typeface="Tahoma" panose="020B0604030504040204" pitchFamily="34" charset="0"/>
                <a:ea typeface="Tahoma" panose="020B0604030504040204" pitchFamily="34" charset="0"/>
                <a:cs typeface="Tahoma" panose="020B0604030504040204" pitchFamily="34" charset="0"/>
              </a:rPr>
              <a:t>ell your partner what you know about the topic</a:t>
            </a:r>
          </a:p>
          <a:p>
            <a:pPr marL="457200" lvl="0" indent="-457200" algn="l" rtl="0">
              <a:lnSpc>
                <a:spcPct val="200000"/>
              </a:lnSpc>
              <a:spcAft>
                <a:spcPts val="525"/>
              </a:spcAft>
              <a:buSzPts val="1000"/>
              <a:buFont typeface="Arial" panose="020B0604020202020204" pitchFamily="34" charset="0"/>
              <a:buChar char="•"/>
              <a:tabLst>
                <a:tab pos="457200" algn="l"/>
              </a:tabLst>
            </a:pPr>
            <a:r>
              <a:rPr lang="en-IL" dirty="0">
                <a:latin typeface="Tahoma" panose="020B0604030504040204" pitchFamily="34" charset="0"/>
                <a:ea typeface="Tahoma" panose="020B0604030504040204" pitchFamily="34" charset="0"/>
                <a:cs typeface="Tahoma" panose="020B0604030504040204" pitchFamily="34" charset="0"/>
              </a:rPr>
              <a:t>Do a quiz in pairs to find out what you know about the topic</a:t>
            </a:r>
          </a:p>
          <a:p>
            <a:pPr marL="457200" lvl="0" indent="-457200" algn="l" rtl="0">
              <a:lnSpc>
                <a:spcPct val="200000"/>
              </a:lnSpc>
              <a:spcAft>
                <a:spcPts val="525"/>
              </a:spcAft>
              <a:buSzPts val="1000"/>
              <a:buFont typeface="Arial" panose="020B0604020202020204" pitchFamily="34" charset="0"/>
              <a:buChar char="•"/>
              <a:tabLst>
                <a:tab pos="457200" algn="l"/>
              </a:tabLst>
            </a:pPr>
            <a:r>
              <a:rPr lang="en-IL" dirty="0">
                <a:latin typeface="Tahoma" panose="020B0604030504040204" pitchFamily="34" charset="0"/>
                <a:ea typeface="Tahoma" panose="020B0604030504040204" pitchFamily="34" charset="0"/>
                <a:cs typeface="Tahoma" panose="020B0604030504040204" pitchFamily="34" charset="0"/>
              </a:rPr>
              <a:t>Look at some pictures related to the topic</a:t>
            </a:r>
          </a:p>
          <a:p>
            <a:pPr marL="457200" lvl="0" indent="-457200" algn="l" rtl="0">
              <a:lnSpc>
                <a:spcPct val="200000"/>
              </a:lnSpc>
              <a:spcAft>
                <a:spcPts val="525"/>
              </a:spcAft>
              <a:buSzPts val="1000"/>
              <a:buFont typeface="Arial" panose="020B0604020202020204" pitchFamily="34" charset="0"/>
              <a:buChar char="•"/>
              <a:tabLst>
                <a:tab pos="457200" algn="l"/>
              </a:tabLst>
            </a:pPr>
            <a:r>
              <a:rPr lang="en-IL" dirty="0">
                <a:latin typeface="Tahoma" panose="020B0604030504040204" pitchFamily="34" charset="0"/>
                <a:ea typeface="Tahoma" panose="020B0604030504040204" pitchFamily="34" charset="0"/>
                <a:cs typeface="Tahoma" panose="020B0604030504040204" pitchFamily="34" charset="0"/>
              </a:rPr>
              <a:t>Skimming the first paragraph for gist and then predicting.</a:t>
            </a:r>
          </a:p>
          <a:p>
            <a:pPr algn="l" rtl="0">
              <a:lnSpc>
                <a:spcPct val="200000"/>
              </a:lnSpc>
              <a:spcBef>
                <a:spcPts val="1200"/>
              </a:spcBef>
              <a:spcAft>
                <a:spcPts val="1200"/>
              </a:spcAft>
            </a:pPr>
            <a:r>
              <a:rPr lang="en-IL" dirty="0">
                <a:latin typeface="Tahoma" panose="020B0604030504040204" pitchFamily="34" charset="0"/>
                <a:ea typeface="Tahoma" panose="020B0604030504040204" pitchFamily="34" charset="0"/>
                <a:cs typeface="Tahoma" panose="020B0604030504040204" pitchFamily="34" charset="0"/>
              </a:rPr>
              <a:t> </a:t>
            </a:r>
          </a:p>
        </p:txBody>
      </p:sp>
      <p:sp>
        <p:nvSpPr>
          <p:cNvPr id="11" name="מלבן 10">
            <a:extLst>
              <a:ext uri="{FF2B5EF4-FFF2-40B4-BE49-F238E27FC236}">
                <a16:creationId xmlns:a16="http://schemas.microsoft.com/office/drawing/2014/main" id="{D851C681-F045-45A5-9A33-816A5842B0BF}"/>
              </a:ext>
            </a:extLst>
          </p:cNvPr>
          <p:cNvSpPr/>
          <p:nvPr/>
        </p:nvSpPr>
        <p:spPr>
          <a:xfrm>
            <a:off x="2349996" y="764704"/>
            <a:ext cx="4896276" cy="830997"/>
          </a:xfrm>
          <a:prstGeom prst="rect">
            <a:avLst/>
          </a:prstGeom>
        </p:spPr>
        <p:txBody>
          <a:bodyPr wrap="none">
            <a:spAutoFit/>
          </a:bodyPr>
          <a:lstStyle/>
          <a:p>
            <a:r>
              <a:rPr lang="en-IL" sz="4800" dirty="0">
                <a:latin typeface="Tahoma" panose="020B0604030504040204" pitchFamily="34" charset="0"/>
                <a:ea typeface="Tahoma" panose="020B0604030504040204" pitchFamily="34" charset="0"/>
                <a:cs typeface="Tahoma" panose="020B0604030504040204" pitchFamily="34" charset="0"/>
              </a:rPr>
              <a:t>Pre-reading tasks</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ספרים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26139_TF02787940.potx" id="{EAEC92E8-EABF-4D43-8B2C-4773992C19C6}" vid="{0AB3B247-53F2-46CC-A72B-45CB000DCCE2}"/>
    </a:ext>
  </a:extLst>
</a:theme>
</file>

<file path=ppt/theme/theme2.xml><?xml version="1.0" encoding="utf-8"?>
<a:theme xmlns:a="http://schemas.openxmlformats.org/drawingml/2006/main" name="ערכת נושא של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ערכת נושא של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מצגת כחולה בעיצוב ערימת ספרים (מסך רחב)</Template>
  <TotalTime>0</TotalTime>
  <Words>3480</Words>
  <Application>Microsoft Office PowerPoint</Application>
  <PresentationFormat>מותאם אישית</PresentationFormat>
  <Paragraphs>275</Paragraphs>
  <Slides>36</Slides>
  <Notes>20</Notes>
  <HiddenSlides>0</HiddenSlides>
  <MMClips>0</MMClips>
  <ScaleCrop>false</ScaleCrop>
  <HeadingPairs>
    <vt:vector size="8" baseType="variant">
      <vt:variant>
        <vt:lpstr>גופנים בשימוש</vt:lpstr>
      </vt:variant>
      <vt:variant>
        <vt:i4>12</vt:i4>
      </vt:variant>
      <vt:variant>
        <vt:lpstr>ערכת נושא</vt:lpstr>
      </vt:variant>
      <vt:variant>
        <vt:i4>1</vt:i4>
      </vt:variant>
      <vt:variant>
        <vt:lpstr>שרתי OLE מוטבעים</vt:lpstr>
      </vt:variant>
      <vt:variant>
        <vt:i4>1</vt:i4>
      </vt:variant>
      <vt:variant>
        <vt:lpstr>כותרות שקופיות</vt:lpstr>
      </vt:variant>
      <vt:variant>
        <vt:i4>36</vt:i4>
      </vt:variant>
    </vt:vector>
  </HeadingPairs>
  <TitlesOfParts>
    <vt:vector size="50" baseType="lpstr">
      <vt:lpstr>Arial</vt:lpstr>
      <vt:lpstr>Arial</vt:lpstr>
      <vt:lpstr>british_council</vt:lpstr>
      <vt:lpstr>Calibri</vt:lpstr>
      <vt:lpstr>Century Gothic</vt:lpstr>
      <vt:lpstr>Garamond</vt:lpstr>
      <vt:lpstr>Roboto</vt:lpstr>
      <vt:lpstr>soleil</vt:lpstr>
      <vt:lpstr>Symbol</vt:lpstr>
      <vt:lpstr>Tahoma</vt:lpstr>
      <vt:lpstr>Verdana</vt:lpstr>
      <vt:lpstr>Wingdings</vt:lpstr>
      <vt:lpstr>ספרים 16x9</vt:lpstr>
      <vt:lpstr>Acrobat Document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Short Stories  Five Important Elements</vt:lpstr>
      <vt:lpstr>מצגת של PowerPoint‏</vt:lpstr>
      <vt:lpstr>Character</vt:lpstr>
      <vt:lpstr>Setting</vt:lpstr>
      <vt:lpstr>Theme</vt:lpstr>
      <vt:lpstr>Conflict</vt:lpstr>
      <vt:lpstr>Plot</vt:lpstr>
      <vt:lpstr>Plot Diagram 5 Elements of Plot</vt:lpstr>
      <vt:lpstr>Exposition</vt:lpstr>
      <vt:lpstr>Rising Action</vt:lpstr>
      <vt:lpstr>Climax</vt:lpstr>
      <vt:lpstr>Falling Action</vt:lpstr>
      <vt:lpstr>Resolution</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2019-11-16T05:58:48Z</dcterms:created>
  <dcterms:modified xsi:type="dcterms:W3CDTF">2019-11-16T16:02:44Z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