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notesSlides/notesSlide3.xml" ContentType="application/vnd.openxmlformats-officedocument.presentationml.notesSl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6"/>
  </p:notesMasterIdLst>
  <p:sldIdLst>
    <p:sldId id="256" r:id="rId2"/>
    <p:sldId id="291" r:id="rId3"/>
    <p:sldId id="258" r:id="rId4"/>
    <p:sldId id="259" r:id="rId5"/>
    <p:sldId id="260" r:id="rId6"/>
    <p:sldId id="261" r:id="rId7"/>
    <p:sldId id="263" r:id="rId8"/>
    <p:sldId id="265" r:id="rId9"/>
    <p:sldId id="284" r:id="rId10"/>
    <p:sldId id="266" r:id="rId11"/>
    <p:sldId id="267" r:id="rId12"/>
    <p:sldId id="268" r:id="rId13"/>
    <p:sldId id="279" r:id="rId14"/>
    <p:sldId id="286" r:id="rId15"/>
    <p:sldId id="269" r:id="rId16"/>
    <p:sldId id="270" r:id="rId17"/>
    <p:sldId id="271" r:id="rId18"/>
    <p:sldId id="292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80" r:id="rId27"/>
    <p:sldId id="281" r:id="rId28"/>
    <p:sldId id="290" r:id="rId29"/>
    <p:sldId id="282" r:id="rId30"/>
    <p:sldId id="283" r:id="rId31"/>
    <p:sldId id="285" r:id="rId32"/>
    <p:sldId id="288" r:id="rId33"/>
    <p:sldId id="293" r:id="rId34"/>
    <p:sldId id="294" r:id="rId3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35" autoAdjust="0"/>
    <p:restoredTop sz="84767" autoAdjust="0"/>
  </p:normalViewPr>
  <p:slideViewPr>
    <p:cSldViewPr>
      <p:cViewPr varScale="1">
        <p:scale>
          <a:sx n="62" d="100"/>
          <a:sy n="62" d="100"/>
        </p:scale>
        <p:origin x="-156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 custT="1"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sz="88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Activities</a:t>
          </a:r>
          <a:endParaRPr lang="he-IL" sz="8800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LinFactNeighborX="10143" custLinFactNeighborY="415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C456A5-CAD6-4D64-91A4-AB4F026E834A}" type="presOf" srcId="{CC040ED3-03AE-483C-B6F8-AD656724E09A}" destId="{19E34688-45F9-48C3-931C-8B3CA04766DC}" srcOrd="0" destOrd="0" presId="urn:microsoft.com/office/officeart/2005/8/layout/default#1"/>
    <dgm:cxn modelId="{FA4E51C6-04AC-42A6-9A29-03CC1FAA8E00}" type="presOf" srcId="{7C5B5CED-402B-448B-B3C5-5B9FDEF9A32B}" destId="{62EF6C34-A5E8-4898-8E11-E023AEE02C2D}" srcOrd="0" destOrd="0" presId="urn:microsoft.com/office/officeart/2005/8/layout/default#1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2CBCA480-630E-4AEF-8F74-191A1C27A7AF}" type="presParOf" srcId="{62EF6C34-A5E8-4898-8E11-E023AEE02C2D}" destId="{19E34688-45F9-48C3-931C-8B3CA04766DC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0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0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8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F068F6-B96C-413D-828A-6B821BEE8FE6}" type="presOf" srcId="{CC040ED3-03AE-483C-B6F8-AD656724E09A}" destId="{19E34688-45F9-48C3-931C-8B3CA04766DC}" srcOrd="0" destOrd="0" presId="urn:microsoft.com/office/officeart/2005/8/layout/default#10"/>
    <dgm:cxn modelId="{4541303F-7179-45DD-BB2D-8C74F34089E6}" type="presOf" srcId="{7C5B5CED-402B-448B-B3C5-5B9FDEF9A32B}" destId="{62EF6C34-A5E8-4898-8E11-E023AEE02C2D}" srcOrd="0" destOrd="0" presId="urn:microsoft.com/office/officeart/2005/8/layout/default#10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5E89BCF0-0BF3-47FC-ACF7-0390A7D956C4}" type="presParOf" srcId="{62EF6C34-A5E8-4898-8E11-E023AEE02C2D}" destId="{19E34688-45F9-48C3-931C-8B3CA04766DC}" srcOrd="0" destOrd="0" presId="urn:microsoft.com/office/officeart/2005/8/layout/default#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9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BCEB76-F822-4340-AAD2-D284A142FF9E}" type="presOf" srcId="{CC040ED3-03AE-483C-B6F8-AD656724E09A}" destId="{19E34688-45F9-48C3-931C-8B3CA04766DC}" srcOrd="0" destOrd="0" presId="urn:microsoft.com/office/officeart/2005/8/layout/default#11"/>
    <dgm:cxn modelId="{39C7DD8F-6ED5-4230-98FE-933859C3DDD4}" type="presOf" srcId="{7C5B5CED-402B-448B-B3C5-5B9FDEF9A32B}" destId="{62EF6C34-A5E8-4898-8E11-E023AEE02C2D}" srcOrd="0" destOrd="0" presId="urn:microsoft.com/office/officeart/2005/8/layout/default#11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A51B2BAE-55DE-4511-BFBE-D9914BE44606}" type="presParOf" srcId="{62EF6C34-A5E8-4898-8E11-E023AEE02C2D}" destId="{19E34688-45F9-48C3-931C-8B3CA04766DC}" srcOrd="0" destOrd="0" presId="urn:microsoft.com/office/officeart/2005/8/layout/default#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noFill/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10</a:t>
          </a:r>
          <a:endParaRPr lang="he-IL" b="0" cap="none" spc="0" dirty="0">
            <a:ln w="18415" cmpd="sng">
              <a:noFill/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>
            <a:ln>
              <a:noFill/>
            </a:ln>
          </a:endParaRPr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>
            <a:ln>
              <a:noFill/>
            </a:ln>
          </a:endParaRPr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17688" custLinFactNeighborX="76434" custLinFactNeighborY="-166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44C751-A334-4DE2-9511-1D92D1AE85FC}" type="presOf" srcId="{7C5B5CED-402B-448B-B3C5-5B9FDEF9A32B}" destId="{62EF6C34-A5E8-4898-8E11-E023AEE02C2D}" srcOrd="0" destOrd="0" presId="urn:microsoft.com/office/officeart/2005/8/layout/default#12"/>
    <dgm:cxn modelId="{87591188-E673-416E-B643-EFA97AE7B788}" type="presOf" srcId="{CC040ED3-03AE-483C-B6F8-AD656724E09A}" destId="{19E34688-45F9-48C3-931C-8B3CA04766DC}" srcOrd="0" destOrd="0" presId="urn:microsoft.com/office/officeart/2005/8/layout/default#12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641AA76E-4F6E-4749-ADF4-A774BF279882}" type="presParOf" srcId="{62EF6C34-A5E8-4898-8E11-E023AEE02C2D}" destId="{19E34688-45F9-48C3-931C-8B3CA04766DC}" srcOrd="0" destOrd="0" presId="urn:microsoft.com/office/officeart/2005/8/layout/default#1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11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12504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6CD3F54-F96E-4C6E-B177-FAB7C3FEC3F7}" type="presOf" srcId="{7C5B5CED-402B-448B-B3C5-5B9FDEF9A32B}" destId="{62EF6C34-A5E8-4898-8E11-E023AEE02C2D}" srcOrd="0" destOrd="0" presId="urn:microsoft.com/office/officeart/2005/8/layout/default#13"/>
    <dgm:cxn modelId="{97E4A68E-537A-49C3-8B86-0A0A57D784B1}" type="presOf" srcId="{CC040ED3-03AE-483C-B6F8-AD656724E09A}" destId="{19E34688-45F9-48C3-931C-8B3CA04766DC}" srcOrd="0" destOrd="0" presId="urn:microsoft.com/office/officeart/2005/8/layout/default#13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25B44902-C880-468C-9612-6D270C2567DD}" type="presParOf" srcId="{62EF6C34-A5E8-4898-8E11-E023AEE02C2D}" destId="{19E34688-45F9-48C3-931C-8B3CA04766DC}" srcOrd="0" destOrd="0" presId="urn:microsoft.com/office/officeart/2005/8/layout/default#1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12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A0FEE2-4F32-4A62-92A7-AE07AC83570A}" type="presOf" srcId="{7C5B5CED-402B-448B-B3C5-5B9FDEF9A32B}" destId="{62EF6C34-A5E8-4898-8E11-E023AEE02C2D}" srcOrd="0" destOrd="0" presId="urn:microsoft.com/office/officeart/2005/8/layout/default#14"/>
    <dgm:cxn modelId="{F5D1A949-BF50-4352-8193-BBAEBD0859EA}" type="presOf" srcId="{CC040ED3-03AE-483C-B6F8-AD656724E09A}" destId="{19E34688-45F9-48C3-931C-8B3CA04766DC}" srcOrd="0" destOrd="0" presId="urn:microsoft.com/office/officeart/2005/8/layout/default#14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F666D4CD-EB5D-4116-A4BB-F6FAFB5D9C12}" type="presParOf" srcId="{62EF6C34-A5E8-4898-8E11-E023AEE02C2D}" destId="{19E34688-45F9-48C3-931C-8B3CA04766DC}" srcOrd="0" destOrd="0" presId="urn:microsoft.com/office/officeart/2005/8/layout/default#1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13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364E33-EC4C-4A46-BD98-05B36E96F9F0}" type="presOf" srcId="{7C5B5CED-402B-448B-B3C5-5B9FDEF9A32B}" destId="{62EF6C34-A5E8-4898-8E11-E023AEE02C2D}" srcOrd="0" destOrd="0" presId="urn:microsoft.com/office/officeart/2005/8/layout/default#15"/>
    <dgm:cxn modelId="{59270988-2AD6-4D37-9D58-2E922573DCBF}" type="presOf" srcId="{CC040ED3-03AE-483C-B6F8-AD656724E09A}" destId="{19E34688-45F9-48C3-931C-8B3CA04766DC}" srcOrd="0" destOrd="0" presId="urn:microsoft.com/office/officeart/2005/8/layout/default#15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EB233DF9-4496-41A7-A0B3-1AA842022FD6}" type="presParOf" srcId="{62EF6C34-A5E8-4898-8E11-E023AEE02C2D}" destId="{19E34688-45F9-48C3-931C-8B3CA04766DC}" srcOrd="0" destOrd="0" presId="urn:microsoft.com/office/officeart/2005/8/layout/default#1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14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E043A2A-1925-459E-9F21-EE2BAB482840}" type="presOf" srcId="{CC040ED3-03AE-483C-B6F8-AD656724E09A}" destId="{19E34688-45F9-48C3-931C-8B3CA04766DC}" srcOrd="0" destOrd="0" presId="urn:microsoft.com/office/officeart/2005/8/layout/default#16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5A3AC664-8FF4-46AA-BA6C-B1D3297B50BF}" type="presOf" srcId="{7C5B5CED-402B-448B-B3C5-5B9FDEF9A32B}" destId="{62EF6C34-A5E8-4898-8E11-E023AEE02C2D}" srcOrd="0" destOrd="0" presId="urn:microsoft.com/office/officeart/2005/8/layout/default#16"/>
    <dgm:cxn modelId="{05877974-CD86-4824-B53F-2F9C3ADF93EB}" type="presParOf" srcId="{62EF6C34-A5E8-4898-8E11-E023AEE02C2D}" destId="{19E34688-45F9-48C3-931C-8B3CA04766DC}" srcOrd="0" destOrd="0" presId="urn:microsoft.com/office/officeart/2005/8/layout/default#1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15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29B832-2D0F-4BE9-833E-FA9D28691AE3}" type="presOf" srcId="{CC040ED3-03AE-483C-B6F8-AD656724E09A}" destId="{19E34688-45F9-48C3-931C-8B3CA04766DC}" srcOrd="0" destOrd="0" presId="urn:microsoft.com/office/officeart/2005/8/layout/default#17"/>
    <dgm:cxn modelId="{B073F094-0D55-463C-A747-783FE42DB56A}" type="presOf" srcId="{7C5B5CED-402B-448B-B3C5-5B9FDEF9A32B}" destId="{62EF6C34-A5E8-4898-8E11-E023AEE02C2D}" srcOrd="0" destOrd="0" presId="urn:microsoft.com/office/officeart/2005/8/layout/default#17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E4376A63-953E-4932-B589-FCEA4248DB0D}" type="presParOf" srcId="{62EF6C34-A5E8-4898-8E11-E023AEE02C2D}" destId="{19E34688-45F9-48C3-931C-8B3CA04766DC}" srcOrd="0" destOrd="0" presId="urn:microsoft.com/office/officeart/2005/8/layout/default#1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8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16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9A3F60A-55FF-402D-8B51-E0B91D6FE70C}" type="presOf" srcId="{CC040ED3-03AE-483C-B6F8-AD656724E09A}" destId="{19E34688-45F9-48C3-931C-8B3CA04766DC}" srcOrd="0" destOrd="0" presId="urn:microsoft.com/office/officeart/2005/8/layout/default#18"/>
    <dgm:cxn modelId="{0E8CD9F4-55CA-4CDF-A5FB-D12362BA0167}" type="presOf" srcId="{7C5B5CED-402B-448B-B3C5-5B9FDEF9A32B}" destId="{62EF6C34-A5E8-4898-8E11-E023AEE02C2D}" srcOrd="0" destOrd="0" presId="urn:microsoft.com/office/officeart/2005/8/layout/default#18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E89F085B-D03B-41CE-9010-B116C8E94FF0}" type="presParOf" srcId="{62EF6C34-A5E8-4898-8E11-E023AEE02C2D}" destId="{19E34688-45F9-48C3-931C-8B3CA04766DC}" srcOrd="0" destOrd="0" presId="urn:microsoft.com/office/officeart/2005/8/layout/default#1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1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17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53661D-9AF2-4EAB-8774-69F0BE160829}" type="presOf" srcId="{7C5B5CED-402B-448B-B3C5-5B9FDEF9A32B}" destId="{62EF6C34-A5E8-4898-8E11-E023AEE02C2D}" srcOrd="0" destOrd="0" presId="urn:microsoft.com/office/officeart/2005/8/layout/default#19"/>
    <dgm:cxn modelId="{B13798C9-75D2-4F74-95D5-161128FF8795}" type="presOf" srcId="{CC040ED3-03AE-483C-B6F8-AD656724E09A}" destId="{19E34688-45F9-48C3-931C-8B3CA04766DC}" srcOrd="0" destOrd="0" presId="urn:microsoft.com/office/officeart/2005/8/layout/default#19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FD2628EE-99D2-4734-A82E-435B1298BDCE}" type="presParOf" srcId="{62EF6C34-A5E8-4898-8E11-E023AEE02C2D}" destId="{19E34688-45F9-48C3-931C-8B3CA04766DC}" srcOrd="0" destOrd="0" presId="urn:microsoft.com/office/officeart/2005/8/layout/default#1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BFBA8E-A5E6-44D1-AAC9-5FF88BBBDD70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844A8ED3-184A-4E29-9E61-556C9DA23084}">
      <dgm:prSet phldrT="[Text]" custT="1"/>
      <dgm:spPr>
        <a:ln>
          <a:solidFill>
            <a:schemeClr val="accent2">
              <a:lumMod val="75000"/>
            </a:schemeClr>
          </a:solidFill>
        </a:ln>
        <a:scene3d>
          <a:camera prst="isometricLeftDown"/>
          <a:lightRig rig="threePt" dir="t"/>
        </a:scene3d>
      </dgm:spPr>
      <dgm:t>
        <a:bodyPr/>
        <a:lstStyle/>
        <a:p>
          <a:pPr rtl="1"/>
          <a:r>
            <a:rPr lang="he-IL" sz="9600" b="1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rPr>
            <a:t>20</a:t>
          </a:r>
        </a:p>
      </dgm:t>
    </dgm:pt>
    <dgm:pt modelId="{16173991-EEF4-4338-8E70-2100A344032E}" type="parTrans" cxnId="{59DCC556-BF79-4E06-ABA3-88E4B852C93E}">
      <dgm:prSet/>
      <dgm:spPr/>
      <dgm:t>
        <a:bodyPr/>
        <a:lstStyle/>
        <a:p>
          <a:pPr rtl="1"/>
          <a:endParaRPr lang="he-IL"/>
        </a:p>
      </dgm:t>
    </dgm:pt>
    <dgm:pt modelId="{84D6D05F-DDDD-40E5-85D6-0F9374468BF9}" type="sibTrans" cxnId="{59DCC556-BF79-4E06-ABA3-88E4B852C93E}">
      <dgm:prSet/>
      <dgm:spPr/>
      <dgm:t>
        <a:bodyPr/>
        <a:lstStyle/>
        <a:p>
          <a:pPr rtl="1"/>
          <a:endParaRPr lang="he-IL"/>
        </a:p>
      </dgm:t>
    </dgm:pt>
    <dgm:pt modelId="{7B1F5A9E-3096-4339-9BE7-553D881F9A14}" type="pres">
      <dgm:prSet presAssocID="{C9BFBA8E-A5E6-44D1-AAC9-5FF88BBBDD7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3D42CB1-0749-41CA-AFD4-B8B0E964FF71}" type="pres">
      <dgm:prSet presAssocID="{844A8ED3-184A-4E29-9E61-556C9DA23084}" presName="node" presStyleLbl="node1" presStyleIdx="0" presStyleCnt="1" custScaleX="71875" custScaleY="79861" custLinFactNeighborX="0" custLinFactNeighborY="156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86B756-4C7F-490B-8A2B-8D1D204CA307}" type="presOf" srcId="{C9BFBA8E-A5E6-44D1-AAC9-5FF88BBBDD70}" destId="{7B1F5A9E-3096-4339-9BE7-553D881F9A14}" srcOrd="0" destOrd="0" presId="urn:microsoft.com/office/officeart/2005/8/layout/default#2"/>
    <dgm:cxn modelId="{59DCC556-BF79-4E06-ABA3-88E4B852C93E}" srcId="{C9BFBA8E-A5E6-44D1-AAC9-5FF88BBBDD70}" destId="{844A8ED3-184A-4E29-9E61-556C9DA23084}" srcOrd="0" destOrd="0" parTransId="{16173991-EEF4-4338-8E70-2100A344032E}" sibTransId="{84D6D05F-DDDD-40E5-85D6-0F9374468BF9}"/>
    <dgm:cxn modelId="{3296D0DD-14D6-4BE3-B16E-4F3B9869B16B}" type="presOf" srcId="{844A8ED3-184A-4E29-9E61-556C9DA23084}" destId="{E3D42CB1-0749-41CA-AFD4-B8B0E964FF71}" srcOrd="0" destOrd="0" presId="urn:microsoft.com/office/officeart/2005/8/layout/default#2"/>
    <dgm:cxn modelId="{B3271444-8843-47DC-8E7B-7BBB5DC8BF65}" type="presParOf" srcId="{7B1F5A9E-3096-4339-9BE7-553D881F9A14}" destId="{E3D42CB1-0749-41CA-AFD4-B8B0E964FF71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20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18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118C189-5C01-48EE-8E85-0A611A1B366F}" type="presOf" srcId="{CC040ED3-03AE-483C-B6F8-AD656724E09A}" destId="{19E34688-45F9-48C3-931C-8B3CA04766DC}" srcOrd="0" destOrd="0" presId="urn:microsoft.com/office/officeart/2005/8/layout/default#20"/>
    <dgm:cxn modelId="{EC7BCFA4-4E15-4CD4-B330-6555FA55E4C3}" type="presOf" srcId="{7C5B5CED-402B-448B-B3C5-5B9FDEF9A32B}" destId="{62EF6C34-A5E8-4898-8E11-E023AEE02C2D}" srcOrd="0" destOrd="0" presId="urn:microsoft.com/office/officeart/2005/8/layout/default#20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792E8CFC-8541-4457-B708-845CE56668FC}" type="presParOf" srcId="{62EF6C34-A5E8-4898-8E11-E023AEE02C2D}" destId="{19E34688-45F9-48C3-931C-8B3CA04766DC}" srcOrd="0" destOrd="0" presId="urn:microsoft.com/office/officeart/2005/8/layout/default#2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2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19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2D7370-F38A-400D-955B-F4FC4837E70D}" type="presOf" srcId="{7C5B5CED-402B-448B-B3C5-5B9FDEF9A32B}" destId="{62EF6C34-A5E8-4898-8E11-E023AEE02C2D}" srcOrd="0" destOrd="0" presId="urn:microsoft.com/office/officeart/2005/8/layout/default#21"/>
    <dgm:cxn modelId="{73C3FCE1-C492-45D9-8737-4DB6A52E7E37}" type="presOf" srcId="{CC040ED3-03AE-483C-B6F8-AD656724E09A}" destId="{19E34688-45F9-48C3-931C-8B3CA04766DC}" srcOrd="0" destOrd="0" presId="urn:microsoft.com/office/officeart/2005/8/layout/default#21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576B31EB-756E-4389-930F-D55119FCFBFB}" type="presParOf" srcId="{62EF6C34-A5E8-4898-8E11-E023AEE02C2D}" destId="{19E34688-45F9-48C3-931C-8B3CA04766DC}" srcOrd="0" destOrd="0" presId="urn:microsoft.com/office/officeart/2005/8/layout/default#2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2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20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26A20B-0741-4325-B39B-1516A3835CE5}" type="presOf" srcId="{CC040ED3-03AE-483C-B6F8-AD656724E09A}" destId="{19E34688-45F9-48C3-931C-8B3CA04766DC}" srcOrd="0" destOrd="0" presId="urn:microsoft.com/office/officeart/2005/8/layout/default#22"/>
    <dgm:cxn modelId="{C74CB94D-FBFC-4749-AAF0-71A8647A36D7}" type="presOf" srcId="{7C5B5CED-402B-448B-B3C5-5B9FDEF9A32B}" destId="{62EF6C34-A5E8-4898-8E11-E023AEE02C2D}" srcOrd="0" destOrd="0" presId="urn:microsoft.com/office/officeart/2005/8/layout/default#22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731A836D-ED41-4ECD-A185-34D71B117D2C}" type="presParOf" srcId="{62EF6C34-A5E8-4898-8E11-E023AEE02C2D}" destId="{19E34688-45F9-48C3-931C-8B3CA04766DC}" srcOrd="0" destOrd="0" presId="urn:microsoft.com/office/officeart/2005/8/layout/default#2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51080A-2533-4695-9570-C64499CC1B58}" type="presOf" srcId="{7C5B5CED-402B-448B-B3C5-5B9FDEF9A32B}" destId="{62EF6C34-A5E8-4898-8E11-E023AEE02C2D}" srcOrd="0" destOrd="0" presId="urn:microsoft.com/office/officeart/2005/8/layout/default#3"/>
    <dgm:cxn modelId="{5FC10044-78A7-4329-9616-54BA00902BC1}" type="presOf" srcId="{CC040ED3-03AE-483C-B6F8-AD656724E09A}" destId="{19E34688-45F9-48C3-931C-8B3CA04766DC}" srcOrd="0" destOrd="0" presId="urn:microsoft.com/office/officeart/2005/8/layout/default#3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9B527FC8-57B4-41F7-BB54-FE607D65C43A}" type="presParOf" srcId="{62EF6C34-A5E8-4898-8E11-E023AEE02C2D}" destId="{19E34688-45F9-48C3-931C-8B3CA04766DC}" srcOrd="0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chemeClr val="tx2">
              <a:lumMod val="60000"/>
              <a:lumOff val="40000"/>
            </a:schemeClr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0070C0"/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</a:t>
          </a:r>
          <a:r>
            <a:rPr lang="en-US" b="0" cap="none" spc="0" dirty="0">
              <a:ln w="18415" cmpd="sng">
                <a:solidFill>
                  <a:srgbClr val="0070C0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r>
            <a:rPr lang="en-US" b="0" cap="none" spc="0" dirty="0">
              <a:ln w="18415" cmpd="sng">
                <a:solidFill>
                  <a:srgbClr val="0070C0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2</a:t>
          </a:r>
          <a:endParaRPr lang="he-IL" b="0" cap="none" spc="0" dirty="0">
            <a:ln w="18415" cmpd="sng">
              <a:solidFill>
                <a:srgbClr val="0070C0"/>
              </a:solidFill>
              <a:prstDash val="solid"/>
            </a:ln>
            <a:solidFill>
              <a:schemeClr val="bg1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LinFactY="-33901" custLinFactNeighborX="84209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39D0689-19A4-40A1-910A-8A0CFF28F5AB}" type="presOf" srcId="{7C5B5CED-402B-448B-B3C5-5B9FDEF9A32B}" destId="{62EF6C34-A5E8-4898-8E11-E023AEE02C2D}" srcOrd="0" destOrd="0" presId="urn:microsoft.com/office/officeart/2005/8/layout/default#4"/>
    <dgm:cxn modelId="{18CA41F8-BC2F-41F6-B31A-E6EBBC1A023E}" type="presOf" srcId="{CC040ED3-03AE-483C-B6F8-AD656724E09A}" destId="{19E34688-45F9-48C3-931C-8B3CA04766DC}" srcOrd="0" destOrd="0" presId="urn:microsoft.com/office/officeart/2005/8/layout/default#4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7597AB4C-8F67-4017-B960-6223D5CD0D3B}" type="presParOf" srcId="{62EF6C34-A5E8-4898-8E11-E023AEE02C2D}" destId="{19E34688-45F9-48C3-931C-8B3CA04766DC}" srcOrd="0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3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FE6923-63FE-45C7-817E-4973C2797956}" type="presOf" srcId="{CC040ED3-03AE-483C-B6F8-AD656724E09A}" destId="{19E34688-45F9-48C3-931C-8B3CA04766DC}" srcOrd="0" destOrd="0" presId="urn:microsoft.com/office/officeart/2005/8/layout/default#5"/>
    <dgm:cxn modelId="{10C88637-ED57-4F1F-925A-167970EA1807}" type="presOf" srcId="{7C5B5CED-402B-448B-B3C5-5B9FDEF9A32B}" destId="{62EF6C34-A5E8-4898-8E11-E023AEE02C2D}" srcOrd="0" destOrd="0" presId="urn:microsoft.com/office/officeart/2005/8/layout/default#5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1B832959-F43B-4D47-AB3C-73C7A8BD4E92}" type="presParOf" srcId="{62EF6C34-A5E8-4898-8E11-E023AEE02C2D}" destId="{19E34688-45F9-48C3-931C-8B3CA04766DC}" srcOrd="0" destOrd="0" presId="urn:microsoft.com/office/officeart/2005/8/layout/default#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4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DA203E-30DC-4880-AD54-A5DD557CF0B7}" type="presOf" srcId="{CC040ED3-03AE-483C-B6F8-AD656724E09A}" destId="{19E34688-45F9-48C3-931C-8B3CA04766DC}" srcOrd="0" destOrd="0" presId="urn:microsoft.com/office/officeart/2005/8/layout/default#6"/>
    <dgm:cxn modelId="{05787C33-0446-4942-B8E2-22027463C105}" type="presOf" srcId="{7C5B5CED-402B-448B-B3C5-5B9FDEF9A32B}" destId="{62EF6C34-A5E8-4898-8E11-E023AEE02C2D}" srcOrd="0" destOrd="0" presId="urn:microsoft.com/office/officeart/2005/8/layout/default#6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BA9EB95C-0DDB-49D1-B7FA-91DC4689317D}" type="presParOf" srcId="{62EF6C34-A5E8-4898-8E11-E023AEE02C2D}" destId="{19E34688-45F9-48C3-931C-8B3CA04766DC}" srcOrd="0" destOrd="0" presId="urn:microsoft.com/office/officeart/2005/8/layout/default#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5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22870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19191B-16FC-4899-9E77-A68CD66C5B50}" type="presOf" srcId="{CC040ED3-03AE-483C-B6F8-AD656724E09A}" destId="{19E34688-45F9-48C3-931C-8B3CA04766DC}" srcOrd="0" destOrd="0" presId="urn:microsoft.com/office/officeart/2005/8/layout/default#7"/>
    <dgm:cxn modelId="{7E247894-C301-41B6-88F4-C559B4A52FBE}" type="presOf" srcId="{7C5B5CED-402B-448B-B3C5-5B9FDEF9A32B}" destId="{62EF6C34-A5E8-4898-8E11-E023AEE02C2D}" srcOrd="0" destOrd="0" presId="urn:microsoft.com/office/officeart/2005/8/layout/default#7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13FF40FC-D976-46BB-B53A-E5C354E336C7}" type="presParOf" srcId="{62EF6C34-A5E8-4898-8E11-E023AEE02C2D}" destId="{19E34688-45F9-48C3-931C-8B3CA04766DC}" srcOrd="0" destOrd="0" presId="urn:microsoft.com/office/officeart/2005/8/layout/default#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8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6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DB23CB8-F3AB-4554-86BC-D32379340F28}" type="presOf" srcId="{CC040ED3-03AE-483C-B6F8-AD656724E09A}" destId="{19E34688-45F9-48C3-931C-8B3CA04766DC}" srcOrd="0" destOrd="0" presId="urn:microsoft.com/office/officeart/2005/8/layout/default#8"/>
    <dgm:cxn modelId="{3DDF94CF-AC0C-4897-A06A-B1C343C928A4}" type="presOf" srcId="{7C5B5CED-402B-448B-B3C5-5B9FDEF9A32B}" destId="{62EF6C34-A5E8-4898-8E11-E023AEE02C2D}" srcOrd="0" destOrd="0" presId="urn:microsoft.com/office/officeart/2005/8/layout/default#8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508CE19D-9EE5-4C4B-935F-56884B9E83C8}" type="presParOf" srcId="{62EF6C34-A5E8-4898-8E11-E023AEE02C2D}" destId="{19E34688-45F9-48C3-931C-8B3CA04766DC}" srcOrd="0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C5B5CED-402B-448B-B3C5-5B9FDEF9A32B}" type="doc">
      <dgm:prSet loTypeId="urn:microsoft.com/office/officeart/2005/8/layout/default#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he-IL"/>
        </a:p>
      </dgm:t>
    </dgm:pt>
    <dgm:pt modelId="{CC040ED3-03AE-483C-B6F8-AD656724E09A}">
      <dgm:prSet/>
      <dgm:spPr>
        <a:solidFill>
          <a:schemeClr val="accent2">
            <a:lumMod val="75000"/>
          </a:schemeClr>
        </a:solidFill>
        <a:ln>
          <a:solidFill>
            <a:srgbClr val="0070C0"/>
          </a:solidFill>
        </a:ln>
        <a:scene3d>
          <a:camera prst="isometricOffAxis1Right"/>
          <a:lightRig rig="threePt" dir="t"/>
        </a:scene3d>
      </dgm:spPr>
      <dgm:t>
        <a:bodyPr/>
        <a:lstStyle/>
        <a:p>
          <a:pPr rtl="1"/>
          <a:r>
            <a:rPr lang="en-US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7</a:t>
          </a:r>
          <a:endParaRPr lang="he-IL" b="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F21A1A54-0C9F-49B2-A922-23AAE3201657}" type="par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51D6F4F0-3010-4C3E-A2F8-6113A1DE71E9}" type="sibTrans" cxnId="{80C32BA3-F7A6-46D1-8E51-EC05F1069EB5}">
      <dgm:prSet/>
      <dgm:spPr/>
      <dgm:t>
        <a:bodyPr/>
        <a:lstStyle/>
        <a:p>
          <a:pPr rtl="1"/>
          <a:endParaRPr lang="he-IL"/>
        </a:p>
      </dgm:t>
    </dgm:pt>
    <dgm:pt modelId="{62EF6C34-A5E8-4898-8E11-E023AEE02C2D}" type="pres">
      <dgm:prSet presAssocID="{7C5B5CED-402B-448B-B3C5-5B9FDEF9A3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E34688-45F9-48C3-931C-8B3CA04766DC}" type="pres">
      <dgm:prSet presAssocID="{CC040ED3-03AE-483C-B6F8-AD656724E09A}" presName="node" presStyleLbl="node1" presStyleIdx="0" presStyleCnt="1" custScaleX="117687" custLinFactNeighborX="79026" custLinFactNeighborY="93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F124CA6-6FC7-4DD0-BF59-87A9E4CDDFFB}" type="presOf" srcId="{7C5B5CED-402B-448B-B3C5-5B9FDEF9A32B}" destId="{62EF6C34-A5E8-4898-8E11-E023AEE02C2D}" srcOrd="0" destOrd="0" presId="urn:microsoft.com/office/officeart/2005/8/layout/default#9"/>
    <dgm:cxn modelId="{80C32BA3-F7A6-46D1-8E51-EC05F1069EB5}" srcId="{7C5B5CED-402B-448B-B3C5-5B9FDEF9A32B}" destId="{CC040ED3-03AE-483C-B6F8-AD656724E09A}" srcOrd="0" destOrd="0" parTransId="{F21A1A54-0C9F-49B2-A922-23AAE3201657}" sibTransId="{51D6F4F0-3010-4C3E-A2F8-6113A1DE71E9}"/>
    <dgm:cxn modelId="{EF2C4BB1-FFC6-4E36-9B5D-5855A0D58E1C}" type="presOf" srcId="{CC040ED3-03AE-483C-B6F8-AD656724E09A}" destId="{19E34688-45F9-48C3-931C-8B3CA04766DC}" srcOrd="0" destOrd="0" presId="urn:microsoft.com/office/officeart/2005/8/layout/default#9"/>
    <dgm:cxn modelId="{909A4F22-F860-4A45-BC2A-98DDE2C49FB2}" type="presParOf" srcId="{62EF6C34-A5E8-4898-8E11-E023AEE02C2D}" destId="{19E34688-45F9-48C3-931C-8B3CA04766DC}" srcOrd="0" destOrd="0" presId="urn:microsoft.com/office/officeart/2005/8/layout/default#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34688-45F9-48C3-931C-8B3CA04766DC}">
      <dsp:nvSpPr>
        <dsp:cNvPr id="0" name=""/>
        <dsp:cNvSpPr/>
      </dsp:nvSpPr>
      <dsp:spPr>
        <a:xfrm>
          <a:off x="1685956" y="805"/>
          <a:ext cx="6309014" cy="3785408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0070C0"/>
          </a:solidFill>
          <a:prstDash val="solid"/>
        </a:ln>
        <a:effectLst/>
        <a:scene3d>
          <a:camera prst="isometricOffAxis1Righ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5280" tIns="335280" rIns="335280" bIns="335280" numCol="1" spcCol="1270" anchor="ctr" anchorCtr="0">
          <a:noAutofit/>
        </a:bodyPr>
        <a:lstStyle/>
        <a:p>
          <a:pPr lvl="0" algn="ctr" defTabSz="3911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8800" b="0" kern="12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Activities</a:t>
          </a:r>
          <a:endParaRPr lang="he-IL" sz="88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1685956" y="805"/>
        <a:ext cx="6309014" cy="37854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42CB1-0749-41CA-AFD4-B8B0E964FF71}">
      <dsp:nvSpPr>
        <dsp:cNvPr id="0" name=""/>
        <dsp:cNvSpPr/>
      </dsp:nvSpPr>
      <dsp:spPr>
        <a:xfrm>
          <a:off x="857250" y="714376"/>
          <a:ext cx="4381500" cy="29209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  <a:scene3d>
          <a:camera prst="isometricLeftDown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5760" tIns="365760" rIns="365760" bIns="365760" numCol="1" spcCol="1270" anchor="ctr" anchorCtr="0">
          <a:noAutofit/>
        </a:bodyPr>
        <a:lstStyle/>
        <a:p>
          <a:pPr lvl="0" algn="ctr" defTabSz="4267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e-IL" sz="9600" b="1" kern="1200" cap="none" spc="0" dirty="0">
              <a:ln w="18000">
                <a:solidFill>
                  <a:srgbClr val="0070C0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rPr>
            <a:t>20</a:t>
          </a:r>
        </a:p>
      </dsp:txBody>
      <dsp:txXfrm>
        <a:off x="857250" y="714376"/>
        <a:ext cx="4381500" cy="292099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34688-45F9-48C3-931C-8B3CA04766DC}">
      <dsp:nvSpPr>
        <dsp:cNvPr id="0" name=""/>
        <dsp:cNvSpPr/>
      </dsp:nvSpPr>
      <dsp:spPr>
        <a:xfrm>
          <a:off x="5000671" y="201"/>
          <a:ext cx="2756604" cy="1653962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0070C0"/>
          </a:solidFill>
          <a:prstDash val="solid"/>
        </a:ln>
        <a:effectLst/>
        <a:scene3d>
          <a:camera prst="isometricOffAxis1Righ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b="0" kern="12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1</a:t>
          </a:r>
          <a:endParaRPr lang="he-IL" sz="49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5000671" y="201"/>
        <a:ext cx="2756604" cy="16539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34688-45F9-48C3-931C-8B3CA04766DC}">
      <dsp:nvSpPr>
        <dsp:cNvPr id="0" name=""/>
        <dsp:cNvSpPr/>
      </dsp:nvSpPr>
      <dsp:spPr>
        <a:xfrm>
          <a:off x="5143546" y="0"/>
          <a:ext cx="2756604" cy="1653962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  <a:scene3d>
          <a:camera prst="isometricOffAxis1Righ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b="0" kern="1200" cap="none" spc="0" dirty="0">
              <a:ln w="18415" cmpd="sng">
                <a:solidFill>
                  <a:srgbClr val="0070C0"/>
                </a:solidFill>
                <a:prstDash val="solid"/>
              </a:ln>
              <a:solidFill>
                <a:schemeClr val="bg1">
                  <a:lumMod val="9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</a:t>
          </a:r>
          <a:r>
            <a:rPr lang="en-US" sz="4900" b="0" kern="1200" cap="none" spc="0" dirty="0">
              <a:ln w="18415" cmpd="sng">
                <a:solidFill>
                  <a:srgbClr val="0070C0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r>
            <a:rPr lang="en-US" sz="4900" b="0" kern="1200" cap="none" spc="0" dirty="0">
              <a:ln w="18415" cmpd="sng">
                <a:solidFill>
                  <a:srgbClr val="0070C0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2</a:t>
          </a:r>
          <a:endParaRPr lang="he-IL" sz="4900" b="0" kern="1200" cap="none" spc="0" dirty="0">
            <a:ln w="18415" cmpd="sng">
              <a:solidFill>
                <a:srgbClr val="0070C0"/>
              </a:solidFill>
              <a:prstDash val="solid"/>
            </a:ln>
            <a:solidFill>
              <a:schemeClr val="bg1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5143546" y="0"/>
        <a:ext cx="2756604" cy="165396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34688-45F9-48C3-931C-8B3CA04766DC}">
      <dsp:nvSpPr>
        <dsp:cNvPr id="0" name=""/>
        <dsp:cNvSpPr/>
      </dsp:nvSpPr>
      <dsp:spPr>
        <a:xfrm>
          <a:off x="5000671" y="201"/>
          <a:ext cx="2756604" cy="1653962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0070C0"/>
          </a:solidFill>
          <a:prstDash val="solid"/>
        </a:ln>
        <a:effectLst/>
        <a:scene3d>
          <a:camera prst="isometricOffAxis1Righ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ctr" defTabSz="2178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900" b="0" kern="12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3</a:t>
          </a:r>
          <a:endParaRPr lang="he-IL" sz="49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5000671" y="201"/>
        <a:ext cx="2756604" cy="16539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34688-45F9-48C3-931C-8B3CA04766DC}">
      <dsp:nvSpPr>
        <dsp:cNvPr id="0" name=""/>
        <dsp:cNvSpPr/>
      </dsp:nvSpPr>
      <dsp:spPr>
        <a:xfrm>
          <a:off x="4685454" y="201"/>
          <a:ext cx="3387039" cy="1653962"/>
        </a:xfrm>
        <a:prstGeom prst="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0070C0"/>
          </a:solidFill>
          <a:prstDash val="solid"/>
        </a:ln>
        <a:effectLst/>
        <a:scene3d>
          <a:camera prst="isometricOffAxis1Right"/>
          <a:lightRig rig="threePt" dir="t"/>
        </a:scene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100" b="0" kern="120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B0F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Activity 4</a:t>
          </a:r>
          <a:endParaRPr lang="he-IL" sz="6100" b="0" kern="1200" cap="none" spc="0" dirty="0">
            <a:ln w="18415" cmpd="sng">
              <a:solidFill>
                <a:srgbClr val="FFFFFF"/>
              </a:solidFill>
              <a:prstDash val="solid"/>
            </a:ln>
            <a:solidFill>
              <a:srgbClr val="00B0F0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sp:txBody>
      <dsp:txXfrm>
        <a:off x="4685454" y="201"/>
        <a:ext cx="3387039" cy="16539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#10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#1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default#1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#1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#1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#1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#16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#17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default#1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#19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#20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default#2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default#2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5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6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#7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#9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A02BE6A-09B0-440F-9307-3B29EB32127C}" type="datetimeFigureOut">
              <a:rPr lang="he-IL" smtClean="0"/>
              <a:pPr/>
              <a:t>י"ח/אלול/תשע"ח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2C58E81-108A-4DDB-84CE-847224437D07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406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/>
              <a:t>Bombilate</a:t>
            </a:r>
            <a:r>
              <a:rPr lang="en-US" dirty="0"/>
              <a:t> – to loudly hum or buzz continually</a:t>
            </a:r>
          </a:p>
          <a:p>
            <a:pPr algn="l" rtl="0"/>
            <a:r>
              <a:rPr lang="en-US" dirty="0" err="1"/>
              <a:t>Digamy</a:t>
            </a:r>
            <a:r>
              <a:rPr lang="en-US" dirty="0"/>
              <a:t> – a 2</a:t>
            </a:r>
            <a:r>
              <a:rPr lang="en-US" baseline="30000" dirty="0"/>
              <a:t>nd</a:t>
            </a:r>
            <a:r>
              <a:rPr lang="en-US" dirty="0"/>
              <a:t> marriage after the death or divorce of a spouse</a:t>
            </a:r>
          </a:p>
          <a:p>
            <a:pPr algn="l" rtl="0"/>
            <a:r>
              <a:rPr lang="en-US" dirty="0" err="1"/>
              <a:t>Gambrinous</a:t>
            </a:r>
            <a:r>
              <a:rPr lang="en-US" dirty="0"/>
              <a:t> – full of</a:t>
            </a:r>
            <a:r>
              <a:rPr lang="en-US" baseline="0" dirty="0"/>
              <a:t> beer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58E81-108A-4DDB-84CE-847224437D07}" type="slidenum">
              <a:rPr lang="he-IL" smtClean="0"/>
              <a:pPr/>
              <a:t>7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58E81-108A-4DDB-84CE-847224437D07}" type="slidenum">
              <a:rPr lang="he-IL" smtClean="0"/>
              <a:pPr/>
              <a:t>9</a:t>
            </a:fld>
            <a:endParaRPr 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58E81-108A-4DDB-84CE-847224437D07}" type="slidenum">
              <a:rPr lang="he-IL" smtClean="0"/>
              <a:pPr/>
              <a:t>28</a:t>
            </a:fld>
            <a:endParaRPr 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F7080-6E46-4E57-AF27-2D326A159AC1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7AA43-4E13-423A-9FCF-9BB60497A939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B2FD-A94D-4B91-8A64-DE1E0957FD6F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8018-758A-42BE-8D8C-5724CD0448C2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B310C-754C-47D0-9D7B-65281F56B1F5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8B95-CE6B-4FC6-A727-BB04CA6B9FBB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585CD-C699-44D6-BCD1-65136BACF2A2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BFB7D-8186-4CC3-8E3C-19F2DCED977D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4047B-B3FE-43A3-8CD6-F294A92A1CDE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019-3385-4746-B27A-912D029F0255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DC57B-07D6-4835-8FFB-3B120CC2EB6E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548A6-813A-413A-8C7D-CD91FCB23309}" type="datetime8">
              <a:rPr lang="he-IL" smtClean="0"/>
              <a:t>29 אוגוסט 18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edited by Shiri Rosenberg</a:t>
            </a:r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6A404-EC45-4215-8586-C57BF89A5A91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diagramLayout" Target="../diagrams/layout3.xml"/><Relationship Id="rId7" Type="http://schemas.openxmlformats.org/officeDocument/2006/relationships/image" Target="../media/image6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6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6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6.jpe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6.jpe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image" Target="../media/image6.jpeg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7" Type="http://schemas.openxmlformats.org/officeDocument/2006/relationships/image" Target="../media/image6.jpeg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hyperlink" Target="http://www.englishclub.com/vocabulary/collocations-lists.htm" TargetMode="External"/><Relationship Id="rId7" Type="http://schemas.openxmlformats.org/officeDocument/2006/relationships/diagramColors" Target="../diagrams/colors22.xml"/><Relationship Id="rId2" Type="http://schemas.openxmlformats.org/officeDocument/2006/relationships/hyperlink" Target="http://www.englishspeaking.org/common-collocations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nglishclub.com/esl-games/vocabulary/index.htm" TargetMode="External"/><Relationship Id="rId3" Type="http://schemas.openxmlformats.org/officeDocument/2006/relationships/image" Target="../media/image12.jpg"/><Relationship Id="rId7" Type="http://schemas.openxmlformats.org/officeDocument/2006/relationships/image" Target="../media/image14.gif"/><Relationship Id="rId2" Type="http://schemas.openxmlformats.org/officeDocument/2006/relationships/hyperlink" Target="http://www.englisch-hilfen.de/en/exercises_list/alle_words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vocabulary.co.il/" TargetMode="External"/><Relationship Id="rId5" Type="http://schemas.openxmlformats.org/officeDocument/2006/relationships/image" Target="../media/image13.jpg"/><Relationship Id="rId4" Type="http://schemas.openxmlformats.org/officeDocument/2006/relationships/hyperlink" Target="http://learnenglishteens.britishcouncil.org/grammar-vocabulary/vocabulary-exercises" TargetMode="External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1785926"/>
            <a:ext cx="7772400" cy="1470025"/>
          </a:xfrm>
        </p:spPr>
        <p:txBody>
          <a:bodyPr/>
          <a:lstStyle/>
          <a:p>
            <a:r>
              <a:rPr lang="en-US" dirty="0"/>
              <a:t>Words, Words, Word</a:t>
            </a:r>
            <a:br>
              <a:rPr lang="en-US" dirty="0"/>
            </a:br>
            <a:r>
              <a:rPr lang="en-US" dirty="0"/>
              <a:t>Working with Words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116560"/>
            <a:ext cx="6400800" cy="1752600"/>
          </a:xfrm>
        </p:spPr>
        <p:txBody>
          <a:bodyPr/>
          <a:lstStyle/>
          <a:p>
            <a:r>
              <a:rPr lang="en-US" dirty="0"/>
              <a:t>Edited by </a:t>
            </a:r>
          </a:p>
          <a:p>
            <a:r>
              <a:rPr lang="en-US" dirty="0"/>
              <a:t>Shiri Rosenberg</a:t>
            </a:r>
          </a:p>
        </p:txBody>
      </p:sp>
      <p:pic>
        <p:nvPicPr>
          <p:cNvPr id="5" name="Picture 2" descr="http://www.teamtriad.org/storage/post-images/words.jpg?__SQUARESPACE_CACHEVERSION=13334048667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86322"/>
            <a:ext cx="9144000" cy="2071678"/>
          </a:xfrm>
          <a:prstGeom prst="rect">
            <a:avLst/>
          </a:prstGeom>
          <a:noFill/>
        </p:spPr>
      </p:pic>
      <p:pic>
        <p:nvPicPr>
          <p:cNvPr id="6" name="Picture 2" descr="http://www.teamtriad.org/storage/post-images/words.jpg?__SQUARESPACE_CACHEVERSION=13334048667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2071678"/>
          </a:xfrm>
          <a:prstGeom prst="rect">
            <a:avLst/>
          </a:prstGeom>
          <a:noFill/>
        </p:spPr>
      </p:pic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xmlns="" id="{C782DD08-1FD5-4DE0-BFCF-1F0A331F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u="sng" dirty="0"/>
              <a:t>Listing from memory</a:t>
            </a:r>
            <a:r>
              <a:rPr lang="en-US" dirty="0"/>
              <a:t> </a:t>
            </a:r>
            <a:r>
              <a:rPr lang="en-US" sz="1800" dirty="0"/>
              <a:t>p107</a:t>
            </a:r>
          </a:p>
          <a:p>
            <a:pPr algn="l" rtl="0">
              <a:buNone/>
            </a:pPr>
            <a:endParaRPr lang="en-US" dirty="0"/>
          </a:p>
          <a:p>
            <a:pPr algn="l" rtl="0"/>
            <a:r>
              <a:rPr lang="en-US" dirty="0"/>
              <a:t>Pupils write down as many words as they can remember from the previous lesson. </a:t>
            </a:r>
          </a:p>
          <a:p>
            <a:pPr algn="l" rtl="0"/>
            <a:r>
              <a:rPr lang="en-US" dirty="0"/>
              <a:t>Check spelling and understanding.</a:t>
            </a:r>
          </a:p>
          <a:p>
            <a:pPr algn="l" rtl="0"/>
            <a:r>
              <a:rPr lang="en-US" dirty="0"/>
              <a:t>Competition?</a:t>
            </a:r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>
              <a:buNone/>
            </a:pPr>
            <a:endParaRPr lang="he-IL" dirty="0"/>
          </a:p>
        </p:txBody>
      </p:sp>
      <p:pic>
        <p:nvPicPr>
          <p:cNvPr id="4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5072074"/>
            <a:ext cx="1714512" cy="916873"/>
          </a:xfrm>
          <a:prstGeom prst="rect">
            <a:avLst/>
          </a:prstGeom>
          <a:noFill/>
        </p:spPr>
      </p:pic>
      <p:pic>
        <p:nvPicPr>
          <p:cNvPr id="5" name="Picture 2" descr="http://1.bp.blogspot.com/-Vq7AbSaXEaM/UAWfqqVjylI/AAAAAAAAAOg/Wk7YchpV1NE/s1600/reminder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0252489">
            <a:off x="4164278" y="4771943"/>
            <a:ext cx="1714512" cy="1517137"/>
          </a:xfrm>
          <a:prstGeom prst="rect">
            <a:avLst/>
          </a:prstGeom>
          <a:noFill/>
        </p:spPr>
      </p:pic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1FEFEAD0-9ADB-42F5-9BF6-4A1488F4A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u="sng" dirty="0"/>
              <a:t>Bingo</a:t>
            </a:r>
            <a:r>
              <a:rPr lang="en-US" dirty="0"/>
              <a:t>! </a:t>
            </a:r>
            <a:r>
              <a:rPr lang="en-US" sz="1800" dirty="0"/>
              <a:t>p119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Use the words from activity 1.</a:t>
            </a:r>
          </a:p>
          <a:p>
            <a:pPr algn="l" rtl="0"/>
            <a:r>
              <a:rPr lang="en-US" dirty="0"/>
              <a:t>Take all the words, ask pupils to copy down four of the words. </a:t>
            </a:r>
          </a:p>
          <a:p>
            <a:pPr algn="l" rtl="0"/>
            <a:r>
              <a:rPr lang="en-US" dirty="0"/>
              <a:t>Teacher says words (in Hebrew or English depending on level of difficulty).</a:t>
            </a:r>
          </a:p>
          <a:p>
            <a:pPr algn="l" rtl="0"/>
            <a:r>
              <a:rPr lang="en-US" dirty="0"/>
              <a:t>Pupils cross off the words as they are said.</a:t>
            </a:r>
          </a:p>
          <a:p>
            <a:pPr algn="l" rtl="0"/>
            <a:r>
              <a:rPr lang="en-US" dirty="0"/>
              <a:t>First to cross off all four is the winner.</a:t>
            </a:r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57158" y="214290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00892" y="5572140"/>
            <a:ext cx="1714512" cy="916873"/>
          </a:xfrm>
          <a:prstGeom prst="rect">
            <a:avLst/>
          </a:prstGeom>
          <a:noFill/>
        </p:spPr>
      </p:pic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D304F1B9-D32B-4C58-A831-1CA27F5AA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>
              <a:buNone/>
            </a:pPr>
            <a:r>
              <a:rPr lang="en-US" u="sng" dirty="0"/>
              <a:t>Recall and Share</a:t>
            </a:r>
            <a:r>
              <a:rPr lang="en-US" dirty="0"/>
              <a:t>! </a:t>
            </a:r>
            <a:r>
              <a:rPr lang="en-US" sz="1800" dirty="0"/>
              <a:t>p108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Use the words from activity 1.</a:t>
            </a:r>
          </a:p>
          <a:p>
            <a:pPr algn="l" rtl="0"/>
            <a:r>
              <a:rPr lang="en-US" dirty="0"/>
              <a:t>Write all the words on board / paper where pupils can see them.</a:t>
            </a:r>
          </a:p>
          <a:p>
            <a:pPr algn="l" rtl="0"/>
            <a:r>
              <a:rPr lang="en-US" dirty="0"/>
              <a:t>Tell pupils to “photograph” the words.</a:t>
            </a:r>
          </a:p>
          <a:p>
            <a:pPr algn="l" rtl="0"/>
            <a:r>
              <a:rPr lang="en-US" dirty="0"/>
              <a:t>Teacher hides the words.</a:t>
            </a:r>
          </a:p>
          <a:p>
            <a:pPr algn="l" rtl="0"/>
            <a:r>
              <a:rPr lang="en-US" dirty="0"/>
              <a:t>Pupils write as many words as they can remember, they can help each other if you want.</a:t>
            </a:r>
          </a:p>
          <a:p>
            <a:pPr algn="l" rtl="0"/>
            <a:r>
              <a:rPr lang="en-US" dirty="0"/>
              <a:t>Show words again to check spelling. If pupil forgot a word, they copy it down now.</a:t>
            </a:r>
          </a:p>
          <a:p>
            <a:pPr algn="l" rtl="0"/>
            <a:r>
              <a:rPr lang="en-US" dirty="0"/>
              <a:t>Check  pupils understand words.</a:t>
            </a:r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graphicFrame>
        <p:nvGraphicFramePr>
          <p:cNvPr id="5" name="Diagram 4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29371D1D-9690-4267-9CDE-AAAEE23B6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algn="l" rtl="0">
              <a:buNone/>
            </a:pPr>
            <a:r>
              <a:rPr lang="en-US" u="sng" dirty="0"/>
              <a:t>Which did I erase? </a:t>
            </a:r>
            <a:r>
              <a:rPr lang="en-US" sz="1800" dirty="0"/>
              <a:t>p150 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a scattered selection of words on the board, possibly from Activity 1</a:t>
            </a:r>
          </a:p>
          <a:p>
            <a:pPr algn="l" rtl="0"/>
            <a:r>
              <a:rPr lang="en-US" dirty="0"/>
              <a:t>Tell pupils to “photograph” the words</a:t>
            </a:r>
          </a:p>
          <a:p>
            <a:pPr algn="l" rtl="0"/>
            <a:r>
              <a:rPr lang="en-US" dirty="0"/>
              <a:t>Pupils close their eyes</a:t>
            </a:r>
          </a:p>
          <a:p>
            <a:pPr algn="l" rtl="0"/>
            <a:r>
              <a:rPr lang="en-US" dirty="0"/>
              <a:t>Erase one word</a:t>
            </a:r>
          </a:p>
          <a:p>
            <a:pPr algn="l" rtl="0"/>
            <a:r>
              <a:rPr lang="en-US" dirty="0"/>
              <a:t>Pupils guess which word is missing</a:t>
            </a:r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r>
              <a:rPr lang="en-US" dirty="0"/>
              <a:t>Variation – Gradual Erase </a:t>
            </a:r>
            <a:r>
              <a:rPr lang="en-US" sz="1600" dirty="0"/>
              <a:t>p150</a:t>
            </a:r>
            <a:r>
              <a:rPr lang="en-US" dirty="0"/>
              <a:t> : write a whole text on the board and gradually erase words. Pupils must “read” the text adding the missing words.</a:t>
            </a:r>
          </a:p>
          <a:p>
            <a:pPr algn="l" rtl="0"/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264" y="3714752"/>
            <a:ext cx="1714512" cy="916873"/>
          </a:xfrm>
          <a:prstGeom prst="rect">
            <a:avLst/>
          </a:prstGeom>
          <a:noFill/>
        </p:spPr>
      </p:pic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ABBD0FED-FBF3-49AE-995C-93CFDF473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357298"/>
            <a:ext cx="8643966" cy="5500702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u="sng" dirty="0"/>
              <a:t>Tongue Twisters</a:t>
            </a:r>
            <a:r>
              <a:rPr lang="en-US" dirty="0"/>
              <a:t> </a:t>
            </a:r>
            <a:r>
              <a:rPr lang="en-US" sz="1800" dirty="0"/>
              <a:t>p248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a tongue twister on the board and read it</a:t>
            </a:r>
          </a:p>
          <a:p>
            <a:pPr algn="l" rtl="0"/>
            <a:r>
              <a:rPr lang="en-US" dirty="0"/>
              <a:t>Ask the pupils to read it aloud - twice</a:t>
            </a:r>
          </a:p>
          <a:p>
            <a:pPr algn="l" rtl="0"/>
            <a:r>
              <a:rPr lang="en-US" dirty="0"/>
              <a:t>Erase one word, and ask them to read it again</a:t>
            </a:r>
          </a:p>
          <a:p>
            <a:pPr algn="l" rtl="0"/>
            <a:r>
              <a:rPr lang="en-US" dirty="0"/>
              <a:t>Continue erasing until all words are erased</a:t>
            </a:r>
          </a:p>
          <a:p>
            <a:pPr algn="l" rtl="0"/>
            <a:r>
              <a:rPr lang="en-US" dirty="0"/>
              <a:t>Challenge pupils to speak faster and faster</a:t>
            </a:r>
          </a:p>
          <a:p>
            <a:pPr algn="l" rtl="0">
              <a:buNone/>
            </a:pPr>
            <a:r>
              <a:rPr lang="en-US" dirty="0"/>
              <a:t>	</a:t>
            </a:r>
            <a:r>
              <a:rPr lang="en-US" i="1" dirty="0">
                <a:solidFill>
                  <a:srgbClr val="7030A0"/>
                </a:solidFill>
              </a:rPr>
              <a:t>The big fat cat sat on the rat.</a:t>
            </a:r>
          </a:p>
          <a:p>
            <a:pPr algn="l" rtl="0">
              <a:buNone/>
            </a:pPr>
            <a:r>
              <a:rPr lang="en-US" i="1" dirty="0">
                <a:solidFill>
                  <a:srgbClr val="7030A0"/>
                </a:solidFill>
              </a:rPr>
              <a:t>	Orange jelly, lemon jelly, orange jelly, lemon jelly.</a:t>
            </a:r>
          </a:p>
          <a:p>
            <a:pPr algn="l" rtl="0">
              <a:buNone/>
            </a:pPr>
            <a:r>
              <a:rPr lang="en-US" i="1" dirty="0">
                <a:solidFill>
                  <a:srgbClr val="7030A0"/>
                </a:solidFill>
              </a:rPr>
              <a:t>	Red lorry, yellow lorry, red lorry, yellow lorry.</a:t>
            </a:r>
          </a:p>
          <a:p>
            <a:pPr algn="l" rtl="0">
              <a:buNone/>
            </a:pPr>
            <a:endParaRPr lang="en-US" i="1" dirty="0"/>
          </a:p>
          <a:p>
            <a:pPr algn="l" rtl="0">
              <a:buNone/>
            </a:pPr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721B518E-3A74-4E20-837C-2D6ABCF72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Words without vowels</a:t>
            </a:r>
            <a:r>
              <a:rPr lang="en-US" dirty="0"/>
              <a:t>! </a:t>
            </a:r>
            <a:r>
              <a:rPr lang="en-US" sz="1800" dirty="0"/>
              <a:t>p109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some recently used words without vowels</a:t>
            </a:r>
          </a:p>
          <a:p>
            <a:pPr algn="l" rtl="0">
              <a:buNone/>
            </a:pPr>
            <a:r>
              <a:rPr lang="en-US" dirty="0"/>
              <a:t>  e.g. </a:t>
            </a:r>
            <a:r>
              <a:rPr lang="en-US" dirty="0" err="1"/>
              <a:t>f_m_ly</a:t>
            </a:r>
            <a:r>
              <a:rPr lang="en-US" dirty="0"/>
              <a:t>,     </a:t>
            </a:r>
            <a:r>
              <a:rPr lang="en-US" dirty="0" err="1"/>
              <a:t>s_st_r</a:t>
            </a:r>
            <a:endParaRPr lang="en-US" dirty="0"/>
          </a:p>
          <a:p>
            <a:pPr algn="l" rtl="0"/>
            <a:r>
              <a:rPr lang="en-US" dirty="0"/>
              <a:t>Pupils complete word</a:t>
            </a:r>
          </a:p>
          <a:p>
            <a:pPr algn="l" rtl="0"/>
            <a:r>
              <a:rPr lang="en-US" dirty="0"/>
              <a:t>Check  pupils understand words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graphicFrame>
        <p:nvGraphicFramePr>
          <p:cNvPr id="6" name="Diagram 5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A5C1E950-5079-45A7-8EC4-235C3CEB8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Draw a Word</a:t>
            </a:r>
            <a:r>
              <a:rPr lang="en-US" dirty="0"/>
              <a:t> </a:t>
            </a:r>
            <a:r>
              <a:rPr lang="en-US" sz="1800" dirty="0"/>
              <a:t>p113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Tell the pupils to look through their textbook for recently learnt words</a:t>
            </a:r>
          </a:p>
          <a:p>
            <a:pPr algn="l" rtl="0"/>
            <a:r>
              <a:rPr lang="en-US" dirty="0"/>
              <a:t>Tell the pupils to draw the word on the board</a:t>
            </a:r>
          </a:p>
          <a:p>
            <a:pPr algn="l" rtl="0"/>
            <a:r>
              <a:rPr lang="en-US" dirty="0"/>
              <a:t>The other pupils have to guess the word</a:t>
            </a:r>
          </a:p>
          <a:p>
            <a:pPr algn="l" rtl="0"/>
            <a:r>
              <a:rPr lang="en-US" dirty="0"/>
              <a:t>This can also be done using mime</a:t>
            </a:r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5E55F36C-26B1-486A-BE47-CC60E3710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Sort them out </a:t>
            </a:r>
            <a:r>
              <a:rPr lang="en-US" dirty="0"/>
              <a:t>(1) </a:t>
            </a:r>
            <a:r>
              <a:rPr lang="en-US" sz="1800" dirty="0"/>
              <a:t>p126 </a:t>
            </a:r>
          </a:p>
          <a:p>
            <a:pPr algn="l" rtl="0"/>
            <a:r>
              <a:rPr lang="en-US" dirty="0"/>
              <a:t>Give the pupils a list of items, tell them each one fits under a heading in the chart</a:t>
            </a:r>
          </a:p>
          <a:p>
            <a:pPr algn="l" rtl="0"/>
            <a:r>
              <a:rPr lang="en-US" dirty="0"/>
              <a:t>Change the headings</a:t>
            </a:r>
          </a:p>
          <a:p>
            <a:pPr algn="l" rtl="0"/>
            <a:r>
              <a:rPr lang="en-US" dirty="0"/>
              <a:t>Ask them to write sentences e.g. I  like, I don’t like</a:t>
            </a:r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84CE89E3-7CCF-43F6-9251-2D63E3151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0" y="404664"/>
            <a:ext cx="9061300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3528" y="3933056"/>
            <a:ext cx="108012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0"/>
            <a:r>
              <a:rPr lang="en-US" dirty="0"/>
              <a:t>like</a:t>
            </a:r>
            <a:endParaRPr lang="he-IL" dirty="0"/>
          </a:p>
        </p:txBody>
      </p:sp>
      <p:sp>
        <p:nvSpPr>
          <p:cNvPr id="6" name="TextBox 5"/>
          <p:cNvSpPr txBox="1"/>
          <p:nvPr/>
        </p:nvSpPr>
        <p:spPr>
          <a:xfrm>
            <a:off x="1763688" y="3929333"/>
            <a:ext cx="108012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0"/>
            <a:r>
              <a:rPr lang="en-US" dirty="0"/>
              <a:t>I don’t like</a:t>
            </a:r>
            <a:endParaRPr lang="he-IL" dirty="0"/>
          </a:p>
        </p:txBody>
      </p:sp>
      <p:sp>
        <p:nvSpPr>
          <p:cNvPr id="7" name="TextBox 6"/>
          <p:cNvSpPr txBox="1"/>
          <p:nvPr/>
        </p:nvSpPr>
        <p:spPr>
          <a:xfrm>
            <a:off x="3203848" y="3933056"/>
            <a:ext cx="108012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0"/>
            <a:r>
              <a:rPr lang="en-US" dirty="0"/>
              <a:t>have</a:t>
            </a:r>
            <a:endParaRPr lang="he-IL" dirty="0"/>
          </a:p>
        </p:txBody>
      </p:sp>
      <p:sp>
        <p:nvSpPr>
          <p:cNvPr id="8" name="TextBox 7"/>
          <p:cNvSpPr txBox="1"/>
          <p:nvPr/>
        </p:nvSpPr>
        <p:spPr>
          <a:xfrm>
            <a:off x="4644008" y="3929333"/>
            <a:ext cx="108012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0"/>
            <a:r>
              <a:rPr lang="en-US" dirty="0"/>
              <a:t>need</a:t>
            </a:r>
            <a:endParaRPr lang="he-IL" dirty="0"/>
          </a:p>
        </p:txBody>
      </p:sp>
      <p:sp>
        <p:nvSpPr>
          <p:cNvPr id="9" name="TextBox 8"/>
          <p:cNvSpPr txBox="1"/>
          <p:nvPr/>
        </p:nvSpPr>
        <p:spPr>
          <a:xfrm>
            <a:off x="6084168" y="3929333"/>
            <a:ext cx="108012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0"/>
            <a:r>
              <a:rPr lang="en-US" dirty="0"/>
              <a:t>want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7453486" y="3929333"/>
            <a:ext cx="108012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0"/>
            <a:endParaRPr lang="he-IL" dirty="0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xmlns="" id="{30564C42-3318-4508-876A-8512FC3C9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290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Sort them out </a:t>
            </a:r>
            <a:r>
              <a:rPr lang="en-US" dirty="0"/>
              <a:t>(3) </a:t>
            </a:r>
            <a:r>
              <a:rPr lang="en-US" sz="1800" dirty="0"/>
              <a:t>p128 </a:t>
            </a:r>
          </a:p>
          <a:p>
            <a:pPr algn="l" rtl="0">
              <a:buNone/>
            </a:pPr>
            <a:endParaRPr lang="en-US" sz="1800" dirty="0"/>
          </a:p>
          <a:p>
            <a:pPr algn="l" rtl="0">
              <a:buNone/>
            </a:pPr>
            <a:r>
              <a:rPr lang="en-US" dirty="0"/>
              <a:t>As in activity 8, but make it more difficult, for example: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dirty="0"/>
              <a:t>Parts of speech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dirty="0"/>
              <a:t>Boring / Interesting</a:t>
            </a:r>
          </a:p>
          <a:p>
            <a:pPr lvl="1" algn="l" rtl="0">
              <a:buFont typeface="Arial" pitchFamily="34" charset="0"/>
              <a:buChar char="•"/>
            </a:pPr>
            <a:r>
              <a:rPr lang="en-US" dirty="0"/>
              <a:t>Positive / Negative</a:t>
            </a:r>
          </a:p>
          <a:p>
            <a:pPr algn="l" rtl="0">
              <a:buNone/>
            </a:pPr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4F00B0E2-4C80-4947-8D65-93CD2908D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5BD12CA5-314A-40C1-8DC1-71BFBBE91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724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>
              <a:ln>
                <a:solidFill>
                  <a:schemeClr val="bg1"/>
                </a:solidFill>
              </a:ln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229600" cy="4824825"/>
          </a:xfrm>
        </p:spPr>
        <p:txBody>
          <a:bodyPr>
            <a:normAutofit fontScale="92500" lnSpcReduction="20000"/>
          </a:bodyPr>
          <a:lstStyle/>
          <a:p>
            <a:pPr algn="l" rtl="0">
              <a:buNone/>
            </a:pPr>
            <a:r>
              <a:rPr lang="en-US" u="sng" dirty="0"/>
              <a:t>Arrange along a continuum</a:t>
            </a:r>
            <a:r>
              <a:rPr lang="en-US" dirty="0"/>
              <a:t> </a:t>
            </a:r>
            <a:r>
              <a:rPr lang="en-US" sz="1800" dirty="0"/>
              <a:t>p129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Give pupils a set of words and show them how to arrange them along a continuum</a:t>
            </a:r>
          </a:p>
          <a:p>
            <a:pPr algn="l" rtl="0">
              <a:buNone/>
            </a:pPr>
            <a:r>
              <a:rPr lang="en-US" dirty="0"/>
              <a:t>		e.g. tiny, small, big, huge, gigantic</a:t>
            </a:r>
          </a:p>
          <a:p>
            <a:pPr algn="l" rtl="0"/>
            <a:r>
              <a:rPr lang="en-US" dirty="0"/>
              <a:t>Give them other lists of words they have to arrange according to the continuum</a:t>
            </a:r>
          </a:p>
          <a:p>
            <a:pPr lvl="1" algn="l" rtl="0">
              <a:buNone/>
            </a:pPr>
            <a:r>
              <a:rPr lang="en-US" dirty="0"/>
              <a:t>      e.g.  	how old?</a:t>
            </a:r>
          </a:p>
          <a:p>
            <a:pPr lvl="1" algn="l" rtl="0">
              <a:buNone/>
            </a:pPr>
            <a:r>
              <a:rPr lang="en-US" dirty="0"/>
              <a:t>             	how energetic?</a:t>
            </a:r>
          </a:p>
          <a:p>
            <a:pPr lvl="1" algn="l" rtl="0">
              <a:buNone/>
            </a:pPr>
            <a:r>
              <a:rPr lang="en-US" dirty="0"/>
              <a:t>              	how dangerous?</a:t>
            </a:r>
          </a:p>
          <a:p>
            <a:pPr lvl="1" algn="l" rtl="0">
              <a:buNone/>
            </a:pPr>
            <a:r>
              <a:rPr lang="en-US" dirty="0"/>
              <a:t>			how fast?</a:t>
            </a:r>
          </a:p>
          <a:p>
            <a:pPr lvl="1" algn="l" rtl="0">
              <a:buNone/>
            </a:pPr>
            <a:r>
              <a:rPr lang="en-US" dirty="0"/>
              <a:t> </a:t>
            </a:r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B9FF0E01-E824-4378-9FD7-EA9CBB30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r>
              <a:rPr lang="en-US" u="sng" dirty="0"/>
              <a:t>Items in Context</a:t>
            </a:r>
            <a:r>
              <a:rPr lang="en-US" dirty="0"/>
              <a:t> </a:t>
            </a:r>
            <a:r>
              <a:rPr lang="en-US" sz="1800" dirty="0"/>
              <a:t>p135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Choose a text the pupils have worked on recently</a:t>
            </a:r>
          </a:p>
          <a:p>
            <a:pPr algn="l" rtl="0"/>
            <a:r>
              <a:rPr lang="en-US" dirty="0"/>
              <a:t>Call out a word or phrase from the text </a:t>
            </a:r>
          </a:p>
          <a:p>
            <a:pPr algn="l" rtl="0"/>
            <a:r>
              <a:rPr lang="en-US" dirty="0"/>
              <a:t>Pupils have to find the word</a:t>
            </a:r>
          </a:p>
          <a:p>
            <a:pPr algn="l" rtl="0"/>
            <a:r>
              <a:rPr lang="en-US" dirty="0"/>
              <a:t>Pupils all call out word, line number, sentence etc</a:t>
            </a:r>
          </a:p>
          <a:p>
            <a:pPr algn="l" rtl="0">
              <a:buNone/>
            </a:pPr>
            <a:r>
              <a:rPr lang="en-US" dirty="0"/>
              <a:t>Variation: pupil calls out word and you and other pupils look for it</a:t>
            </a:r>
          </a:p>
          <a:p>
            <a:pPr algn="l" rtl="0">
              <a:buNone/>
            </a:pPr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B0D48A9D-7A49-4DF0-90F5-8C4DB5017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2910" y="4286256"/>
            <a:ext cx="7786742" cy="19288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071678"/>
            <a:ext cx="8229600" cy="4357717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Cognates </a:t>
            </a:r>
            <a:r>
              <a:rPr lang="en-US" sz="1600" dirty="0"/>
              <a:t>p117</a:t>
            </a:r>
          </a:p>
          <a:p>
            <a:pPr algn="l" rtl="0">
              <a:buNone/>
            </a:pPr>
            <a:r>
              <a:rPr lang="en-US" dirty="0"/>
              <a:t>Pupils make a list of cognates – how many can they think of? </a:t>
            </a:r>
          </a:p>
          <a:p>
            <a:pPr algn="l" rtl="0">
              <a:buNone/>
            </a:pPr>
            <a:r>
              <a:rPr lang="en-US" dirty="0"/>
              <a:t>    </a:t>
            </a:r>
          </a:p>
          <a:p>
            <a:pPr algn="l" rtl="0">
              <a:buNone/>
            </a:pPr>
            <a:r>
              <a:rPr lang="en-US" sz="2800" dirty="0"/>
              <a:t>    </a:t>
            </a:r>
            <a:r>
              <a:rPr lang="en-US" sz="2800" dirty="0">
                <a:solidFill>
                  <a:schemeClr val="bg1"/>
                </a:solidFill>
              </a:rPr>
              <a:t>album ,algebra, ambulance, balloon, bank, comedy, concert, dragon, allergy, festival, ketchup, marathon, museum, plastic, pyjamas, sandal, shampoo, sport, tank, toast, toffee, tractor, vitamin</a:t>
            </a:r>
          </a:p>
          <a:p>
            <a:pPr algn="l" rtl="0">
              <a:buNone/>
            </a:pPr>
            <a:endParaRPr lang="en-US" sz="2800" dirty="0"/>
          </a:p>
          <a:p>
            <a:pPr algn="l" rtl="0">
              <a:buNone/>
            </a:pPr>
            <a:endParaRPr lang="en-US" sz="2800" dirty="0"/>
          </a:p>
          <a:p>
            <a:pPr algn="l" rtl="0">
              <a:buNone/>
            </a:pPr>
            <a:endParaRPr lang="en-US" sz="2800" dirty="0"/>
          </a:p>
          <a:p>
            <a:pPr algn="l" rtl="0"/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/>
            <a:endParaRPr lang="he-IL" dirty="0"/>
          </a:p>
        </p:txBody>
      </p:sp>
      <p:pic>
        <p:nvPicPr>
          <p:cNvPr id="6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102" y="32148"/>
            <a:ext cx="1714512" cy="916873"/>
          </a:xfrm>
          <a:prstGeom prst="rect">
            <a:avLst/>
          </a:prstGeom>
          <a:noFill/>
        </p:spPr>
      </p:pic>
      <p:sp>
        <p:nvSpPr>
          <p:cNvPr id="7" name="מציין מיקום של כותרת תחתונה 6">
            <a:extLst>
              <a:ext uri="{FF2B5EF4-FFF2-40B4-BE49-F238E27FC236}">
                <a16:creationId xmlns:a16="http://schemas.microsoft.com/office/drawing/2014/main" xmlns="" id="{04663E1D-C022-4918-B2D3-AC30F874C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84784"/>
            <a:ext cx="8229600" cy="4755667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r>
              <a:rPr lang="en-US" u="sng" dirty="0"/>
              <a:t>Connect Two</a:t>
            </a:r>
            <a:r>
              <a:rPr lang="en-US" dirty="0"/>
              <a:t> </a:t>
            </a:r>
            <a:r>
              <a:rPr lang="en-US" sz="1800" dirty="0"/>
              <a:t>p138 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a scattered selection of words on the board</a:t>
            </a:r>
          </a:p>
          <a:p>
            <a:pPr algn="l" rtl="0"/>
            <a:r>
              <a:rPr lang="en-US" dirty="0"/>
              <a:t>Ask the pupils to make a sentence using any two of the words</a:t>
            </a:r>
          </a:p>
          <a:p>
            <a:pPr algn="l" rtl="0"/>
            <a:r>
              <a:rPr lang="en-US" dirty="0"/>
              <a:t>Draw a line connecting the two words</a:t>
            </a:r>
          </a:p>
          <a:p>
            <a:pPr algn="l" rtl="0"/>
            <a:r>
              <a:rPr lang="en-US" dirty="0"/>
              <a:t>Continue until all the words are connected</a:t>
            </a:r>
          </a:p>
          <a:p>
            <a:pPr algn="l" rtl="0"/>
            <a:r>
              <a:rPr lang="en-US" dirty="0"/>
              <a:t>If the pupils start to link 3 or more words – that’s fine too! </a:t>
            </a:r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00760" y="5715016"/>
            <a:ext cx="1714512" cy="916873"/>
          </a:xfrm>
          <a:prstGeom prst="rect">
            <a:avLst/>
          </a:prstGeom>
          <a:noFill/>
        </p:spPr>
      </p:pic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EAE3EB6D-3EFE-44B8-BE28-F5108A9B4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12776"/>
            <a:ext cx="8229600" cy="4827675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u="sng" dirty="0"/>
              <a:t>True or false</a:t>
            </a:r>
            <a:r>
              <a:rPr lang="en-US" dirty="0"/>
              <a:t> </a:t>
            </a:r>
            <a:r>
              <a:rPr lang="en-US" sz="1800" dirty="0"/>
              <a:t>p140 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a scattered selection of words on the board</a:t>
            </a:r>
          </a:p>
          <a:p>
            <a:pPr algn="l" rtl="0"/>
            <a:r>
              <a:rPr lang="en-US" dirty="0"/>
              <a:t>Pupils choose one item and write 2 sentences in which they relate to the word – one true and one false</a:t>
            </a:r>
          </a:p>
          <a:p>
            <a:pPr algn="l" rtl="0"/>
            <a:r>
              <a:rPr lang="en-US" dirty="0"/>
              <a:t>One pupil reads / writes their sentences</a:t>
            </a:r>
          </a:p>
          <a:p>
            <a:pPr algn="l" rtl="0"/>
            <a:r>
              <a:rPr lang="en-US" dirty="0"/>
              <a:t>The other pupils guess which is true and which is false </a:t>
            </a:r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57884" y="5715016"/>
            <a:ext cx="1714512" cy="916873"/>
          </a:xfrm>
          <a:prstGeom prst="rect">
            <a:avLst/>
          </a:prstGeom>
          <a:noFill/>
        </p:spPr>
      </p:pic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00F77A82-578B-48A4-A690-0D77BBD10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00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Finish the sentences </a:t>
            </a:r>
            <a:r>
              <a:rPr lang="en-US" sz="1800" dirty="0"/>
              <a:t>p144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a set of unfinished sentences, each containing a word to be reviewed</a:t>
            </a:r>
          </a:p>
          <a:p>
            <a:pPr algn="l" rtl="0"/>
            <a:r>
              <a:rPr lang="en-US" dirty="0"/>
              <a:t>Ask the pupils to complete the sentence</a:t>
            </a:r>
          </a:p>
          <a:p>
            <a:pPr algn="l" rtl="0"/>
            <a:r>
              <a:rPr lang="en-US" dirty="0"/>
              <a:t>Compare sentences : which is the longest/funniest/most interesting/original?</a:t>
            </a:r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0463D978-4FDE-4B1A-A0C0-F0EB88EC9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Words from letters </a:t>
            </a:r>
            <a:r>
              <a:rPr lang="en-US" sz="1800" dirty="0"/>
              <a:t>p229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12 letters on the board (at least 3 vowels)- scattered</a:t>
            </a:r>
          </a:p>
          <a:p>
            <a:pPr algn="l" rtl="0"/>
            <a:r>
              <a:rPr lang="en-US" dirty="0"/>
              <a:t>Pupils make as many words as they can from these letters in a given time</a:t>
            </a:r>
          </a:p>
          <a:p>
            <a:pPr algn="l" rtl="0"/>
            <a:r>
              <a:rPr lang="en-US" dirty="0"/>
              <a:t>Letters may not be used more than once</a:t>
            </a:r>
          </a:p>
          <a:p>
            <a:pPr algn="l" rtl="0"/>
            <a:r>
              <a:rPr lang="en-US" dirty="0"/>
              <a:t>Points can be given</a:t>
            </a:r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0AFECEB4-3F62-4440-8F24-B3C25BE2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525963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u="sng" dirty="0"/>
              <a:t>Short words from a longer word</a:t>
            </a:r>
            <a:r>
              <a:rPr lang="en-US" dirty="0"/>
              <a:t> </a:t>
            </a:r>
            <a:r>
              <a:rPr lang="en-US" sz="1800" dirty="0"/>
              <a:t>p231 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a long word (known or unknown) on the board</a:t>
            </a:r>
          </a:p>
          <a:p>
            <a:pPr algn="l" rtl="0"/>
            <a:r>
              <a:rPr lang="en-US" dirty="0"/>
              <a:t>Pupils make as many words as they can from these letters in a given time</a:t>
            </a:r>
          </a:p>
          <a:p>
            <a:pPr algn="l" rtl="0"/>
            <a:r>
              <a:rPr lang="en-US" dirty="0"/>
              <a:t>Letters may be used more than once if they are repeated in the word	</a:t>
            </a:r>
          </a:p>
          <a:p>
            <a:pPr algn="l" rtl="0"/>
            <a:r>
              <a:rPr lang="en-US" dirty="0"/>
              <a:t>Points can be given  </a:t>
            </a:r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EC5A7B9F-4BF4-4960-80F8-22D4B5DBF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dirty="0"/>
              <a:t>					4 </a:t>
            </a:r>
            <a:r>
              <a:rPr lang="en-US" dirty="0" err="1"/>
              <a:t>leters</a:t>
            </a:r>
            <a:r>
              <a:rPr lang="en-US" dirty="0"/>
              <a:t> or more!</a:t>
            </a:r>
            <a:endParaRPr lang="he-I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ctr" rtl="0"/>
            <a:r>
              <a:rPr lang="en-US" sz="4000" dirty="0" err="1"/>
              <a:t>gambrinous</a:t>
            </a:r>
            <a:endParaRPr lang="he-IL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543296" cy="3683017"/>
          </a:xfrm>
          <a:ln>
            <a:solidFill>
              <a:srgbClr val="7030A0"/>
            </a:solidFill>
          </a:ln>
        </p:spPr>
        <p:txBody>
          <a:bodyPr numCol="2">
            <a:normAutofit fontScale="92500" lnSpcReduction="20000"/>
          </a:bodyPr>
          <a:lstStyle/>
          <a:p>
            <a:pPr algn="l" rtl="0">
              <a:buNone/>
            </a:pPr>
            <a:r>
              <a:rPr lang="en-US" sz="3000" dirty="0"/>
              <a:t>burn</a:t>
            </a:r>
          </a:p>
          <a:p>
            <a:pPr algn="l" rtl="0">
              <a:buNone/>
            </a:pPr>
            <a:r>
              <a:rPr lang="en-US" sz="3000" dirty="0"/>
              <a:t>born</a:t>
            </a:r>
          </a:p>
          <a:p>
            <a:pPr algn="l" rtl="0">
              <a:buNone/>
            </a:pPr>
            <a:r>
              <a:rPr lang="en-US" sz="3000" dirty="0"/>
              <a:t>barn</a:t>
            </a:r>
          </a:p>
          <a:p>
            <a:pPr algn="l" rtl="0">
              <a:buNone/>
            </a:pPr>
            <a:r>
              <a:rPr lang="en-US" sz="3000" dirty="0"/>
              <a:t>grin</a:t>
            </a:r>
          </a:p>
          <a:p>
            <a:pPr algn="l" rtl="0">
              <a:buNone/>
            </a:pPr>
            <a:r>
              <a:rPr lang="en-US" sz="3000" dirty="0"/>
              <a:t>boring</a:t>
            </a:r>
          </a:p>
          <a:p>
            <a:pPr algn="l" rtl="0">
              <a:buNone/>
            </a:pPr>
            <a:r>
              <a:rPr lang="en-US" sz="3000" dirty="0"/>
              <a:t>baring</a:t>
            </a:r>
          </a:p>
          <a:p>
            <a:pPr algn="l" rtl="0">
              <a:buNone/>
            </a:pPr>
            <a:r>
              <a:rPr lang="en-US" sz="3000" dirty="0"/>
              <a:t>sour</a:t>
            </a:r>
          </a:p>
          <a:p>
            <a:pPr algn="l" rtl="0">
              <a:buNone/>
            </a:pPr>
            <a:endParaRPr lang="en-US" sz="3000" dirty="0"/>
          </a:p>
          <a:p>
            <a:pPr algn="l" rtl="0">
              <a:buNone/>
            </a:pPr>
            <a:r>
              <a:rPr lang="en-US" sz="3000" dirty="0"/>
              <a:t>brain</a:t>
            </a:r>
          </a:p>
          <a:p>
            <a:pPr algn="l" rtl="0">
              <a:buNone/>
            </a:pPr>
            <a:r>
              <a:rPr lang="en-US" sz="3000" dirty="0"/>
              <a:t>rain</a:t>
            </a:r>
          </a:p>
          <a:p>
            <a:pPr algn="l" rtl="0">
              <a:buNone/>
            </a:pPr>
            <a:r>
              <a:rPr lang="en-US" sz="3000" dirty="0"/>
              <a:t>grain</a:t>
            </a:r>
          </a:p>
          <a:p>
            <a:pPr algn="l" rtl="0">
              <a:buNone/>
            </a:pPr>
            <a:r>
              <a:rPr lang="en-US" sz="3000" dirty="0"/>
              <a:t>gain</a:t>
            </a:r>
          </a:p>
          <a:p>
            <a:pPr algn="l" rtl="0">
              <a:buNone/>
            </a:pPr>
            <a:r>
              <a:rPr lang="en-US" sz="3000" dirty="0"/>
              <a:t>mourn</a:t>
            </a:r>
          </a:p>
          <a:p>
            <a:pPr algn="l" rtl="0">
              <a:buNone/>
            </a:pPr>
            <a:r>
              <a:rPr lang="en-US" sz="3000" dirty="0"/>
              <a:t>morn</a:t>
            </a:r>
          </a:p>
          <a:p>
            <a:pPr algn="l" rtl="0">
              <a:buNone/>
            </a:pPr>
            <a:r>
              <a:rPr lang="en-US" sz="3000" dirty="0"/>
              <a:t>soaring</a:t>
            </a:r>
            <a:endParaRPr lang="he-IL" sz="3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pPr algn="ctr" rtl="0"/>
            <a:r>
              <a:rPr lang="en-US" sz="3700" dirty="0" err="1"/>
              <a:t>bombilate</a:t>
            </a:r>
            <a:endParaRPr lang="he-IL" sz="37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00628" y="2143116"/>
            <a:ext cx="3284561" cy="3714776"/>
          </a:xfrm>
          <a:ln>
            <a:solidFill>
              <a:srgbClr val="7030A0"/>
            </a:solidFill>
          </a:ln>
        </p:spPr>
        <p:txBody>
          <a:bodyPr numCol="2">
            <a:normAutofit fontScale="70000" lnSpcReduction="20000"/>
          </a:bodyPr>
          <a:lstStyle/>
          <a:p>
            <a:pPr algn="l" rtl="0">
              <a:buNone/>
            </a:pPr>
            <a:r>
              <a:rPr lang="en-US" sz="3900" dirty="0"/>
              <a:t>bomb</a:t>
            </a:r>
          </a:p>
          <a:p>
            <a:pPr algn="l" rtl="0">
              <a:buNone/>
            </a:pPr>
            <a:r>
              <a:rPr lang="en-US" sz="3900" dirty="0"/>
              <a:t>late</a:t>
            </a:r>
          </a:p>
          <a:p>
            <a:pPr algn="l" rtl="0">
              <a:buNone/>
            </a:pPr>
            <a:r>
              <a:rPr lang="en-US" sz="3900" dirty="0"/>
              <a:t>bile</a:t>
            </a:r>
          </a:p>
          <a:p>
            <a:pPr algn="l" rtl="0">
              <a:buNone/>
            </a:pPr>
            <a:r>
              <a:rPr lang="en-US" sz="3900" dirty="0"/>
              <a:t>bail</a:t>
            </a:r>
          </a:p>
          <a:p>
            <a:pPr algn="l" rtl="0">
              <a:buNone/>
            </a:pPr>
            <a:r>
              <a:rPr lang="en-US" sz="3900" dirty="0"/>
              <a:t>mail</a:t>
            </a:r>
          </a:p>
          <a:p>
            <a:pPr algn="l" rtl="0">
              <a:buNone/>
            </a:pPr>
            <a:r>
              <a:rPr lang="en-US" sz="3900" dirty="0"/>
              <a:t>blame</a:t>
            </a:r>
          </a:p>
          <a:p>
            <a:pPr algn="l" rtl="0">
              <a:buNone/>
            </a:pPr>
            <a:r>
              <a:rPr lang="en-US" sz="3900" dirty="0"/>
              <a:t>lame</a:t>
            </a:r>
          </a:p>
          <a:p>
            <a:pPr algn="l" rtl="0">
              <a:buNone/>
            </a:pPr>
            <a:r>
              <a:rPr lang="en-US" sz="3900" dirty="0"/>
              <a:t>bleat</a:t>
            </a:r>
          </a:p>
          <a:p>
            <a:pPr algn="l" rtl="0">
              <a:buNone/>
            </a:pPr>
            <a:r>
              <a:rPr lang="en-US" sz="3900" dirty="0"/>
              <a:t>table</a:t>
            </a:r>
          </a:p>
          <a:p>
            <a:pPr algn="l" rtl="0">
              <a:buNone/>
            </a:pPr>
            <a:r>
              <a:rPr lang="en-US" sz="3900" dirty="0"/>
              <a:t>    able</a:t>
            </a:r>
          </a:p>
          <a:p>
            <a:pPr algn="l" rtl="0">
              <a:buNone/>
            </a:pPr>
            <a:r>
              <a:rPr lang="en-US" sz="3900" dirty="0"/>
              <a:t>	mile</a:t>
            </a:r>
          </a:p>
          <a:p>
            <a:pPr algn="l" rtl="0">
              <a:buNone/>
            </a:pPr>
            <a:r>
              <a:rPr lang="en-US" sz="3900" dirty="0"/>
              <a:t>	male</a:t>
            </a:r>
          </a:p>
          <a:p>
            <a:pPr algn="l" rtl="0">
              <a:buNone/>
            </a:pPr>
            <a:r>
              <a:rPr lang="en-US" sz="3900" dirty="0"/>
              <a:t>	meal</a:t>
            </a:r>
          </a:p>
          <a:p>
            <a:pPr algn="l" rtl="0">
              <a:buNone/>
            </a:pPr>
            <a:r>
              <a:rPr lang="en-US" sz="3900" dirty="0"/>
              <a:t>	team </a:t>
            </a:r>
          </a:p>
          <a:p>
            <a:pPr algn="l" rtl="0">
              <a:buNone/>
            </a:pPr>
            <a:r>
              <a:rPr lang="en-US" sz="3900" dirty="0"/>
              <a:t>	meat</a:t>
            </a:r>
          </a:p>
          <a:p>
            <a:pPr algn="l" rtl="0">
              <a:buNone/>
            </a:pPr>
            <a:r>
              <a:rPr lang="en-US" sz="3900" dirty="0"/>
              <a:t>	mate</a:t>
            </a:r>
          </a:p>
          <a:p>
            <a:pPr algn="l" rtl="0">
              <a:buNone/>
            </a:pPr>
            <a:r>
              <a:rPr lang="en-US" sz="3900" dirty="0"/>
              <a:t>	lime</a:t>
            </a:r>
            <a:endParaRPr lang="he-IL" sz="3900" dirty="0"/>
          </a:p>
        </p:txBody>
      </p:sp>
      <p:pic>
        <p:nvPicPr>
          <p:cNvPr id="7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57166"/>
            <a:ext cx="4214842" cy="916873"/>
          </a:xfrm>
          <a:prstGeom prst="rect">
            <a:avLst/>
          </a:prstGeom>
          <a:noFill/>
        </p:spPr>
      </p:pic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xmlns="" id="{44C260FE-940F-4439-A715-AD42B6720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  <p:bldP spid="6" grpId="0" uiExpand="1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412776"/>
            <a:ext cx="8229600" cy="4525963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Beetle hangman</a:t>
            </a:r>
            <a:r>
              <a:rPr lang="en-US" sz="1800" dirty="0"/>
              <a:t>p233</a:t>
            </a:r>
          </a:p>
          <a:p>
            <a:pPr algn="l" rtl="0">
              <a:buNone/>
            </a:pPr>
            <a:endParaRPr lang="en-US" sz="1800" dirty="0"/>
          </a:p>
          <a:p>
            <a:pPr algn="l" rtl="0">
              <a:buNone/>
            </a:pPr>
            <a:r>
              <a:rPr lang="en-US" dirty="0"/>
              <a:t>Regular hangman – but draw a beetle instead!</a:t>
            </a:r>
          </a:p>
          <a:p>
            <a:pPr lvl="8" algn="l" rtl="0">
              <a:buNone/>
            </a:pPr>
            <a:endParaRPr lang="he-IL" dirty="0"/>
          </a:p>
          <a:p>
            <a:pPr lvl="8" algn="l" rtl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Oval 5"/>
          <p:cNvSpPr/>
          <p:nvPr/>
        </p:nvSpPr>
        <p:spPr>
          <a:xfrm>
            <a:off x="2571736" y="4214818"/>
            <a:ext cx="1428760" cy="178595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noFill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857488" y="3571876"/>
            <a:ext cx="862642" cy="776377"/>
          </a:xfrm>
          <a:custGeom>
            <a:avLst/>
            <a:gdLst>
              <a:gd name="connsiteX0" fmla="*/ 0 w 862642"/>
              <a:gd name="connsiteY0" fmla="*/ 741872 h 776377"/>
              <a:gd name="connsiteX1" fmla="*/ 34506 w 862642"/>
              <a:gd name="connsiteY1" fmla="*/ 396815 h 776377"/>
              <a:gd name="connsiteX2" fmla="*/ 51759 w 862642"/>
              <a:gd name="connsiteY2" fmla="*/ 276045 h 776377"/>
              <a:gd name="connsiteX3" fmla="*/ 86265 w 862642"/>
              <a:gd name="connsiteY3" fmla="*/ 172528 h 776377"/>
              <a:gd name="connsiteX4" fmla="*/ 138023 w 862642"/>
              <a:gd name="connsiteY4" fmla="*/ 120770 h 776377"/>
              <a:gd name="connsiteX5" fmla="*/ 224287 w 862642"/>
              <a:gd name="connsiteY5" fmla="*/ 34506 h 776377"/>
              <a:gd name="connsiteX6" fmla="*/ 362310 w 862642"/>
              <a:gd name="connsiteY6" fmla="*/ 0 h 776377"/>
              <a:gd name="connsiteX7" fmla="*/ 638355 w 862642"/>
              <a:gd name="connsiteY7" fmla="*/ 17253 h 776377"/>
              <a:gd name="connsiteX8" fmla="*/ 690114 w 862642"/>
              <a:gd name="connsiteY8" fmla="*/ 51759 h 776377"/>
              <a:gd name="connsiteX9" fmla="*/ 759125 w 862642"/>
              <a:gd name="connsiteY9" fmla="*/ 69011 h 776377"/>
              <a:gd name="connsiteX10" fmla="*/ 810884 w 862642"/>
              <a:gd name="connsiteY10" fmla="*/ 103517 h 776377"/>
              <a:gd name="connsiteX11" fmla="*/ 862642 w 862642"/>
              <a:gd name="connsiteY11" fmla="*/ 258792 h 776377"/>
              <a:gd name="connsiteX12" fmla="*/ 845389 w 862642"/>
              <a:gd name="connsiteY12" fmla="*/ 776377 h 776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62642" h="776377">
                <a:moveTo>
                  <a:pt x="0" y="741872"/>
                </a:moveTo>
                <a:cubicBezTo>
                  <a:pt x="12101" y="608764"/>
                  <a:pt x="18328" y="526241"/>
                  <a:pt x="34506" y="396815"/>
                </a:cubicBezTo>
                <a:cubicBezTo>
                  <a:pt x="39550" y="356464"/>
                  <a:pt x="42615" y="315669"/>
                  <a:pt x="51759" y="276045"/>
                </a:cubicBezTo>
                <a:cubicBezTo>
                  <a:pt x="59938" y="240604"/>
                  <a:pt x="60546" y="198247"/>
                  <a:pt x="86265" y="172528"/>
                </a:cubicBezTo>
                <a:cubicBezTo>
                  <a:pt x="103518" y="155275"/>
                  <a:pt x="122403" y="139514"/>
                  <a:pt x="138023" y="120770"/>
                </a:cubicBezTo>
                <a:cubicBezTo>
                  <a:pt x="187317" y="61617"/>
                  <a:pt x="151990" y="70654"/>
                  <a:pt x="224287" y="34506"/>
                </a:cubicBezTo>
                <a:cubicBezTo>
                  <a:pt x="259655" y="16822"/>
                  <a:pt x="329499" y="6562"/>
                  <a:pt x="362310" y="0"/>
                </a:cubicBezTo>
                <a:cubicBezTo>
                  <a:pt x="454325" y="5751"/>
                  <a:pt x="547289" y="2874"/>
                  <a:pt x="638355" y="17253"/>
                </a:cubicBezTo>
                <a:cubicBezTo>
                  <a:pt x="658837" y="20487"/>
                  <a:pt x="671055" y="43591"/>
                  <a:pt x="690114" y="51759"/>
                </a:cubicBezTo>
                <a:cubicBezTo>
                  <a:pt x="711908" y="61099"/>
                  <a:pt x="736121" y="63260"/>
                  <a:pt x="759125" y="69011"/>
                </a:cubicBezTo>
                <a:cubicBezTo>
                  <a:pt x="776378" y="80513"/>
                  <a:pt x="796222" y="88855"/>
                  <a:pt x="810884" y="103517"/>
                </a:cubicBezTo>
                <a:cubicBezTo>
                  <a:pt x="859402" y="152035"/>
                  <a:pt x="851075" y="189393"/>
                  <a:pt x="862642" y="258792"/>
                </a:cubicBezTo>
                <a:cubicBezTo>
                  <a:pt x="844978" y="753366"/>
                  <a:pt x="845389" y="580743"/>
                  <a:pt x="845389" y="77637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Freeform 13"/>
          <p:cNvSpPr/>
          <p:nvPr/>
        </p:nvSpPr>
        <p:spPr>
          <a:xfrm>
            <a:off x="3743864" y="3409334"/>
            <a:ext cx="1015795" cy="568019"/>
          </a:xfrm>
          <a:custGeom>
            <a:avLst/>
            <a:gdLst>
              <a:gd name="connsiteX0" fmla="*/ 0 w 1015795"/>
              <a:gd name="connsiteY0" fmla="*/ 369036 h 568019"/>
              <a:gd name="connsiteX1" fmla="*/ 34506 w 1015795"/>
              <a:gd name="connsiteY1" fmla="*/ 179255 h 568019"/>
              <a:gd name="connsiteX2" fmla="*/ 86264 w 1015795"/>
              <a:gd name="connsiteY2" fmla="*/ 127496 h 568019"/>
              <a:gd name="connsiteX3" fmla="*/ 224287 w 1015795"/>
              <a:gd name="connsiteY3" fmla="*/ 6726 h 568019"/>
              <a:gd name="connsiteX4" fmla="*/ 327804 w 1015795"/>
              <a:gd name="connsiteY4" fmla="*/ 23979 h 568019"/>
              <a:gd name="connsiteX5" fmla="*/ 465827 w 1015795"/>
              <a:gd name="connsiteY5" fmla="*/ 92991 h 568019"/>
              <a:gd name="connsiteX6" fmla="*/ 517585 w 1015795"/>
              <a:gd name="connsiteY6" fmla="*/ 110243 h 568019"/>
              <a:gd name="connsiteX7" fmla="*/ 569344 w 1015795"/>
              <a:gd name="connsiteY7" fmla="*/ 144749 h 568019"/>
              <a:gd name="connsiteX8" fmla="*/ 621102 w 1015795"/>
              <a:gd name="connsiteY8" fmla="*/ 162002 h 568019"/>
              <a:gd name="connsiteX9" fmla="*/ 707366 w 1015795"/>
              <a:gd name="connsiteY9" fmla="*/ 196508 h 568019"/>
              <a:gd name="connsiteX10" fmla="*/ 741872 w 1015795"/>
              <a:gd name="connsiteY10" fmla="*/ 248266 h 568019"/>
              <a:gd name="connsiteX11" fmla="*/ 845389 w 1015795"/>
              <a:gd name="connsiteY11" fmla="*/ 282772 h 568019"/>
              <a:gd name="connsiteX12" fmla="*/ 897147 w 1015795"/>
              <a:gd name="connsiteY12" fmla="*/ 317277 h 568019"/>
              <a:gd name="connsiteX13" fmla="*/ 948906 w 1015795"/>
              <a:gd name="connsiteY13" fmla="*/ 420794 h 568019"/>
              <a:gd name="connsiteX14" fmla="*/ 1000664 w 1015795"/>
              <a:gd name="connsiteY14" fmla="*/ 524311 h 568019"/>
              <a:gd name="connsiteX15" fmla="*/ 948906 w 1015795"/>
              <a:gd name="connsiteY15" fmla="*/ 558817 h 568019"/>
              <a:gd name="connsiteX16" fmla="*/ 879894 w 1015795"/>
              <a:gd name="connsiteY16" fmla="*/ 489806 h 568019"/>
              <a:gd name="connsiteX17" fmla="*/ 879894 w 1015795"/>
              <a:gd name="connsiteY17" fmla="*/ 472553 h 568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15795" h="568019">
                <a:moveTo>
                  <a:pt x="0" y="369036"/>
                </a:moveTo>
                <a:cubicBezTo>
                  <a:pt x="732" y="363182"/>
                  <a:pt x="9955" y="216081"/>
                  <a:pt x="34506" y="179255"/>
                </a:cubicBezTo>
                <a:cubicBezTo>
                  <a:pt x="48040" y="158954"/>
                  <a:pt x="71284" y="146756"/>
                  <a:pt x="86264" y="127496"/>
                </a:cubicBezTo>
                <a:cubicBezTo>
                  <a:pt x="185427" y="0"/>
                  <a:pt x="105324" y="36467"/>
                  <a:pt x="224287" y="6726"/>
                </a:cubicBezTo>
                <a:cubicBezTo>
                  <a:pt x="258793" y="12477"/>
                  <a:pt x="294860" y="12213"/>
                  <a:pt x="327804" y="23979"/>
                </a:cubicBezTo>
                <a:cubicBezTo>
                  <a:pt x="376245" y="41280"/>
                  <a:pt x="417028" y="76725"/>
                  <a:pt x="465827" y="92991"/>
                </a:cubicBezTo>
                <a:lnTo>
                  <a:pt x="517585" y="110243"/>
                </a:lnTo>
                <a:cubicBezTo>
                  <a:pt x="534838" y="121745"/>
                  <a:pt x="550798" y="135476"/>
                  <a:pt x="569344" y="144749"/>
                </a:cubicBezTo>
                <a:cubicBezTo>
                  <a:pt x="585610" y="152882"/>
                  <a:pt x="604074" y="155616"/>
                  <a:pt x="621102" y="162002"/>
                </a:cubicBezTo>
                <a:cubicBezTo>
                  <a:pt x="650100" y="172876"/>
                  <a:pt x="678611" y="185006"/>
                  <a:pt x="707366" y="196508"/>
                </a:cubicBezTo>
                <a:cubicBezTo>
                  <a:pt x="718868" y="213761"/>
                  <a:pt x="724289" y="237276"/>
                  <a:pt x="741872" y="248266"/>
                </a:cubicBezTo>
                <a:cubicBezTo>
                  <a:pt x="772716" y="267543"/>
                  <a:pt x="812152" y="268000"/>
                  <a:pt x="845389" y="282772"/>
                </a:cubicBezTo>
                <a:cubicBezTo>
                  <a:pt x="864337" y="291193"/>
                  <a:pt x="879894" y="305775"/>
                  <a:pt x="897147" y="317277"/>
                </a:cubicBezTo>
                <a:cubicBezTo>
                  <a:pt x="996031" y="465603"/>
                  <a:pt x="877481" y="277942"/>
                  <a:pt x="948906" y="420794"/>
                </a:cubicBezTo>
                <a:cubicBezTo>
                  <a:pt x="1015795" y="554574"/>
                  <a:pt x="957298" y="394216"/>
                  <a:pt x="1000664" y="524311"/>
                </a:cubicBezTo>
                <a:cubicBezTo>
                  <a:pt x="983411" y="535813"/>
                  <a:pt x="969359" y="555408"/>
                  <a:pt x="948906" y="558817"/>
                </a:cubicBezTo>
                <a:cubicBezTo>
                  <a:pt x="893697" y="568019"/>
                  <a:pt x="889096" y="526612"/>
                  <a:pt x="879894" y="489806"/>
                </a:cubicBezTo>
                <a:cubicBezTo>
                  <a:pt x="878499" y="484227"/>
                  <a:pt x="879894" y="478304"/>
                  <a:pt x="879894" y="47255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Freeform 14"/>
          <p:cNvSpPr/>
          <p:nvPr/>
        </p:nvSpPr>
        <p:spPr>
          <a:xfrm>
            <a:off x="1785021" y="3433313"/>
            <a:ext cx="1130707" cy="517585"/>
          </a:xfrm>
          <a:custGeom>
            <a:avLst/>
            <a:gdLst>
              <a:gd name="connsiteX0" fmla="*/ 1130707 w 1130707"/>
              <a:gd name="connsiteY0" fmla="*/ 517585 h 517585"/>
              <a:gd name="connsiteX1" fmla="*/ 1113454 w 1130707"/>
              <a:gd name="connsiteY1" fmla="*/ 327804 h 517585"/>
              <a:gd name="connsiteX2" fmla="*/ 1096202 w 1130707"/>
              <a:gd name="connsiteY2" fmla="*/ 276045 h 517585"/>
              <a:gd name="connsiteX3" fmla="*/ 1061696 w 1130707"/>
              <a:gd name="connsiteY3" fmla="*/ 138023 h 517585"/>
              <a:gd name="connsiteX4" fmla="*/ 958179 w 1130707"/>
              <a:gd name="connsiteY4" fmla="*/ 34506 h 517585"/>
              <a:gd name="connsiteX5" fmla="*/ 854662 w 1130707"/>
              <a:gd name="connsiteY5" fmla="*/ 0 h 517585"/>
              <a:gd name="connsiteX6" fmla="*/ 371583 w 1130707"/>
              <a:gd name="connsiteY6" fmla="*/ 17253 h 517585"/>
              <a:gd name="connsiteX7" fmla="*/ 268066 w 1130707"/>
              <a:gd name="connsiteY7" fmla="*/ 51759 h 517585"/>
              <a:gd name="connsiteX8" fmla="*/ 233560 w 1130707"/>
              <a:gd name="connsiteY8" fmla="*/ 138023 h 517585"/>
              <a:gd name="connsiteX9" fmla="*/ 164549 w 1130707"/>
              <a:gd name="connsiteY9" fmla="*/ 207034 h 517585"/>
              <a:gd name="connsiteX10" fmla="*/ 61032 w 1130707"/>
              <a:gd name="connsiteY10" fmla="*/ 379562 h 517585"/>
              <a:gd name="connsiteX11" fmla="*/ 43779 w 1130707"/>
              <a:gd name="connsiteY11" fmla="*/ 431321 h 517585"/>
              <a:gd name="connsiteX12" fmla="*/ 9273 w 1130707"/>
              <a:gd name="connsiteY12" fmla="*/ 483079 h 517585"/>
              <a:gd name="connsiteX13" fmla="*/ 61032 w 1130707"/>
              <a:gd name="connsiteY13" fmla="*/ 465827 h 517585"/>
              <a:gd name="connsiteX14" fmla="*/ 95537 w 1130707"/>
              <a:gd name="connsiteY14" fmla="*/ 414068 h 517585"/>
              <a:gd name="connsiteX15" fmla="*/ 147296 w 1130707"/>
              <a:gd name="connsiteY15" fmla="*/ 362310 h 517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30707" h="517585">
                <a:moveTo>
                  <a:pt x="1130707" y="517585"/>
                </a:moveTo>
                <a:cubicBezTo>
                  <a:pt x="1124956" y="454325"/>
                  <a:pt x="1122437" y="390687"/>
                  <a:pt x="1113454" y="327804"/>
                </a:cubicBezTo>
                <a:cubicBezTo>
                  <a:pt x="1110882" y="309801"/>
                  <a:pt x="1100613" y="293688"/>
                  <a:pt x="1096202" y="276045"/>
                </a:cubicBezTo>
                <a:cubicBezTo>
                  <a:pt x="1086359" y="236672"/>
                  <a:pt x="1081415" y="177460"/>
                  <a:pt x="1061696" y="138023"/>
                </a:cubicBezTo>
                <a:cubicBezTo>
                  <a:pt x="1038346" y="91324"/>
                  <a:pt x="1006190" y="58511"/>
                  <a:pt x="958179" y="34506"/>
                </a:cubicBezTo>
                <a:cubicBezTo>
                  <a:pt x="925647" y="18240"/>
                  <a:pt x="854662" y="0"/>
                  <a:pt x="854662" y="0"/>
                </a:cubicBezTo>
                <a:cubicBezTo>
                  <a:pt x="693636" y="5751"/>
                  <a:pt x="532088" y="3091"/>
                  <a:pt x="371583" y="17253"/>
                </a:cubicBezTo>
                <a:cubicBezTo>
                  <a:pt x="335352" y="20450"/>
                  <a:pt x="268066" y="51759"/>
                  <a:pt x="268066" y="51759"/>
                </a:cubicBezTo>
                <a:cubicBezTo>
                  <a:pt x="256564" y="80514"/>
                  <a:pt x="250739" y="112255"/>
                  <a:pt x="233560" y="138023"/>
                </a:cubicBezTo>
                <a:cubicBezTo>
                  <a:pt x="215514" y="165091"/>
                  <a:pt x="184872" y="181631"/>
                  <a:pt x="164549" y="207034"/>
                </a:cubicBezTo>
                <a:cubicBezTo>
                  <a:pt x="126807" y="254211"/>
                  <a:pt x="85843" y="321670"/>
                  <a:pt x="61032" y="379562"/>
                </a:cubicBezTo>
                <a:cubicBezTo>
                  <a:pt x="53868" y="396278"/>
                  <a:pt x="51912" y="415055"/>
                  <a:pt x="43779" y="431321"/>
                </a:cubicBezTo>
                <a:cubicBezTo>
                  <a:pt x="34506" y="449867"/>
                  <a:pt x="0" y="464533"/>
                  <a:pt x="9273" y="483079"/>
                </a:cubicBezTo>
                <a:cubicBezTo>
                  <a:pt x="17406" y="499345"/>
                  <a:pt x="43779" y="471578"/>
                  <a:pt x="61032" y="465827"/>
                </a:cubicBezTo>
                <a:cubicBezTo>
                  <a:pt x="72534" y="448574"/>
                  <a:pt x="82263" y="429997"/>
                  <a:pt x="95537" y="414068"/>
                </a:cubicBezTo>
                <a:cubicBezTo>
                  <a:pt x="111157" y="395324"/>
                  <a:pt x="147296" y="362310"/>
                  <a:pt x="147296" y="36231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Freeform 15"/>
          <p:cNvSpPr/>
          <p:nvPr/>
        </p:nvSpPr>
        <p:spPr>
          <a:xfrm>
            <a:off x="3933645" y="4370526"/>
            <a:ext cx="914400" cy="546531"/>
          </a:xfrm>
          <a:custGeom>
            <a:avLst/>
            <a:gdLst>
              <a:gd name="connsiteX0" fmla="*/ 0 w 914400"/>
              <a:gd name="connsiteY0" fmla="*/ 270485 h 546531"/>
              <a:gd name="connsiteX1" fmla="*/ 189781 w 914400"/>
              <a:gd name="connsiteY1" fmla="*/ 201474 h 546531"/>
              <a:gd name="connsiteX2" fmla="*/ 293298 w 914400"/>
              <a:gd name="connsiteY2" fmla="*/ 149716 h 546531"/>
              <a:gd name="connsiteX3" fmla="*/ 345057 w 914400"/>
              <a:gd name="connsiteY3" fmla="*/ 115210 h 546531"/>
              <a:gd name="connsiteX4" fmla="*/ 379563 w 914400"/>
              <a:gd name="connsiteY4" fmla="*/ 63451 h 546531"/>
              <a:gd name="connsiteX5" fmla="*/ 431321 w 914400"/>
              <a:gd name="connsiteY5" fmla="*/ 46199 h 546531"/>
              <a:gd name="connsiteX6" fmla="*/ 483080 w 914400"/>
              <a:gd name="connsiteY6" fmla="*/ 11693 h 546531"/>
              <a:gd name="connsiteX7" fmla="*/ 603849 w 914400"/>
              <a:gd name="connsiteY7" fmla="*/ 115210 h 546531"/>
              <a:gd name="connsiteX8" fmla="*/ 690113 w 914400"/>
              <a:gd name="connsiteY8" fmla="*/ 235980 h 546531"/>
              <a:gd name="connsiteX9" fmla="*/ 741872 w 914400"/>
              <a:gd name="connsiteY9" fmla="*/ 339497 h 546531"/>
              <a:gd name="connsiteX10" fmla="*/ 810883 w 914400"/>
              <a:gd name="connsiteY10" fmla="*/ 391255 h 546531"/>
              <a:gd name="connsiteX11" fmla="*/ 879895 w 914400"/>
              <a:gd name="connsiteY11" fmla="*/ 494772 h 546531"/>
              <a:gd name="connsiteX12" fmla="*/ 914400 w 914400"/>
              <a:gd name="connsiteY12" fmla="*/ 546531 h 54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" h="546531">
                <a:moveTo>
                  <a:pt x="0" y="270485"/>
                </a:moveTo>
                <a:cubicBezTo>
                  <a:pt x="48320" y="254379"/>
                  <a:pt x="141762" y="225484"/>
                  <a:pt x="189781" y="201474"/>
                </a:cubicBezTo>
                <a:cubicBezTo>
                  <a:pt x="323554" y="134587"/>
                  <a:pt x="163210" y="193077"/>
                  <a:pt x="293298" y="149716"/>
                </a:cubicBezTo>
                <a:cubicBezTo>
                  <a:pt x="310551" y="138214"/>
                  <a:pt x="330395" y="129872"/>
                  <a:pt x="345057" y="115210"/>
                </a:cubicBezTo>
                <a:cubicBezTo>
                  <a:pt x="359719" y="100548"/>
                  <a:pt x="363371" y="76404"/>
                  <a:pt x="379563" y="63451"/>
                </a:cubicBezTo>
                <a:cubicBezTo>
                  <a:pt x="393764" y="52090"/>
                  <a:pt x="414068" y="51950"/>
                  <a:pt x="431321" y="46199"/>
                </a:cubicBezTo>
                <a:cubicBezTo>
                  <a:pt x="448574" y="34697"/>
                  <a:pt x="462553" y="14625"/>
                  <a:pt x="483080" y="11693"/>
                </a:cubicBezTo>
                <a:cubicBezTo>
                  <a:pt x="564929" y="0"/>
                  <a:pt x="567743" y="61051"/>
                  <a:pt x="603849" y="115210"/>
                </a:cubicBezTo>
                <a:cubicBezTo>
                  <a:pt x="633760" y="160077"/>
                  <a:pt x="664384" y="189668"/>
                  <a:pt x="690113" y="235980"/>
                </a:cubicBezTo>
                <a:cubicBezTo>
                  <a:pt x="708848" y="269704"/>
                  <a:pt x="718187" y="309045"/>
                  <a:pt x="741872" y="339497"/>
                </a:cubicBezTo>
                <a:cubicBezTo>
                  <a:pt x="759526" y="362194"/>
                  <a:pt x="787879" y="374002"/>
                  <a:pt x="810883" y="391255"/>
                </a:cubicBezTo>
                <a:cubicBezTo>
                  <a:pt x="841204" y="482218"/>
                  <a:pt x="808096" y="408613"/>
                  <a:pt x="879895" y="494772"/>
                </a:cubicBezTo>
                <a:cubicBezTo>
                  <a:pt x="893169" y="510701"/>
                  <a:pt x="914400" y="546531"/>
                  <a:pt x="914400" y="5465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Freeform 16"/>
          <p:cNvSpPr/>
          <p:nvPr/>
        </p:nvSpPr>
        <p:spPr>
          <a:xfrm>
            <a:off x="4000496" y="4857760"/>
            <a:ext cx="914400" cy="546531"/>
          </a:xfrm>
          <a:custGeom>
            <a:avLst/>
            <a:gdLst>
              <a:gd name="connsiteX0" fmla="*/ 0 w 914400"/>
              <a:gd name="connsiteY0" fmla="*/ 270485 h 546531"/>
              <a:gd name="connsiteX1" fmla="*/ 189781 w 914400"/>
              <a:gd name="connsiteY1" fmla="*/ 201474 h 546531"/>
              <a:gd name="connsiteX2" fmla="*/ 293298 w 914400"/>
              <a:gd name="connsiteY2" fmla="*/ 149716 h 546531"/>
              <a:gd name="connsiteX3" fmla="*/ 345057 w 914400"/>
              <a:gd name="connsiteY3" fmla="*/ 115210 h 546531"/>
              <a:gd name="connsiteX4" fmla="*/ 379563 w 914400"/>
              <a:gd name="connsiteY4" fmla="*/ 63451 h 546531"/>
              <a:gd name="connsiteX5" fmla="*/ 431321 w 914400"/>
              <a:gd name="connsiteY5" fmla="*/ 46199 h 546531"/>
              <a:gd name="connsiteX6" fmla="*/ 483080 w 914400"/>
              <a:gd name="connsiteY6" fmla="*/ 11693 h 546531"/>
              <a:gd name="connsiteX7" fmla="*/ 603849 w 914400"/>
              <a:gd name="connsiteY7" fmla="*/ 115210 h 546531"/>
              <a:gd name="connsiteX8" fmla="*/ 690113 w 914400"/>
              <a:gd name="connsiteY8" fmla="*/ 235980 h 546531"/>
              <a:gd name="connsiteX9" fmla="*/ 741872 w 914400"/>
              <a:gd name="connsiteY9" fmla="*/ 339497 h 546531"/>
              <a:gd name="connsiteX10" fmla="*/ 810883 w 914400"/>
              <a:gd name="connsiteY10" fmla="*/ 391255 h 546531"/>
              <a:gd name="connsiteX11" fmla="*/ 879895 w 914400"/>
              <a:gd name="connsiteY11" fmla="*/ 494772 h 546531"/>
              <a:gd name="connsiteX12" fmla="*/ 914400 w 914400"/>
              <a:gd name="connsiteY12" fmla="*/ 546531 h 54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" h="546531">
                <a:moveTo>
                  <a:pt x="0" y="270485"/>
                </a:moveTo>
                <a:cubicBezTo>
                  <a:pt x="48320" y="254379"/>
                  <a:pt x="141762" y="225484"/>
                  <a:pt x="189781" y="201474"/>
                </a:cubicBezTo>
                <a:cubicBezTo>
                  <a:pt x="323554" y="134587"/>
                  <a:pt x="163210" y="193077"/>
                  <a:pt x="293298" y="149716"/>
                </a:cubicBezTo>
                <a:cubicBezTo>
                  <a:pt x="310551" y="138214"/>
                  <a:pt x="330395" y="129872"/>
                  <a:pt x="345057" y="115210"/>
                </a:cubicBezTo>
                <a:cubicBezTo>
                  <a:pt x="359719" y="100548"/>
                  <a:pt x="363371" y="76404"/>
                  <a:pt x="379563" y="63451"/>
                </a:cubicBezTo>
                <a:cubicBezTo>
                  <a:pt x="393764" y="52090"/>
                  <a:pt x="414068" y="51950"/>
                  <a:pt x="431321" y="46199"/>
                </a:cubicBezTo>
                <a:cubicBezTo>
                  <a:pt x="448574" y="34697"/>
                  <a:pt x="462553" y="14625"/>
                  <a:pt x="483080" y="11693"/>
                </a:cubicBezTo>
                <a:cubicBezTo>
                  <a:pt x="564929" y="0"/>
                  <a:pt x="567743" y="61051"/>
                  <a:pt x="603849" y="115210"/>
                </a:cubicBezTo>
                <a:cubicBezTo>
                  <a:pt x="633760" y="160077"/>
                  <a:pt x="664384" y="189668"/>
                  <a:pt x="690113" y="235980"/>
                </a:cubicBezTo>
                <a:cubicBezTo>
                  <a:pt x="708848" y="269704"/>
                  <a:pt x="718187" y="309045"/>
                  <a:pt x="741872" y="339497"/>
                </a:cubicBezTo>
                <a:cubicBezTo>
                  <a:pt x="759526" y="362194"/>
                  <a:pt x="787879" y="374002"/>
                  <a:pt x="810883" y="391255"/>
                </a:cubicBezTo>
                <a:cubicBezTo>
                  <a:pt x="841204" y="482218"/>
                  <a:pt x="808096" y="408613"/>
                  <a:pt x="879895" y="494772"/>
                </a:cubicBezTo>
                <a:cubicBezTo>
                  <a:pt x="893169" y="510701"/>
                  <a:pt x="914400" y="546531"/>
                  <a:pt x="914400" y="5465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Freeform 18"/>
          <p:cNvSpPr/>
          <p:nvPr/>
        </p:nvSpPr>
        <p:spPr>
          <a:xfrm rot="1056596">
            <a:off x="3881071" y="5489194"/>
            <a:ext cx="914400" cy="296673"/>
          </a:xfrm>
          <a:custGeom>
            <a:avLst/>
            <a:gdLst>
              <a:gd name="connsiteX0" fmla="*/ 0 w 914400"/>
              <a:gd name="connsiteY0" fmla="*/ 270485 h 546531"/>
              <a:gd name="connsiteX1" fmla="*/ 189781 w 914400"/>
              <a:gd name="connsiteY1" fmla="*/ 201474 h 546531"/>
              <a:gd name="connsiteX2" fmla="*/ 293298 w 914400"/>
              <a:gd name="connsiteY2" fmla="*/ 149716 h 546531"/>
              <a:gd name="connsiteX3" fmla="*/ 345057 w 914400"/>
              <a:gd name="connsiteY3" fmla="*/ 115210 h 546531"/>
              <a:gd name="connsiteX4" fmla="*/ 379563 w 914400"/>
              <a:gd name="connsiteY4" fmla="*/ 63451 h 546531"/>
              <a:gd name="connsiteX5" fmla="*/ 431321 w 914400"/>
              <a:gd name="connsiteY5" fmla="*/ 46199 h 546531"/>
              <a:gd name="connsiteX6" fmla="*/ 483080 w 914400"/>
              <a:gd name="connsiteY6" fmla="*/ 11693 h 546531"/>
              <a:gd name="connsiteX7" fmla="*/ 603849 w 914400"/>
              <a:gd name="connsiteY7" fmla="*/ 115210 h 546531"/>
              <a:gd name="connsiteX8" fmla="*/ 690113 w 914400"/>
              <a:gd name="connsiteY8" fmla="*/ 235980 h 546531"/>
              <a:gd name="connsiteX9" fmla="*/ 741872 w 914400"/>
              <a:gd name="connsiteY9" fmla="*/ 339497 h 546531"/>
              <a:gd name="connsiteX10" fmla="*/ 810883 w 914400"/>
              <a:gd name="connsiteY10" fmla="*/ 391255 h 546531"/>
              <a:gd name="connsiteX11" fmla="*/ 879895 w 914400"/>
              <a:gd name="connsiteY11" fmla="*/ 494772 h 546531"/>
              <a:gd name="connsiteX12" fmla="*/ 914400 w 914400"/>
              <a:gd name="connsiteY12" fmla="*/ 546531 h 54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" h="546531">
                <a:moveTo>
                  <a:pt x="0" y="270485"/>
                </a:moveTo>
                <a:cubicBezTo>
                  <a:pt x="48320" y="254379"/>
                  <a:pt x="141762" y="225484"/>
                  <a:pt x="189781" y="201474"/>
                </a:cubicBezTo>
                <a:cubicBezTo>
                  <a:pt x="323554" y="134587"/>
                  <a:pt x="163210" y="193077"/>
                  <a:pt x="293298" y="149716"/>
                </a:cubicBezTo>
                <a:cubicBezTo>
                  <a:pt x="310551" y="138214"/>
                  <a:pt x="330395" y="129872"/>
                  <a:pt x="345057" y="115210"/>
                </a:cubicBezTo>
                <a:cubicBezTo>
                  <a:pt x="359719" y="100548"/>
                  <a:pt x="363371" y="76404"/>
                  <a:pt x="379563" y="63451"/>
                </a:cubicBezTo>
                <a:cubicBezTo>
                  <a:pt x="393764" y="52090"/>
                  <a:pt x="414068" y="51950"/>
                  <a:pt x="431321" y="46199"/>
                </a:cubicBezTo>
                <a:cubicBezTo>
                  <a:pt x="448574" y="34697"/>
                  <a:pt x="462553" y="14625"/>
                  <a:pt x="483080" y="11693"/>
                </a:cubicBezTo>
                <a:cubicBezTo>
                  <a:pt x="564929" y="0"/>
                  <a:pt x="567743" y="61051"/>
                  <a:pt x="603849" y="115210"/>
                </a:cubicBezTo>
                <a:cubicBezTo>
                  <a:pt x="633760" y="160077"/>
                  <a:pt x="664384" y="189668"/>
                  <a:pt x="690113" y="235980"/>
                </a:cubicBezTo>
                <a:cubicBezTo>
                  <a:pt x="708848" y="269704"/>
                  <a:pt x="718187" y="309045"/>
                  <a:pt x="741872" y="339497"/>
                </a:cubicBezTo>
                <a:cubicBezTo>
                  <a:pt x="759526" y="362194"/>
                  <a:pt x="787879" y="374002"/>
                  <a:pt x="810883" y="391255"/>
                </a:cubicBezTo>
                <a:cubicBezTo>
                  <a:pt x="841204" y="482218"/>
                  <a:pt x="808096" y="408613"/>
                  <a:pt x="879895" y="494772"/>
                </a:cubicBezTo>
                <a:cubicBezTo>
                  <a:pt x="893169" y="510701"/>
                  <a:pt x="914400" y="546531"/>
                  <a:pt x="914400" y="5465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Freeform 19"/>
          <p:cNvSpPr/>
          <p:nvPr/>
        </p:nvSpPr>
        <p:spPr>
          <a:xfrm>
            <a:off x="1714480" y="4357694"/>
            <a:ext cx="914400" cy="546531"/>
          </a:xfrm>
          <a:custGeom>
            <a:avLst/>
            <a:gdLst>
              <a:gd name="connsiteX0" fmla="*/ 0 w 914400"/>
              <a:gd name="connsiteY0" fmla="*/ 270485 h 546531"/>
              <a:gd name="connsiteX1" fmla="*/ 189781 w 914400"/>
              <a:gd name="connsiteY1" fmla="*/ 201474 h 546531"/>
              <a:gd name="connsiteX2" fmla="*/ 293298 w 914400"/>
              <a:gd name="connsiteY2" fmla="*/ 149716 h 546531"/>
              <a:gd name="connsiteX3" fmla="*/ 345057 w 914400"/>
              <a:gd name="connsiteY3" fmla="*/ 115210 h 546531"/>
              <a:gd name="connsiteX4" fmla="*/ 379563 w 914400"/>
              <a:gd name="connsiteY4" fmla="*/ 63451 h 546531"/>
              <a:gd name="connsiteX5" fmla="*/ 431321 w 914400"/>
              <a:gd name="connsiteY5" fmla="*/ 46199 h 546531"/>
              <a:gd name="connsiteX6" fmla="*/ 483080 w 914400"/>
              <a:gd name="connsiteY6" fmla="*/ 11693 h 546531"/>
              <a:gd name="connsiteX7" fmla="*/ 603849 w 914400"/>
              <a:gd name="connsiteY7" fmla="*/ 115210 h 546531"/>
              <a:gd name="connsiteX8" fmla="*/ 690113 w 914400"/>
              <a:gd name="connsiteY8" fmla="*/ 235980 h 546531"/>
              <a:gd name="connsiteX9" fmla="*/ 741872 w 914400"/>
              <a:gd name="connsiteY9" fmla="*/ 339497 h 546531"/>
              <a:gd name="connsiteX10" fmla="*/ 810883 w 914400"/>
              <a:gd name="connsiteY10" fmla="*/ 391255 h 546531"/>
              <a:gd name="connsiteX11" fmla="*/ 879895 w 914400"/>
              <a:gd name="connsiteY11" fmla="*/ 494772 h 546531"/>
              <a:gd name="connsiteX12" fmla="*/ 914400 w 914400"/>
              <a:gd name="connsiteY12" fmla="*/ 546531 h 54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" h="546531">
                <a:moveTo>
                  <a:pt x="0" y="270485"/>
                </a:moveTo>
                <a:cubicBezTo>
                  <a:pt x="48320" y="254379"/>
                  <a:pt x="141762" y="225484"/>
                  <a:pt x="189781" y="201474"/>
                </a:cubicBezTo>
                <a:cubicBezTo>
                  <a:pt x="323554" y="134587"/>
                  <a:pt x="163210" y="193077"/>
                  <a:pt x="293298" y="149716"/>
                </a:cubicBezTo>
                <a:cubicBezTo>
                  <a:pt x="310551" y="138214"/>
                  <a:pt x="330395" y="129872"/>
                  <a:pt x="345057" y="115210"/>
                </a:cubicBezTo>
                <a:cubicBezTo>
                  <a:pt x="359719" y="100548"/>
                  <a:pt x="363371" y="76404"/>
                  <a:pt x="379563" y="63451"/>
                </a:cubicBezTo>
                <a:cubicBezTo>
                  <a:pt x="393764" y="52090"/>
                  <a:pt x="414068" y="51950"/>
                  <a:pt x="431321" y="46199"/>
                </a:cubicBezTo>
                <a:cubicBezTo>
                  <a:pt x="448574" y="34697"/>
                  <a:pt x="462553" y="14625"/>
                  <a:pt x="483080" y="11693"/>
                </a:cubicBezTo>
                <a:cubicBezTo>
                  <a:pt x="564929" y="0"/>
                  <a:pt x="567743" y="61051"/>
                  <a:pt x="603849" y="115210"/>
                </a:cubicBezTo>
                <a:cubicBezTo>
                  <a:pt x="633760" y="160077"/>
                  <a:pt x="664384" y="189668"/>
                  <a:pt x="690113" y="235980"/>
                </a:cubicBezTo>
                <a:cubicBezTo>
                  <a:pt x="708848" y="269704"/>
                  <a:pt x="718187" y="309045"/>
                  <a:pt x="741872" y="339497"/>
                </a:cubicBezTo>
                <a:cubicBezTo>
                  <a:pt x="759526" y="362194"/>
                  <a:pt x="787879" y="374002"/>
                  <a:pt x="810883" y="391255"/>
                </a:cubicBezTo>
                <a:cubicBezTo>
                  <a:pt x="841204" y="482218"/>
                  <a:pt x="808096" y="408613"/>
                  <a:pt x="879895" y="494772"/>
                </a:cubicBezTo>
                <a:cubicBezTo>
                  <a:pt x="893169" y="510701"/>
                  <a:pt x="914400" y="546531"/>
                  <a:pt x="914400" y="5465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1" name="Freeform 20"/>
          <p:cNvSpPr/>
          <p:nvPr/>
        </p:nvSpPr>
        <p:spPr>
          <a:xfrm>
            <a:off x="1714480" y="4786322"/>
            <a:ext cx="914400" cy="546531"/>
          </a:xfrm>
          <a:custGeom>
            <a:avLst/>
            <a:gdLst>
              <a:gd name="connsiteX0" fmla="*/ 0 w 914400"/>
              <a:gd name="connsiteY0" fmla="*/ 270485 h 546531"/>
              <a:gd name="connsiteX1" fmla="*/ 189781 w 914400"/>
              <a:gd name="connsiteY1" fmla="*/ 201474 h 546531"/>
              <a:gd name="connsiteX2" fmla="*/ 293298 w 914400"/>
              <a:gd name="connsiteY2" fmla="*/ 149716 h 546531"/>
              <a:gd name="connsiteX3" fmla="*/ 345057 w 914400"/>
              <a:gd name="connsiteY3" fmla="*/ 115210 h 546531"/>
              <a:gd name="connsiteX4" fmla="*/ 379563 w 914400"/>
              <a:gd name="connsiteY4" fmla="*/ 63451 h 546531"/>
              <a:gd name="connsiteX5" fmla="*/ 431321 w 914400"/>
              <a:gd name="connsiteY5" fmla="*/ 46199 h 546531"/>
              <a:gd name="connsiteX6" fmla="*/ 483080 w 914400"/>
              <a:gd name="connsiteY6" fmla="*/ 11693 h 546531"/>
              <a:gd name="connsiteX7" fmla="*/ 603849 w 914400"/>
              <a:gd name="connsiteY7" fmla="*/ 115210 h 546531"/>
              <a:gd name="connsiteX8" fmla="*/ 690113 w 914400"/>
              <a:gd name="connsiteY8" fmla="*/ 235980 h 546531"/>
              <a:gd name="connsiteX9" fmla="*/ 741872 w 914400"/>
              <a:gd name="connsiteY9" fmla="*/ 339497 h 546531"/>
              <a:gd name="connsiteX10" fmla="*/ 810883 w 914400"/>
              <a:gd name="connsiteY10" fmla="*/ 391255 h 546531"/>
              <a:gd name="connsiteX11" fmla="*/ 879895 w 914400"/>
              <a:gd name="connsiteY11" fmla="*/ 494772 h 546531"/>
              <a:gd name="connsiteX12" fmla="*/ 914400 w 914400"/>
              <a:gd name="connsiteY12" fmla="*/ 546531 h 54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" h="546531">
                <a:moveTo>
                  <a:pt x="0" y="270485"/>
                </a:moveTo>
                <a:cubicBezTo>
                  <a:pt x="48320" y="254379"/>
                  <a:pt x="141762" y="225484"/>
                  <a:pt x="189781" y="201474"/>
                </a:cubicBezTo>
                <a:cubicBezTo>
                  <a:pt x="323554" y="134587"/>
                  <a:pt x="163210" y="193077"/>
                  <a:pt x="293298" y="149716"/>
                </a:cubicBezTo>
                <a:cubicBezTo>
                  <a:pt x="310551" y="138214"/>
                  <a:pt x="330395" y="129872"/>
                  <a:pt x="345057" y="115210"/>
                </a:cubicBezTo>
                <a:cubicBezTo>
                  <a:pt x="359719" y="100548"/>
                  <a:pt x="363371" y="76404"/>
                  <a:pt x="379563" y="63451"/>
                </a:cubicBezTo>
                <a:cubicBezTo>
                  <a:pt x="393764" y="52090"/>
                  <a:pt x="414068" y="51950"/>
                  <a:pt x="431321" y="46199"/>
                </a:cubicBezTo>
                <a:cubicBezTo>
                  <a:pt x="448574" y="34697"/>
                  <a:pt x="462553" y="14625"/>
                  <a:pt x="483080" y="11693"/>
                </a:cubicBezTo>
                <a:cubicBezTo>
                  <a:pt x="564929" y="0"/>
                  <a:pt x="567743" y="61051"/>
                  <a:pt x="603849" y="115210"/>
                </a:cubicBezTo>
                <a:cubicBezTo>
                  <a:pt x="633760" y="160077"/>
                  <a:pt x="664384" y="189668"/>
                  <a:pt x="690113" y="235980"/>
                </a:cubicBezTo>
                <a:cubicBezTo>
                  <a:pt x="708848" y="269704"/>
                  <a:pt x="718187" y="309045"/>
                  <a:pt x="741872" y="339497"/>
                </a:cubicBezTo>
                <a:cubicBezTo>
                  <a:pt x="759526" y="362194"/>
                  <a:pt x="787879" y="374002"/>
                  <a:pt x="810883" y="391255"/>
                </a:cubicBezTo>
                <a:cubicBezTo>
                  <a:pt x="841204" y="482218"/>
                  <a:pt x="808096" y="408613"/>
                  <a:pt x="879895" y="494772"/>
                </a:cubicBezTo>
                <a:cubicBezTo>
                  <a:pt x="893169" y="510701"/>
                  <a:pt x="914400" y="546531"/>
                  <a:pt x="914400" y="5465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Freeform 21"/>
          <p:cNvSpPr/>
          <p:nvPr/>
        </p:nvSpPr>
        <p:spPr>
          <a:xfrm rot="20366163">
            <a:off x="1714480" y="5143512"/>
            <a:ext cx="914400" cy="546531"/>
          </a:xfrm>
          <a:custGeom>
            <a:avLst/>
            <a:gdLst>
              <a:gd name="connsiteX0" fmla="*/ 0 w 914400"/>
              <a:gd name="connsiteY0" fmla="*/ 270485 h 546531"/>
              <a:gd name="connsiteX1" fmla="*/ 189781 w 914400"/>
              <a:gd name="connsiteY1" fmla="*/ 201474 h 546531"/>
              <a:gd name="connsiteX2" fmla="*/ 293298 w 914400"/>
              <a:gd name="connsiteY2" fmla="*/ 149716 h 546531"/>
              <a:gd name="connsiteX3" fmla="*/ 345057 w 914400"/>
              <a:gd name="connsiteY3" fmla="*/ 115210 h 546531"/>
              <a:gd name="connsiteX4" fmla="*/ 379563 w 914400"/>
              <a:gd name="connsiteY4" fmla="*/ 63451 h 546531"/>
              <a:gd name="connsiteX5" fmla="*/ 431321 w 914400"/>
              <a:gd name="connsiteY5" fmla="*/ 46199 h 546531"/>
              <a:gd name="connsiteX6" fmla="*/ 483080 w 914400"/>
              <a:gd name="connsiteY6" fmla="*/ 11693 h 546531"/>
              <a:gd name="connsiteX7" fmla="*/ 603849 w 914400"/>
              <a:gd name="connsiteY7" fmla="*/ 115210 h 546531"/>
              <a:gd name="connsiteX8" fmla="*/ 690113 w 914400"/>
              <a:gd name="connsiteY8" fmla="*/ 235980 h 546531"/>
              <a:gd name="connsiteX9" fmla="*/ 741872 w 914400"/>
              <a:gd name="connsiteY9" fmla="*/ 339497 h 546531"/>
              <a:gd name="connsiteX10" fmla="*/ 810883 w 914400"/>
              <a:gd name="connsiteY10" fmla="*/ 391255 h 546531"/>
              <a:gd name="connsiteX11" fmla="*/ 879895 w 914400"/>
              <a:gd name="connsiteY11" fmla="*/ 494772 h 546531"/>
              <a:gd name="connsiteX12" fmla="*/ 914400 w 914400"/>
              <a:gd name="connsiteY12" fmla="*/ 546531 h 546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" h="546531">
                <a:moveTo>
                  <a:pt x="0" y="270485"/>
                </a:moveTo>
                <a:cubicBezTo>
                  <a:pt x="48320" y="254379"/>
                  <a:pt x="141762" y="225484"/>
                  <a:pt x="189781" y="201474"/>
                </a:cubicBezTo>
                <a:cubicBezTo>
                  <a:pt x="323554" y="134587"/>
                  <a:pt x="163210" y="193077"/>
                  <a:pt x="293298" y="149716"/>
                </a:cubicBezTo>
                <a:cubicBezTo>
                  <a:pt x="310551" y="138214"/>
                  <a:pt x="330395" y="129872"/>
                  <a:pt x="345057" y="115210"/>
                </a:cubicBezTo>
                <a:cubicBezTo>
                  <a:pt x="359719" y="100548"/>
                  <a:pt x="363371" y="76404"/>
                  <a:pt x="379563" y="63451"/>
                </a:cubicBezTo>
                <a:cubicBezTo>
                  <a:pt x="393764" y="52090"/>
                  <a:pt x="414068" y="51950"/>
                  <a:pt x="431321" y="46199"/>
                </a:cubicBezTo>
                <a:cubicBezTo>
                  <a:pt x="448574" y="34697"/>
                  <a:pt x="462553" y="14625"/>
                  <a:pt x="483080" y="11693"/>
                </a:cubicBezTo>
                <a:cubicBezTo>
                  <a:pt x="564929" y="0"/>
                  <a:pt x="567743" y="61051"/>
                  <a:pt x="603849" y="115210"/>
                </a:cubicBezTo>
                <a:cubicBezTo>
                  <a:pt x="633760" y="160077"/>
                  <a:pt x="664384" y="189668"/>
                  <a:pt x="690113" y="235980"/>
                </a:cubicBezTo>
                <a:cubicBezTo>
                  <a:pt x="708848" y="269704"/>
                  <a:pt x="718187" y="309045"/>
                  <a:pt x="741872" y="339497"/>
                </a:cubicBezTo>
                <a:cubicBezTo>
                  <a:pt x="759526" y="362194"/>
                  <a:pt x="787879" y="374002"/>
                  <a:pt x="810883" y="391255"/>
                </a:cubicBezTo>
                <a:cubicBezTo>
                  <a:pt x="841204" y="482218"/>
                  <a:pt x="808096" y="408613"/>
                  <a:pt x="879895" y="494772"/>
                </a:cubicBezTo>
                <a:cubicBezTo>
                  <a:pt x="893169" y="510701"/>
                  <a:pt x="914400" y="546531"/>
                  <a:pt x="914400" y="54653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Isosceles Triangle 22"/>
          <p:cNvSpPr/>
          <p:nvPr/>
        </p:nvSpPr>
        <p:spPr>
          <a:xfrm>
            <a:off x="3071802" y="3857628"/>
            <a:ext cx="142876" cy="14287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Isosceles Triangle 24"/>
          <p:cNvSpPr/>
          <p:nvPr/>
        </p:nvSpPr>
        <p:spPr>
          <a:xfrm flipH="1">
            <a:off x="3357554" y="3857628"/>
            <a:ext cx="142876" cy="152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6E9C96FE-9367-4A68-9475-0A4D65B8D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or Vocabulary?</a:t>
            </a:r>
            <a:endParaRPr lang="he-IL" dirty="0"/>
          </a:p>
        </p:txBody>
      </p:sp>
      <p:pic>
        <p:nvPicPr>
          <p:cNvPr id="4" name="Picture 4" descr="http://www.lewes-flood-action.org.uk/lfa-images/200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656361"/>
            <a:ext cx="6072230" cy="4299592"/>
          </a:xfrm>
          <a:prstGeom prst="rect">
            <a:avLst/>
          </a:prstGeom>
          <a:noFill/>
        </p:spPr>
      </p:pic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xmlns="" id="{9CF1067F-7970-438A-88EC-D5BA7E87B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525963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u="sng" dirty="0"/>
              <a:t>Words beginning with</a:t>
            </a:r>
            <a:r>
              <a:rPr lang="en-US" dirty="0"/>
              <a:t> </a:t>
            </a:r>
            <a:r>
              <a:rPr lang="en-US" sz="1800" dirty="0"/>
              <a:t>p245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Write a letter on the board</a:t>
            </a:r>
          </a:p>
          <a:p>
            <a:pPr algn="l" rtl="0"/>
            <a:r>
              <a:rPr lang="en-US" dirty="0"/>
              <a:t>Set a target number</a:t>
            </a:r>
          </a:p>
          <a:p>
            <a:pPr algn="l" rtl="0"/>
            <a:r>
              <a:rPr lang="en-US" dirty="0"/>
              <a:t>Pupils have to think of words that start with this letter to reach target</a:t>
            </a:r>
          </a:p>
          <a:p>
            <a:pPr algn="l" rtl="0">
              <a:buNone/>
            </a:pPr>
            <a:r>
              <a:rPr lang="en-US" dirty="0"/>
              <a:t>“Easy” letters are L, T and N. </a:t>
            </a:r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6" descr="http://www.bargainblessings.com/wp-content/uploads/2010/09/its-your-turn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43702" y="5000636"/>
            <a:ext cx="1714512" cy="916873"/>
          </a:xfrm>
          <a:prstGeom prst="rect">
            <a:avLst/>
          </a:prstGeom>
          <a:noFill/>
        </p:spPr>
      </p:pic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2F8665DE-C44A-456E-B1CA-4B67EE4DF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l" rtl="0">
              <a:buNone/>
            </a:pPr>
            <a:r>
              <a:rPr lang="en-US" u="sng" dirty="0"/>
              <a:t>Word of the day</a:t>
            </a:r>
            <a:r>
              <a:rPr lang="en-US" dirty="0"/>
              <a:t> </a:t>
            </a:r>
            <a:r>
              <a:rPr lang="en-US" sz="1800" dirty="0"/>
              <a:t>p23</a:t>
            </a:r>
          </a:p>
          <a:p>
            <a:pPr algn="l" rtl="0">
              <a:buNone/>
            </a:pPr>
            <a:endParaRPr lang="en-US" sz="1800" dirty="0"/>
          </a:p>
          <a:p>
            <a:pPr algn="l" rtl="0"/>
            <a:r>
              <a:rPr lang="en-US" dirty="0"/>
              <a:t>At the beginning of every lesson teach a new chunk / phrase</a:t>
            </a:r>
          </a:p>
          <a:p>
            <a:pPr algn="l" rtl="0"/>
            <a:r>
              <a:rPr lang="en-US" dirty="0"/>
              <a:t>Write the chunk and say it, translate it if necessary </a:t>
            </a:r>
          </a:p>
          <a:p>
            <a:pPr algn="l" rtl="0"/>
            <a:r>
              <a:rPr lang="en-US" dirty="0"/>
              <a:t>Make sure all the pupils understand it</a:t>
            </a:r>
          </a:p>
          <a:p>
            <a:pPr algn="l" rtl="0"/>
            <a:r>
              <a:rPr lang="en-US" dirty="0"/>
              <a:t>Use it during the lesson and again at the end</a:t>
            </a:r>
          </a:p>
          <a:p>
            <a:pPr algn="l" rtl="0">
              <a:buNone/>
            </a:pPr>
            <a:r>
              <a:rPr lang="en-US" sz="2600" dirty="0">
                <a:hlinkClick r:id="rId2"/>
              </a:rPr>
              <a:t>http://www.englishspeaking.org/common-collocations/</a:t>
            </a:r>
            <a:endParaRPr lang="en-US" sz="2600" dirty="0"/>
          </a:p>
          <a:p>
            <a:pPr algn="l" rtl="0">
              <a:buNone/>
            </a:pPr>
            <a:r>
              <a:rPr lang="en-US" sz="2600" dirty="0">
                <a:hlinkClick r:id="rId3"/>
              </a:rPr>
              <a:t>http://www.englishclub.com/vocabulary/collocations-lists.htm</a:t>
            </a:r>
            <a:endParaRPr lang="en-US" sz="2600" dirty="0"/>
          </a:p>
          <a:p>
            <a:pPr algn="l" rtl="0">
              <a:buNone/>
            </a:pPr>
            <a:endParaRPr lang="en-US" sz="2600" dirty="0"/>
          </a:p>
          <a:p>
            <a:pPr algn="l" rtl="0">
              <a:buNone/>
            </a:pPr>
            <a:endParaRPr lang="en-US" sz="2600" dirty="0"/>
          </a:p>
          <a:p>
            <a:pPr algn="l" rtl="0"/>
            <a:endParaRPr lang="en-US" dirty="0"/>
          </a:p>
          <a:p>
            <a:pPr algn="l" rtl="0"/>
            <a:endParaRPr lang="he-IL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285720" y="274638"/>
          <a:ext cx="8401080" cy="165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xmlns="" id="{0B044985-5CA3-4608-BD02-E96BDA786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4928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“It is more fun to talk with someone who doesn't use long, difficult words but rather short, easy words like 'What about lunch?'”</a:t>
            </a:r>
            <a:r>
              <a:rPr lang="en-US" dirty="0"/>
              <a:t/>
            </a:r>
            <a:br>
              <a:rPr lang="en-US" dirty="0"/>
            </a:br>
            <a:endParaRPr lang="he-IL" dirty="0"/>
          </a:p>
        </p:txBody>
      </p:sp>
      <p:pic>
        <p:nvPicPr>
          <p:cNvPr id="5" name="Picture 2" descr="Alan Alexander Miln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clrChange>
              <a:clrFrom>
                <a:srgbClr val="FCFDF7"/>
              </a:clrFrom>
              <a:clrTo>
                <a:srgbClr val="FCFDF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35363"/>
            <a:ext cx="1259632" cy="1439579"/>
          </a:xfrm>
          <a:prstGeom prst="rect">
            <a:avLst/>
          </a:prstGeom>
          <a:noFill/>
        </p:spPr>
      </p:pic>
      <p:pic>
        <p:nvPicPr>
          <p:cNvPr id="6" name="Picture 4" descr="http://www.doobybrain.com/wp-content/uploads/2008/12/original-winni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clrChange>
              <a:clrFrom>
                <a:srgbClr val="EFEEEA"/>
              </a:clrFrom>
              <a:clrTo>
                <a:srgbClr val="EFEEE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828600" y="3098771"/>
            <a:ext cx="3960440" cy="3413899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52034" y="260648"/>
            <a:ext cx="250033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dirty="0"/>
              <a:t>A.A. Milne</a:t>
            </a:r>
            <a:endParaRPr lang="he-IL" dirty="0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xmlns="" id="{047837CF-C40C-492E-AAAC-2F89E0FAC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B55067F2-4223-4C12-964F-B82D4C86F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565540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92696"/>
            <a:ext cx="4320480" cy="1060481"/>
          </a:xfrm>
          <a:prstGeom prst="rect">
            <a:avLst/>
          </a:prstGeom>
        </p:spPr>
      </p:pic>
      <p:pic>
        <p:nvPicPr>
          <p:cNvPr id="5" name="תמונה 4">
            <a:hlinkClick r:id="rId4"/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11" y="2204864"/>
            <a:ext cx="4771857" cy="670743"/>
          </a:xfrm>
          <a:prstGeom prst="rect">
            <a:avLst/>
          </a:prstGeom>
        </p:spPr>
      </p:pic>
      <p:pic>
        <p:nvPicPr>
          <p:cNvPr id="6" name="תמונה 5">
            <a:hlinkClick r:id="rId6"/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76" y="3310186"/>
            <a:ext cx="2952328" cy="1919014"/>
          </a:xfrm>
          <a:prstGeom prst="rect">
            <a:avLst/>
          </a:prstGeom>
        </p:spPr>
      </p:pic>
      <p:pic>
        <p:nvPicPr>
          <p:cNvPr id="7" name="תמונה 6">
            <a:hlinkClick r:id="rId8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4" y="5694780"/>
            <a:ext cx="9144000" cy="931161"/>
          </a:xfrm>
          <a:prstGeom prst="rect">
            <a:avLst/>
          </a:prstGeom>
        </p:spPr>
      </p:pic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FE3F65AB-827A-4B5B-A52C-82316D6F9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8350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Very Important Quote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92500" lnSpcReduction="20000"/>
          </a:bodyPr>
          <a:lstStyle/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endParaRPr lang="en-US" dirty="0"/>
          </a:p>
          <a:p>
            <a:pPr algn="l" rtl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													</a:t>
            </a:r>
          </a:p>
          <a:p>
            <a:pPr algn="l" rtl="0">
              <a:buNone/>
            </a:pP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l" rtl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                   </a:t>
            </a:r>
          </a:p>
          <a:p>
            <a:pPr algn="l" rtl="0">
              <a:buNone/>
            </a:pP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                                                     Wilkins, 1972</a:t>
            </a:r>
          </a:p>
          <a:p>
            <a:pPr algn="l" rtl="0">
              <a:buNone/>
            </a:pPr>
            <a:endParaRPr lang="he-IL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1500166" y="1428736"/>
            <a:ext cx="6643734" cy="3714776"/>
          </a:xfrm>
          <a:prstGeom prst="wedgeRoundRectCallout">
            <a:avLst>
              <a:gd name="adj1" fmla="val -57464"/>
              <a:gd name="adj2" fmla="val 3008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/>
            <a:r>
              <a:rPr lang="en-US" sz="4800" dirty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Without grammar very little can be conveyed, without vocabulary nothing can be conveyed</a:t>
            </a:r>
            <a:endParaRPr lang="he-IL" sz="4800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808" y="4126207"/>
            <a:ext cx="1907704" cy="2866768"/>
          </a:xfrm>
          <a:prstGeom prst="rect">
            <a:avLst/>
          </a:prstGeom>
        </p:spPr>
      </p:pic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3260013D-9DC4-443E-94A4-4AFA80A6B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Words?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>
              <a:buNone/>
            </a:pPr>
            <a:r>
              <a:rPr lang="en-US" b="1" dirty="0">
                <a:solidFill>
                  <a:srgbClr val="FF0000"/>
                </a:solidFill>
              </a:rPr>
              <a:t>Blub </a:t>
            </a:r>
            <a:r>
              <a:rPr lang="en-US" b="1" dirty="0" err="1">
                <a:solidFill>
                  <a:srgbClr val="FF0000"/>
                </a:solidFill>
              </a:rPr>
              <a:t>blib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is a system of communication in which arm, hand and finger </a:t>
            </a:r>
            <a:r>
              <a:rPr lang="en-US" dirty="0">
                <a:solidFill>
                  <a:srgbClr val="FF0000"/>
                </a:solidFill>
              </a:rPr>
              <a:t>klods</a:t>
            </a:r>
            <a:r>
              <a:rPr lang="en-US" dirty="0"/>
              <a:t> are substituted for </a:t>
            </a:r>
            <a:r>
              <a:rPr lang="en-US" dirty="0" err="1">
                <a:solidFill>
                  <a:srgbClr val="FF0000"/>
                </a:solidFill>
              </a:rPr>
              <a:t>groy</a:t>
            </a:r>
            <a:r>
              <a:rPr lang="en-US" dirty="0"/>
              <a:t>, used especially by the </a:t>
            </a:r>
            <a:r>
              <a:rPr lang="en-US" dirty="0" err="1">
                <a:solidFill>
                  <a:srgbClr val="FF0000"/>
                </a:solidFill>
              </a:rPr>
              <a:t>himp</a:t>
            </a:r>
            <a:r>
              <a:rPr lang="en-US" dirty="0"/>
              <a:t>. Most countries have their own </a:t>
            </a:r>
            <a:r>
              <a:rPr lang="en-US" dirty="0">
                <a:solidFill>
                  <a:srgbClr val="FF0000"/>
                </a:solidFill>
              </a:rPr>
              <a:t>blub </a:t>
            </a:r>
            <a:r>
              <a:rPr lang="en-US" dirty="0" err="1">
                <a:solidFill>
                  <a:srgbClr val="FF0000"/>
                </a:solidFill>
              </a:rPr>
              <a:t>blib</a:t>
            </a:r>
            <a:r>
              <a:rPr lang="en-US" dirty="0"/>
              <a:t>, for example, American </a:t>
            </a:r>
            <a:r>
              <a:rPr lang="en-US" dirty="0">
                <a:solidFill>
                  <a:srgbClr val="FF0000"/>
                </a:solidFill>
              </a:rPr>
              <a:t>Blub </a:t>
            </a:r>
            <a:r>
              <a:rPr lang="en-US" dirty="0" err="1">
                <a:solidFill>
                  <a:srgbClr val="FF0000"/>
                </a:solidFill>
              </a:rPr>
              <a:t>Blib</a:t>
            </a:r>
            <a:r>
              <a:rPr lang="en-US" dirty="0"/>
              <a:t> is used in the United States. Many </a:t>
            </a:r>
            <a:r>
              <a:rPr lang="en-US" dirty="0" err="1">
                <a:solidFill>
                  <a:srgbClr val="FF0000"/>
                </a:solidFill>
              </a:rPr>
              <a:t>splinch</a:t>
            </a:r>
            <a:r>
              <a:rPr lang="en-US" dirty="0"/>
              <a:t> people may choose to learn </a:t>
            </a:r>
            <a:r>
              <a:rPr lang="en-US" dirty="0">
                <a:solidFill>
                  <a:srgbClr val="FF0000"/>
                </a:solidFill>
              </a:rPr>
              <a:t>blub </a:t>
            </a:r>
            <a:r>
              <a:rPr lang="en-US" dirty="0" err="1">
                <a:solidFill>
                  <a:srgbClr val="FF0000"/>
                </a:solidFill>
              </a:rPr>
              <a:t>blib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- sometimes to talk to </a:t>
            </a:r>
            <a:r>
              <a:rPr lang="en-US" dirty="0" err="1">
                <a:solidFill>
                  <a:srgbClr val="FF0000"/>
                </a:solidFill>
              </a:rPr>
              <a:t>himp</a:t>
            </a:r>
            <a:r>
              <a:rPr lang="en-US" dirty="0"/>
              <a:t> people, sometimes because they have a </a:t>
            </a:r>
            <a:r>
              <a:rPr lang="en-US" dirty="0" err="1">
                <a:solidFill>
                  <a:srgbClr val="FF0000"/>
                </a:solidFill>
              </a:rPr>
              <a:t>himp</a:t>
            </a:r>
            <a:r>
              <a:rPr lang="en-US" dirty="0"/>
              <a:t> friend or a </a:t>
            </a:r>
            <a:r>
              <a:rPr lang="en-US" dirty="0" err="1">
                <a:solidFill>
                  <a:srgbClr val="FF0000"/>
                </a:solidFill>
              </a:rPr>
              <a:t>himp</a:t>
            </a:r>
            <a:r>
              <a:rPr lang="en-US" dirty="0"/>
              <a:t> person in their family, or just because they find </a:t>
            </a:r>
            <a:r>
              <a:rPr lang="en-US" dirty="0">
                <a:solidFill>
                  <a:srgbClr val="FF0000"/>
                </a:solidFill>
              </a:rPr>
              <a:t>blub </a:t>
            </a:r>
            <a:r>
              <a:rPr lang="en-US" dirty="0" err="1">
                <a:solidFill>
                  <a:srgbClr val="FF0000"/>
                </a:solidFill>
              </a:rPr>
              <a:t>blib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very interesting. </a:t>
            </a:r>
            <a:r>
              <a:rPr lang="en-US" dirty="0" err="1">
                <a:solidFill>
                  <a:srgbClr val="FF0000"/>
                </a:solidFill>
              </a:rPr>
              <a:t>Himp</a:t>
            </a:r>
            <a:r>
              <a:rPr lang="en-US" dirty="0"/>
              <a:t> people may also understand </a:t>
            </a:r>
            <a:r>
              <a:rPr lang="en-US" dirty="0" err="1">
                <a:solidFill>
                  <a:srgbClr val="FF0000"/>
                </a:solidFill>
              </a:rPr>
              <a:t>groy</a:t>
            </a:r>
            <a:r>
              <a:rPr lang="en-US" dirty="0"/>
              <a:t> by lip-reading if they are around </a:t>
            </a:r>
            <a:r>
              <a:rPr lang="en-US" dirty="0" err="1">
                <a:solidFill>
                  <a:srgbClr val="FF0000"/>
                </a:solidFill>
              </a:rPr>
              <a:t>splinch</a:t>
            </a:r>
            <a:r>
              <a:rPr lang="en-US" dirty="0"/>
              <a:t> people who do not use </a:t>
            </a:r>
            <a:r>
              <a:rPr lang="en-US" dirty="0">
                <a:solidFill>
                  <a:srgbClr val="FF0000"/>
                </a:solidFill>
              </a:rPr>
              <a:t>blub </a:t>
            </a:r>
            <a:r>
              <a:rPr lang="en-US" dirty="0" err="1">
                <a:solidFill>
                  <a:srgbClr val="FF0000"/>
                </a:solidFill>
              </a:rPr>
              <a:t>blib</a:t>
            </a:r>
            <a:r>
              <a:rPr lang="en-US" dirty="0"/>
              <a:t>. </a:t>
            </a:r>
          </a:p>
          <a:p>
            <a:pPr algn="l" rtl="0">
              <a:buNone/>
            </a:pPr>
            <a:endParaRPr lang="he-IL" dirty="0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xmlns="" id="{8132FA86-3D0B-41E9-BFE9-DD9199D6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32656"/>
            <a:ext cx="8229600" cy="1143000"/>
          </a:xfrm>
        </p:spPr>
        <p:txBody>
          <a:bodyPr/>
          <a:lstStyle/>
          <a:p>
            <a:r>
              <a:rPr lang="en-US" dirty="0"/>
              <a:t>What was that all about?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-69090" y="1556792"/>
            <a:ext cx="4569082" cy="4043378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1800" b="1" dirty="0"/>
              <a:t>    </a:t>
            </a:r>
            <a:r>
              <a:rPr lang="en-US" sz="1800" b="1" dirty="0">
                <a:solidFill>
                  <a:srgbClr val="FF0000"/>
                </a:solidFill>
              </a:rPr>
              <a:t>Blub </a:t>
            </a:r>
            <a:r>
              <a:rPr lang="en-US" sz="1800" b="1" dirty="0" err="1">
                <a:solidFill>
                  <a:srgbClr val="FF0000"/>
                </a:solidFill>
              </a:rPr>
              <a:t>blib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is a system of  communication in which arm, hand and finger </a:t>
            </a:r>
            <a:r>
              <a:rPr lang="en-US" sz="1800" dirty="0" err="1">
                <a:solidFill>
                  <a:srgbClr val="FF0000"/>
                </a:solidFill>
              </a:rPr>
              <a:t>klods</a:t>
            </a:r>
            <a:r>
              <a:rPr lang="en-US" sz="1800" dirty="0"/>
              <a:t> are substituted for </a:t>
            </a:r>
            <a:r>
              <a:rPr lang="en-US" sz="1800" dirty="0" err="1">
                <a:solidFill>
                  <a:srgbClr val="FF0000"/>
                </a:solidFill>
              </a:rPr>
              <a:t>groy</a:t>
            </a:r>
            <a:r>
              <a:rPr lang="en-US" sz="1800" dirty="0"/>
              <a:t>, used especially by the </a:t>
            </a:r>
            <a:r>
              <a:rPr lang="en-US" sz="1800" dirty="0" err="1">
                <a:solidFill>
                  <a:srgbClr val="FF0000"/>
                </a:solidFill>
              </a:rPr>
              <a:t>himp</a:t>
            </a:r>
            <a:r>
              <a:rPr lang="en-US" sz="1800" dirty="0"/>
              <a:t>. Most countries have their own </a:t>
            </a:r>
            <a:r>
              <a:rPr lang="en-US" sz="1800" dirty="0">
                <a:solidFill>
                  <a:srgbClr val="FF0000"/>
                </a:solidFill>
              </a:rPr>
              <a:t>blub </a:t>
            </a:r>
            <a:r>
              <a:rPr lang="en-US" sz="1800" dirty="0" err="1">
                <a:solidFill>
                  <a:srgbClr val="FF0000"/>
                </a:solidFill>
              </a:rPr>
              <a:t>blib</a:t>
            </a:r>
            <a:r>
              <a:rPr lang="en-US" sz="1800" dirty="0"/>
              <a:t>, for example, American </a:t>
            </a:r>
            <a:r>
              <a:rPr lang="en-US" sz="1800" dirty="0">
                <a:solidFill>
                  <a:srgbClr val="FF0000"/>
                </a:solidFill>
              </a:rPr>
              <a:t>Blub </a:t>
            </a:r>
            <a:r>
              <a:rPr lang="en-US" sz="1800" dirty="0" err="1">
                <a:solidFill>
                  <a:srgbClr val="FF0000"/>
                </a:solidFill>
              </a:rPr>
              <a:t>Blib</a:t>
            </a:r>
            <a:r>
              <a:rPr lang="en-US" sz="1800" dirty="0"/>
              <a:t> is used in the United States. Many </a:t>
            </a:r>
            <a:r>
              <a:rPr lang="en-US" sz="1800" dirty="0" err="1">
                <a:solidFill>
                  <a:srgbClr val="FF0000"/>
                </a:solidFill>
              </a:rPr>
              <a:t>splinch</a:t>
            </a:r>
            <a:r>
              <a:rPr lang="en-US" sz="1800" dirty="0"/>
              <a:t> people may choose to learn </a:t>
            </a:r>
            <a:r>
              <a:rPr lang="en-US" sz="1800" dirty="0">
                <a:solidFill>
                  <a:srgbClr val="FF0000"/>
                </a:solidFill>
              </a:rPr>
              <a:t>blub </a:t>
            </a:r>
            <a:r>
              <a:rPr lang="en-US" sz="1800" dirty="0" err="1">
                <a:solidFill>
                  <a:srgbClr val="FF0000"/>
                </a:solidFill>
              </a:rPr>
              <a:t>blib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- sometimes to talk to </a:t>
            </a:r>
            <a:r>
              <a:rPr lang="en-US" sz="1800" dirty="0" err="1">
                <a:solidFill>
                  <a:srgbClr val="FF0000"/>
                </a:solidFill>
              </a:rPr>
              <a:t>himp</a:t>
            </a:r>
            <a:r>
              <a:rPr lang="en-US" sz="1800" dirty="0"/>
              <a:t> people, sometimes because they have a </a:t>
            </a:r>
            <a:r>
              <a:rPr lang="en-US" sz="1800" dirty="0" err="1">
                <a:solidFill>
                  <a:srgbClr val="FF0000"/>
                </a:solidFill>
              </a:rPr>
              <a:t>himp</a:t>
            </a:r>
            <a:r>
              <a:rPr lang="en-US" sz="1800" dirty="0"/>
              <a:t> friend or a </a:t>
            </a:r>
            <a:r>
              <a:rPr lang="en-US" sz="1800" dirty="0" err="1">
                <a:solidFill>
                  <a:srgbClr val="FF0000"/>
                </a:solidFill>
              </a:rPr>
              <a:t>himp</a:t>
            </a:r>
            <a:r>
              <a:rPr lang="en-US" sz="1800" dirty="0"/>
              <a:t> person in their family, or just because they find </a:t>
            </a:r>
            <a:r>
              <a:rPr lang="en-US" sz="1800" dirty="0">
                <a:solidFill>
                  <a:srgbClr val="FF0000"/>
                </a:solidFill>
              </a:rPr>
              <a:t>blub </a:t>
            </a:r>
            <a:r>
              <a:rPr lang="en-US" sz="1800" dirty="0" err="1">
                <a:solidFill>
                  <a:srgbClr val="FF0000"/>
                </a:solidFill>
              </a:rPr>
              <a:t>blib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very interesting. </a:t>
            </a:r>
            <a:r>
              <a:rPr lang="en-US" sz="1800" dirty="0" err="1">
                <a:solidFill>
                  <a:srgbClr val="FF0000"/>
                </a:solidFill>
              </a:rPr>
              <a:t>Himp</a:t>
            </a:r>
            <a:r>
              <a:rPr lang="en-US" sz="1800" dirty="0"/>
              <a:t> people may also understand </a:t>
            </a:r>
            <a:r>
              <a:rPr lang="en-US" sz="1800" dirty="0" err="1">
                <a:solidFill>
                  <a:srgbClr val="FF0000"/>
                </a:solidFill>
              </a:rPr>
              <a:t>groy</a:t>
            </a:r>
            <a:r>
              <a:rPr lang="en-US" sz="1800" dirty="0"/>
              <a:t> by lip-reading if they are around </a:t>
            </a:r>
            <a:r>
              <a:rPr lang="en-US" sz="1800" dirty="0" err="1">
                <a:solidFill>
                  <a:srgbClr val="FF0000"/>
                </a:solidFill>
              </a:rPr>
              <a:t>splinch</a:t>
            </a:r>
            <a:r>
              <a:rPr lang="en-US" sz="1800" dirty="0"/>
              <a:t> people who do not use </a:t>
            </a:r>
            <a:r>
              <a:rPr lang="en-US" sz="1800" dirty="0">
                <a:solidFill>
                  <a:srgbClr val="FF0000"/>
                </a:solidFill>
              </a:rPr>
              <a:t>blub </a:t>
            </a:r>
            <a:r>
              <a:rPr lang="en-US" sz="1800" dirty="0" err="1">
                <a:solidFill>
                  <a:srgbClr val="FF0000"/>
                </a:solidFill>
              </a:rPr>
              <a:t>blib</a:t>
            </a:r>
            <a:r>
              <a:rPr lang="en-US" sz="1800" dirty="0"/>
              <a:t>. </a:t>
            </a:r>
          </a:p>
          <a:p>
            <a:pPr algn="l" rtl="0">
              <a:buNone/>
            </a:pPr>
            <a:endParaRPr lang="en-US" sz="1800" dirty="0"/>
          </a:p>
          <a:p>
            <a:pPr algn="l" rtl="0">
              <a:buNone/>
            </a:pPr>
            <a:endParaRPr lang="en-US" sz="1800" dirty="0"/>
          </a:p>
          <a:p>
            <a:pPr algn="l" rtl="0">
              <a:buNone/>
            </a:pPr>
            <a:endParaRPr lang="he-IL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1960" y="1552423"/>
            <a:ext cx="4932040" cy="4525963"/>
          </a:xfrm>
        </p:spPr>
        <p:txBody>
          <a:bodyPr>
            <a:noAutofit/>
          </a:bodyPr>
          <a:lstStyle/>
          <a:p>
            <a:pPr algn="l" rtl="0">
              <a:buNone/>
            </a:pPr>
            <a:r>
              <a:rPr lang="en-US" sz="1800" b="1" dirty="0"/>
              <a:t>	</a:t>
            </a:r>
            <a:r>
              <a:rPr lang="en-US" sz="1800" b="1" dirty="0">
                <a:solidFill>
                  <a:srgbClr val="FF0000"/>
                </a:solidFill>
              </a:rPr>
              <a:t>Sign language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is a system of communication in which arm, hand and finger </a:t>
            </a:r>
            <a:r>
              <a:rPr lang="en-US" sz="1800" dirty="0">
                <a:solidFill>
                  <a:srgbClr val="FF0000"/>
                </a:solidFill>
              </a:rPr>
              <a:t>gestures</a:t>
            </a:r>
            <a:r>
              <a:rPr lang="en-US" sz="1800" dirty="0"/>
              <a:t> are substituted for speech, used especially by the </a:t>
            </a:r>
            <a:r>
              <a:rPr lang="en-US" sz="1800" dirty="0">
                <a:solidFill>
                  <a:srgbClr val="FF0000"/>
                </a:solidFill>
              </a:rPr>
              <a:t>deaf</a:t>
            </a:r>
            <a:r>
              <a:rPr lang="en-US" sz="1800" dirty="0"/>
              <a:t>. Most countries have their own </a:t>
            </a:r>
            <a:r>
              <a:rPr lang="en-US" sz="1800" dirty="0">
                <a:solidFill>
                  <a:srgbClr val="FF0000"/>
                </a:solidFill>
              </a:rPr>
              <a:t>sign language</a:t>
            </a:r>
            <a:r>
              <a:rPr lang="en-US" sz="1800" dirty="0"/>
              <a:t>, for example, American </a:t>
            </a:r>
            <a:r>
              <a:rPr lang="en-US" sz="1800" dirty="0">
                <a:solidFill>
                  <a:srgbClr val="FF0000"/>
                </a:solidFill>
              </a:rPr>
              <a:t>Sign Language </a:t>
            </a:r>
            <a:r>
              <a:rPr lang="en-US" sz="1800" dirty="0"/>
              <a:t>is used in the United States. Many </a:t>
            </a:r>
            <a:r>
              <a:rPr lang="en-US" sz="1800" dirty="0">
                <a:solidFill>
                  <a:srgbClr val="FF0000"/>
                </a:solidFill>
              </a:rPr>
              <a:t>hearing</a:t>
            </a:r>
            <a:r>
              <a:rPr lang="en-US" sz="1800" dirty="0"/>
              <a:t> people may choose to learn </a:t>
            </a:r>
            <a:r>
              <a:rPr lang="en-US" sz="1800" dirty="0">
                <a:solidFill>
                  <a:srgbClr val="FF0000"/>
                </a:solidFill>
              </a:rPr>
              <a:t>sign language </a:t>
            </a:r>
            <a:r>
              <a:rPr lang="en-US" sz="1800" dirty="0"/>
              <a:t>- sometimes to talk to </a:t>
            </a:r>
            <a:r>
              <a:rPr lang="en-US" sz="1800" dirty="0">
                <a:solidFill>
                  <a:srgbClr val="FF0000"/>
                </a:solidFill>
              </a:rPr>
              <a:t>deaf</a:t>
            </a:r>
            <a:r>
              <a:rPr lang="en-US" sz="1800" dirty="0"/>
              <a:t> people, sometimes because they have a </a:t>
            </a:r>
            <a:r>
              <a:rPr lang="en-US" sz="1800" dirty="0">
                <a:solidFill>
                  <a:srgbClr val="FF0000"/>
                </a:solidFill>
              </a:rPr>
              <a:t>deaf</a:t>
            </a:r>
            <a:r>
              <a:rPr lang="en-US" sz="1800" dirty="0"/>
              <a:t> friend or a </a:t>
            </a:r>
            <a:r>
              <a:rPr lang="en-US" sz="1800" dirty="0">
                <a:solidFill>
                  <a:srgbClr val="FF0000"/>
                </a:solidFill>
              </a:rPr>
              <a:t>deaf</a:t>
            </a:r>
            <a:r>
              <a:rPr lang="en-US" sz="1800" dirty="0"/>
              <a:t> person in their family, or just because they find </a:t>
            </a:r>
            <a:r>
              <a:rPr lang="en-US" sz="1800" dirty="0">
                <a:solidFill>
                  <a:srgbClr val="FF0000"/>
                </a:solidFill>
              </a:rPr>
              <a:t>sign language </a:t>
            </a:r>
            <a:r>
              <a:rPr lang="en-US" sz="1800" dirty="0"/>
              <a:t>very interesting. </a:t>
            </a:r>
            <a:r>
              <a:rPr lang="en-US" sz="1800" dirty="0">
                <a:solidFill>
                  <a:srgbClr val="FF0000"/>
                </a:solidFill>
              </a:rPr>
              <a:t>Deaf</a:t>
            </a:r>
            <a:r>
              <a:rPr lang="en-US" sz="1800" dirty="0"/>
              <a:t> people may also understand </a:t>
            </a:r>
            <a:r>
              <a:rPr lang="en-US" sz="1800" dirty="0">
                <a:solidFill>
                  <a:srgbClr val="FF0000"/>
                </a:solidFill>
              </a:rPr>
              <a:t>speech</a:t>
            </a:r>
            <a:r>
              <a:rPr lang="en-US" sz="1800" dirty="0"/>
              <a:t> by lip-reading if they are around </a:t>
            </a:r>
            <a:r>
              <a:rPr lang="en-US" sz="1800" dirty="0">
                <a:solidFill>
                  <a:srgbClr val="FF0000"/>
                </a:solidFill>
              </a:rPr>
              <a:t>hearing</a:t>
            </a:r>
            <a:r>
              <a:rPr lang="en-US" sz="1800" dirty="0"/>
              <a:t> people who do not use </a:t>
            </a:r>
            <a:r>
              <a:rPr lang="en-US" sz="1800" dirty="0">
                <a:solidFill>
                  <a:srgbClr val="FF0000"/>
                </a:solidFill>
              </a:rPr>
              <a:t>sign language</a:t>
            </a:r>
            <a:r>
              <a:rPr lang="en-US" sz="1800" dirty="0"/>
              <a:t>.</a:t>
            </a:r>
            <a:endParaRPr lang="he-IL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6072206"/>
            <a:ext cx="3214710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200" dirty="0"/>
              <a:t>Adapted from http://simple.wikipedia.org/wiki/Sign_language</a:t>
            </a:r>
          </a:p>
          <a:p>
            <a:pPr algn="l" rtl="0"/>
            <a:endParaRPr lang="he-IL" dirty="0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xmlns="" id="{3FDA0FB3-E534-4D21-8087-0F986FAF8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Teaching Vocabulary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>
              <a:buFont typeface="Wingdings" pitchFamily="2" charset="2"/>
              <a:buChar char="v"/>
            </a:pPr>
            <a:r>
              <a:rPr lang="en-US" dirty="0"/>
              <a:t>High frequency words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err="1"/>
              <a:t>bombilate</a:t>
            </a:r>
            <a:r>
              <a:rPr lang="en-US" dirty="0"/>
              <a:t> - 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err="1"/>
              <a:t>digamy</a:t>
            </a:r>
            <a:r>
              <a:rPr lang="en-US" dirty="0"/>
              <a:t> -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 err="1"/>
              <a:t>gambrinous</a:t>
            </a:r>
            <a:r>
              <a:rPr lang="en-US" dirty="0"/>
              <a:t>  -</a:t>
            </a:r>
          </a:p>
          <a:p>
            <a:pPr lvl="1" algn="l" rtl="0">
              <a:buFont typeface="Wingdings" pitchFamily="2" charset="2"/>
              <a:buChar char="§"/>
            </a:pPr>
            <a:endParaRPr lang="en-US" dirty="0"/>
          </a:p>
          <a:p>
            <a:pPr algn="l" rtl="0">
              <a:buFont typeface="Wingdings" pitchFamily="2" charset="2"/>
              <a:buChar char="v"/>
            </a:pPr>
            <a:r>
              <a:rPr lang="en-US" dirty="0"/>
              <a:t>Chunks / collocations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/>
              <a:t>Let’s call it a ________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/>
              <a:t>Once upon a _______</a:t>
            </a:r>
          </a:p>
          <a:p>
            <a:pPr lvl="1" algn="l" rtl="0">
              <a:buFont typeface="Wingdings" pitchFamily="2" charset="2"/>
              <a:buChar char="§"/>
            </a:pPr>
            <a:r>
              <a:rPr lang="en-US" dirty="0"/>
              <a:t>To wage _________</a:t>
            </a:r>
          </a:p>
          <a:p>
            <a:pPr lvl="1" algn="l" rtl="0">
              <a:buFont typeface="Wingdings" pitchFamily="2" charset="2"/>
              <a:buChar char="v"/>
            </a:pPr>
            <a:endParaRPr lang="en-US" dirty="0"/>
          </a:p>
          <a:p>
            <a:pPr algn="l" rtl="0">
              <a:buFont typeface="Wingdings" pitchFamily="2" charset="2"/>
              <a:buChar char="v"/>
            </a:pPr>
            <a:r>
              <a:rPr lang="en-US" dirty="0"/>
              <a:t>Recycling – how many times?</a:t>
            </a:r>
          </a:p>
          <a:p>
            <a:pPr algn="l" rtl="0">
              <a:buNone/>
            </a:pPr>
            <a:endParaRPr lang="he-IL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2987827" y="1844824"/>
            <a:ext cx="496854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latin typeface="French Script MT" pitchFamily="66" charset="0"/>
              </a:rPr>
              <a:t>to loudly hum or buzz continually</a:t>
            </a:r>
            <a:endParaRPr lang="he-IL" sz="3200" dirty="0">
              <a:latin typeface="French Script MT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2483768" y="2196153"/>
            <a:ext cx="68935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latin typeface="French Script MT" pitchFamily="66" charset="0"/>
              </a:rPr>
              <a:t>a 2</a:t>
            </a:r>
            <a:r>
              <a:rPr lang="en-US" sz="3200" baseline="30000" dirty="0">
                <a:latin typeface="French Script MT" pitchFamily="66" charset="0"/>
              </a:rPr>
              <a:t>nd</a:t>
            </a:r>
            <a:r>
              <a:rPr lang="en-US" sz="3200" dirty="0">
                <a:latin typeface="French Script MT" pitchFamily="66" charset="0"/>
              </a:rPr>
              <a:t> marriage after the death or divorce of a spouse</a:t>
            </a:r>
            <a:endParaRPr lang="he-IL" sz="3200" dirty="0">
              <a:latin typeface="French Script MT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3059832" y="2636912"/>
            <a:ext cx="3312367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dirty="0">
                <a:latin typeface="French Script MT" pitchFamily="66" charset="0"/>
              </a:rPr>
              <a:t>Full of beer</a:t>
            </a:r>
            <a:endParaRPr lang="he-IL" sz="3200" dirty="0">
              <a:latin typeface="French Script MT" pitchFamily="66" charset="0"/>
            </a:endParaRPr>
          </a:p>
        </p:txBody>
      </p:sp>
      <p:sp>
        <p:nvSpPr>
          <p:cNvPr id="7" name="מציין מיקום של כותרת תחתונה 6">
            <a:extLst>
              <a:ext uri="{FF2B5EF4-FFF2-40B4-BE49-F238E27FC236}">
                <a16:creationId xmlns:a16="http://schemas.microsoft.com/office/drawing/2014/main" xmlns="" id="{1BABF700-95B1-47C2-B1A3-F2F8AAD15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1435100"/>
            <a:ext cx="5214942" cy="4691063"/>
          </a:xfrm>
        </p:spPr>
        <p:txBody>
          <a:bodyPr>
            <a:noAutofit/>
          </a:bodyPr>
          <a:lstStyle/>
          <a:p>
            <a:pPr algn="l" rtl="0"/>
            <a:r>
              <a:rPr lang="en-US" sz="5400" b="1" dirty="0"/>
              <a:t>    Vocabulary</a:t>
            </a:r>
          </a:p>
          <a:p>
            <a:pPr algn="l" rtl="0"/>
            <a:r>
              <a:rPr lang="en-US" sz="5400" b="1" dirty="0"/>
              <a:t>    Activities</a:t>
            </a:r>
          </a:p>
          <a:p>
            <a:pPr algn="l" rtl="0"/>
            <a:r>
              <a:rPr lang="en-US" sz="5400" b="1" dirty="0"/>
              <a:t>         Penny Ur</a:t>
            </a:r>
          </a:p>
          <a:p>
            <a:pPr algn="l" rtl="0"/>
            <a:endParaRPr lang="en-US" sz="1800" b="1" dirty="0"/>
          </a:p>
          <a:p>
            <a:pPr algn="l" rtl="0"/>
            <a:endParaRPr lang="en-US" sz="1800" b="1" dirty="0"/>
          </a:p>
          <a:p>
            <a:pPr algn="l" rtl="0"/>
            <a:endParaRPr lang="en-US" sz="1800" b="1" dirty="0"/>
          </a:p>
          <a:p>
            <a:pPr algn="l" rtl="0"/>
            <a:r>
              <a:rPr lang="en-US" sz="1800" b="1" dirty="0"/>
              <a:t>With apologies for the adaptations/ corruptions etc!</a:t>
            </a:r>
            <a:endParaRPr lang="he-IL" sz="1800" b="1" dirty="0"/>
          </a:p>
        </p:txBody>
      </p:sp>
      <p:pic>
        <p:nvPicPr>
          <p:cNvPr id="5" name="Picture 8" descr="Vocabulary Activities with CD-ROM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214422"/>
            <a:ext cx="3370289" cy="5055434"/>
          </a:xfrm>
          <a:prstGeom prst="rect">
            <a:avLst/>
          </a:prstGeom>
          <a:noFill/>
        </p:spPr>
      </p:pic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0A651A16-7540-4D5E-8C25-0B903D99F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214282" y="2714620"/>
          <a:ext cx="8401080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0" y="0"/>
          <a:ext cx="6096000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" name="מציין מיקום של כותרת תחתונה 1">
            <a:extLst>
              <a:ext uri="{FF2B5EF4-FFF2-40B4-BE49-F238E27FC236}">
                <a16:creationId xmlns:a16="http://schemas.microsoft.com/office/drawing/2014/main" xmlns="" id="{79FB5723-0D19-4AB5-B093-27D785F7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edited by Shiri Rosenberg</a:t>
            </a:r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715</TotalTime>
  <Words>1500</Words>
  <Application>Microsoft Office PowerPoint</Application>
  <PresentationFormat>On-screen Show (4:3)</PresentationFormat>
  <Paragraphs>304</Paragraphs>
  <Slides>34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Words, Words, Word Working with Words</vt:lpstr>
      <vt:lpstr>PowerPoint Presentation</vt:lpstr>
      <vt:lpstr>Grammar or Vocabulary?</vt:lpstr>
      <vt:lpstr>Very Important Quote</vt:lpstr>
      <vt:lpstr>How Many Words?</vt:lpstr>
      <vt:lpstr>What was that all about?</vt:lpstr>
      <vt:lpstr>Teaching Vocabulary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4 leters or more!</vt:lpstr>
      <vt:lpstr>PowerPoint Presentation</vt:lpstr>
      <vt:lpstr>PowerPoint Presentation</vt:lpstr>
      <vt:lpstr>PowerPoint Presentation</vt:lpstr>
      <vt:lpstr>“It is more fun to talk with someone who doesn't use long, difficult words but rather short, easy words like 'What about lunch?'”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Words</dc:title>
  <dc:creator>Amanda</dc:creator>
  <cp:lastModifiedBy>LLN</cp:lastModifiedBy>
  <cp:revision>172</cp:revision>
  <dcterms:created xsi:type="dcterms:W3CDTF">2012-11-27T08:42:26Z</dcterms:created>
  <dcterms:modified xsi:type="dcterms:W3CDTF">2018-08-29T10:02:44Z</dcterms:modified>
</cp:coreProperties>
</file>