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56" r:id="rId2"/>
    <p:sldId id="258" r:id="rId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719821-A65E-4876-878E-7EADB4D2BCAD}" type="datetimeFigureOut">
              <a:rPr lang="en-US" smtClean="0"/>
              <a:t>12/28/2020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0C8C3-AA88-4521-85CB-F7CB558F90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49439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719821-A65E-4876-878E-7EADB4D2BCAD}" type="datetimeFigureOut">
              <a:rPr lang="en-US" smtClean="0"/>
              <a:t>12/28/2020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0C8C3-AA88-4521-85CB-F7CB558F90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63550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719821-A65E-4876-878E-7EADB4D2BCAD}" type="datetimeFigureOut">
              <a:rPr lang="en-US" smtClean="0"/>
              <a:t>12/28/2020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0C8C3-AA88-4521-85CB-F7CB558F90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636346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>
          <a:xfrm>
            <a:off x="1930400" y="3771174"/>
            <a:ext cx="727964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719821-A65E-4876-878E-7EADB4D2BCAD}" type="datetimeFigureOut">
              <a:rPr lang="en-US" smtClean="0"/>
              <a:t>12/28/2020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0C8C3-AA88-4521-85CB-F7CB558F90F5}" type="slidenum">
              <a:rPr lang="en-US" smtClean="0"/>
              <a:t>‹#›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20280319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719821-A65E-4876-878E-7EADB4D2BCAD}" type="datetimeFigureOut">
              <a:rPr lang="en-US" smtClean="0"/>
              <a:t>12/28/2020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0C8C3-AA88-4521-85CB-F7CB558F90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42159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719821-A65E-4876-878E-7EADB4D2BCAD}" type="datetimeFigureOut">
              <a:rPr lang="en-US" smtClean="0"/>
              <a:t>12/28/2020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0C8C3-AA88-4521-85CB-F7CB558F90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701984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719821-A65E-4876-878E-7EADB4D2BCAD}" type="datetimeFigureOut">
              <a:rPr lang="en-US" smtClean="0"/>
              <a:t>12/28/2020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0C8C3-AA88-4521-85CB-F7CB558F90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407589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719821-A65E-4876-878E-7EADB4D2BCAD}" type="datetimeFigureOut">
              <a:rPr lang="en-US" smtClean="0"/>
              <a:t>12/28/2020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0C8C3-AA88-4521-85CB-F7CB558F90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372969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719821-A65E-4876-878E-7EADB4D2BCAD}" type="datetimeFigureOut">
              <a:rPr lang="en-US" smtClean="0"/>
              <a:t>12/28/2020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0C8C3-AA88-4521-85CB-F7CB558F90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51323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719821-A65E-4876-878E-7EADB4D2BCAD}" type="datetimeFigureOut">
              <a:rPr lang="en-US" smtClean="0"/>
              <a:t>12/28/2020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0C8C3-AA88-4521-85CB-F7CB558F90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18783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719821-A65E-4876-878E-7EADB4D2BCAD}" type="datetimeFigureOut">
              <a:rPr lang="en-US" smtClean="0"/>
              <a:t>12/28/2020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0C8C3-AA88-4521-85CB-F7CB558F90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04913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719821-A65E-4876-878E-7EADB4D2BCAD}" type="datetimeFigureOut">
              <a:rPr lang="en-US" smtClean="0"/>
              <a:t>12/28/2020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0C8C3-AA88-4521-85CB-F7CB558F90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78656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719821-A65E-4876-878E-7EADB4D2BCAD}" type="datetimeFigureOut">
              <a:rPr lang="en-US" smtClean="0"/>
              <a:t>12/28/2020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0C8C3-AA88-4521-85CB-F7CB558F90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65938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719821-A65E-4876-878E-7EADB4D2BCAD}" type="datetimeFigureOut">
              <a:rPr lang="en-US" smtClean="0"/>
              <a:t>12/28/2020</a:t>
            </a:fld>
            <a:endParaRPr lang="en-US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0C8C3-AA88-4521-85CB-F7CB558F90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26351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719821-A65E-4876-878E-7EADB4D2BCAD}" type="datetimeFigureOut">
              <a:rPr lang="en-US" smtClean="0"/>
              <a:t>12/28/2020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0C8C3-AA88-4521-85CB-F7CB558F90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77098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719821-A65E-4876-878E-7EADB4D2BCAD}" type="datetimeFigureOut">
              <a:rPr lang="en-US" smtClean="0"/>
              <a:t>12/28/2020</a:t>
            </a:fld>
            <a:endParaRPr lang="en-US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0C8C3-AA88-4521-85CB-F7CB558F90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99337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719821-A65E-4876-878E-7EADB4D2BCAD}" type="datetimeFigureOut">
              <a:rPr lang="en-US" smtClean="0"/>
              <a:t>12/28/2020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0C8C3-AA88-4521-85CB-F7CB558F90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10623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40000"/>
                  <a:lumOff val="60000"/>
                  <a:alpha val="7000"/>
                </a:schemeClr>
              </a:gs>
              <a:gs pos="69000">
                <a:schemeClr val="bg2">
                  <a:lumMod val="40000"/>
                  <a:lumOff val="60000"/>
                  <a:alpha val="0"/>
                </a:schemeClr>
              </a:gs>
              <a:gs pos="36000">
                <a:schemeClr val="bg2">
                  <a:lumMod val="40000"/>
                  <a:lumOff val="6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9012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2C719821-A65E-4876-878E-7EADB4D2BCAD}" type="datetimeFigureOut">
              <a:rPr lang="en-US" smtClean="0"/>
              <a:t>12/28/2020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F0C8C3-AA88-4521-85CB-F7CB558F90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717497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  <p:sldLayoutId id="2147483695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ordwall.net/community" TargetMode="External"/><Relationship Id="rId2" Type="http://schemas.openxmlformats.org/officeDocument/2006/relationships/hyperlink" Target="https://www.liveworksheets.com/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educandy.com/" TargetMode="External"/><Relationship Id="rId4" Type="http://schemas.openxmlformats.org/officeDocument/2006/relationships/hyperlink" Target="https://quizlet.com/latest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088308" y="2358413"/>
            <a:ext cx="7984158" cy="1189371"/>
          </a:xfrm>
        </p:spPr>
        <p:txBody>
          <a:bodyPr/>
          <a:lstStyle/>
          <a:p>
            <a:r>
              <a:rPr lang="en-US" sz="8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VOCABULARY</a:t>
            </a:r>
            <a:endParaRPr lang="en-US" sz="8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457098" y="4061225"/>
            <a:ext cx="5246579" cy="2374722"/>
          </a:xfrm>
        </p:spPr>
        <p:txBody>
          <a:bodyPr>
            <a:noAutofit/>
          </a:bodyPr>
          <a:lstStyle/>
          <a:p>
            <a:pPr algn="ctr"/>
            <a: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Teaching Tips</a:t>
            </a:r>
          </a:p>
          <a:p>
            <a:pPr algn="ctr"/>
            <a:endParaRPr lang="en-US" sz="40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Hanny Fuks</a:t>
            </a:r>
            <a:endParaRPr lang="en-US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63167" y="5247249"/>
            <a:ext cx="2072342" cy="12844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41033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3312" y="221566"/>
            <a:ext cx="9180171" cy="1143000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en-US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j-ea"/>
              </a:rPr>
              <a:t>Tips for Teaching Vocabulary</a:t>
            </a:r>
            <a:endParaRPr lang="en-US" sz="4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+mj-ea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4247" y="1111347"/>
            <a:ext cx="10038300" cy="5493434"/>
          </a:xfrm>
        </p:spPr>
        <p:txBody>
          <a:bodyPr>
            <a:noAutofit/>
          </a:bodyPr>
          <a:lstStyle/>
          <a:p>
            <a:pPr marL="274320" indent="-274320">
              <a:lnSpc>
                <a:spcPct val="170000"/>
              </a:lnSpc>
              <a:buNone/>
              <a:defRPr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New vocabulary should be taught explicitly</a:t>
            </a:r>
            <a:r>
              <a:rPr lang="en-US" sz="2400" dirty="0" smtClean="0">
                <a:latin typeface="Arial" pitchFamily="34" charset="0"/>
                <a:ea typeface="+mn-ea"/>
                <a:cs typeface="Arial" pitchFamily="34" charset="0"/>
              </a:rPr>
              <a:t>.</a:t>
            </a:r>
            <a:endParaRPr lang="en-GB" sz="2400" dirty="0" smtClean="0">
              <a:latin typeface="Arial" pitchFamily="34" charset="0"/>
              <a:ea typeface="+mn-ea"/>
              <a:cs typeface="Arial" pitchFamily="34" charset="0"/>
            </a:endParaRPr>
          </a:p>
          <a:p>
            <a:pPr marL="274320" indent="-274320">
              <a:lnSpc>
                <a:spcPct val="170000"/>
              </a:lnSpc>
              <a:buNone/>
              <a:defRPr/>
            </a:pPr>
            <a:r>
              <a:rPr lang="en-GB" sz="1800" dirty="0" smtClean="0">
                <a:latin typeface="Arial" pitchFamily="34" charset="0"/>
                <a:ea typeface="Times New Roman" pitchFamily="18" charset="0"/>
                <a:cs typeface="Aharoni" pitchFamily="2" charset="-79"/>
              </a:rPr>
              <a:t>We recommend the following steps:</a:t>
            </a:r>
          </a:p>
          <a:p>
            <a:pPr>
              <a:lnSpc>
                <a:spcPct val="170000"/>
              </a:lnSpc>
              <a:spcBef>
                <a:spcPct val="0"/>
              </a:spcBef>
              <a:defRPr/>
            </a:pPr>
            <a:r>
              <a:rPr lang="en-GB" sz="1800" dirty="0" smtClean="0">
                <a:latin typeface="Arial" pitchFamily="34" charset="0"/>
                <a:ea typeface="Times New Roman" pitchFamily="18" charset="0"/>
                <a:cs typeface="Aharoni" pitchFamily="2" charset="-79"/>
              </a:rPr>
              <a:t>Introduce the new words (</a:t>
            </a:r>
            <a:r>
              <a:rPr lang="en-US" sz="1800" dirty="0" smtClean="0">
                <a:latin typeface="Arial" pitchFamily="34" charset="0"/>
                <a:ea typeface="Times New Roman" pitchFamily="18" charset="0"/>
                <a:cs typeface="Aharoni" pitchFamily="2" charset="-79"/>
              </a:rPr>
              <a:t>1.</a:t>
            </a:r>
            <a:r>
              <a:rPr lang="en-GB" sz="1800" dirty="0" smtClean="0">
                <a:latin typeface="Arial" pitchFamily="34" charset="0"/>
                <a:ea typeface="Times New Roman" pitchFamily="18" charset="0"/>
                <a:cs typeface="Aharoni" pitchFamily="2" charset="-79"/>
              </a:rPr>
              <a:t> picture, 2. word, 3. translation, 4. use the word in context)</a:t>
            </a:r>
          </a:p>
          <a:p>
            <a:pPr>
              <a:lnSpc>
                <a:spcPct val="170000"/>
              </a:lnSpc>
              <a:spcBef>
                <a:spcPct val="0"/>
              </a:spcBef>
              <a:defRPr/>
            </a:pPr>
            <a:r>
              <a:rPr lang="en-GB" sz="1800" dirty="0" smtClean="0">
                <a:latin typeface="Arial" pitchFamily="34" charset="0"/>
                <a:ea typeface="Times New Roman" pitchFamily="18" charset="0"/>
                <a:cs typeface="Aharoni" pitchFamily="2" charset="-79"/>
              </a:rPr>
              <a:t>Repeat the vocabulary through activities such as:</a:t>
            </a:r>
            <a:endParaRPr lang="en-GB" sz="1800" dirty="0">
              <a:latin typeface="Arial" pitchFamily="34" charset="0"/>
              <a:ea typeface="Times New Roman" pitchFamily="18" charset="0"/>
              <a:cs typeface="Aharoni" pitchFamily="2" charset="-79"/>
            </a:endParaRPr>
          </a:p>
          <a:p>
            <a:pPr marL="0" indent="0">
              <a:lnSpc>
                <a:spcPct val="170000"/>
              </a:lnSpc>
              <a:spcBef>
                <a:spcPct val="0"/>
              </a:spcBef>
              <a:buNone/>
              <a:defRPr/>
            </a:pPr>
            <a:r>
              <a:rPr lang="en-GB" sz="1800" dirty="0" smtClean="0">
                <a:latin typeface="Arial" pitchFamily="34" charset="0"/>
                <a:ea typeface="Times New Roman" pitchFamily="18" charset="0"/>
                <a:cs typeface="Aharoni" pitchFamily="2" charset="-79"/>
              </a:rPr>
              <a:t>1. </a:t>
            </a:r>
            <a:r>
              <a:rPr lang="en-US" sz="18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Reviewing using word cards/picture/definition.</a:t>
            </a:r>
          </a:p>
          <a:p>
            <a:pPr marL="0" indent="0">
              <a:lnSpc>
                <a:spcPct val="170000"/>
              </a:lnSpc>
              <a:spcBef>
                <a:spcPct val="0"/>
              </a:spcBef>
              <a:buNone/>
              <a:defRPr/>
            </a:pPr>
            <a:r>
              <a:rPr lang="en-US" sz="1800" dirty="0" smtClean="0">
                <a:latin typeface="Arial" pitchFamily="34" charset="0"/>
                <a:ea typeface="Times New Roman" pitchFamily="18" charset="0"/>
                <a:cs typeface="Aharoni" pitchFamily="2" charset="-79"/>
              </a:rPr>
              <a:t>2. Recalling the item in response to a picture or  definition.</a:t>
            </a:r>
          </a:p>
          <a:p>
            <a:pPr marL="0" indent="0">
              <a:lnSpc>
                <a:spcPct val="170000"/>
              </a:lnSpc>
              <a:spcBef>
                <a:spcPct val="0"/>
              </a:spcBef>
              <a:buNone/>
              <a:defRPr/>
            </a:pPr>
            <a:r>
              <a:rPr lang="en-US" sz="1800" dirty="0" smtClean="0">
                <a:latin typeface="Arial" pitchFamily="34" charset="0"/>
                <a:ea typeface="+mn-ea"/>
                <a:cs typeface="Aharoni" pitchFamily="2" charset="-79"/>
              </a:rPr>
              <a:t>3. Saying the word in L1.</a:t>
            </a:r>
          </a:p>
          <a:p>
            <a:pPr marL="0" indent="0">
              <a:lnSpc>
                <a:spcPct val="170000"/>
              </a:lnSpc>
              <a:spcBef>
                <a:spcPct val="0"/>
              </a:spcBef>
              <a:buNone/>
              <a:defRPr/>
            </a:pPr>
            <a:r>
              <a:rPr lang="en-US" sz="1800" dirty="0" smtClean="0">
                <a:latin typeface="Arial" pitchFamily="34" charset="0"/>
                <a:ea typeface="+mn-ea"/>
                <a:cs typeface="Aharoni" pitchFamily="2" charset="-79"/>
              </a:rPr>
              <a:t>4. Completing a sentence with a missing word.</a:t>
            </a:r>
          </a:p>
          <a:p>
            <a:pPr marL="0" indent="0">
              <a:lnSpc>
                <a:spcPct val="170000"/>
              </a:lnSpc>
              <a:spcBef>
                <a:spcPct val="0"/>
              </a:spcBef>
              <a:buNone/>
              <a:defRPr/>
            </a:pPr>
            <a:r>
              <a:rPr lang="en-US" sz="1800" dirty="0" smtClean="0">
                <a:latin typeface="Arial" pitchFamily="34" charset="0"/>
                <a:ea typeface="+mn-ea"/>
                <a:cs typeface="Aharoni" pitchFamily="2" charset="-79"/>
              </a:rPr>
              <a:t>5. Play a game (You say the English they point at the picture or translate it).</a:t>
            </a:r>
          </a:p>
          <a:p>
            <a:pPr marL="0" indent="0">
              <a:lnSpc>
                <a:spcPct val="170000"/>
              </a:lnSpc>
              <a:spcBef>
                <a:spcPct val="0"/>
              </a:spcBef>
              <a:buNone/>
              <a:defRPr/>
            </a:pPr>
            <a:r>
              <a:rPr lang="en-US" sz="1800" dirty="0" smtClean="0">
                <a:latin typeface="Arial" pitchFamily="34" charset="0"/>
                <a:ea typeface="+mn-ea"/>
                <a:cs typeface="Aharoni" pitchFamily="2" charset="-79"/>
              </a:rPr>
              <a:t>6. Copying the words in the students</a:t>
            </a:r>
            <a:r>
              <a:rPr lang="en-US" sz="1800" smtClean="0">
                <a:latin typeface="Arial" pitchFamily="34" charset="0"/>
                <a:ea typeface="+mn-ea"/>
                <a:cs typeface="Aharoni" pitchFamily="2" charset="-79"/>
              </a:rPr>
              <a:t>’ </a:t>
            </a:r>
            <a:r>
              <a:rPr lang="en-US" sz="1800" smtClean="0">
                <a:latin typeface="Arial" pitchFamily="34" charset="0"/>
                <a:ea typeface="+mn-ea"/>
                <a:cs typeface="Aharoni" pitchFamily="2" charset="-79"/>
              </a:rPr>
              <a:t>notebook</a:t>
            </a:r>
            <a:r>
              <a:rPr lang="en-US" sz="1800">
                <a:latin typeface="Arial" pitchFamily="34" charset="0"/>
                <a:ea typeface="+mn-ea"/>
                <a:cs typeface="Aharoni" pitchFamily="2" charset="-79"/>
              </a:rPr>
              <a:t>s</a:t>
            </a:r>
            <a:r>
              <a:rPr lang="en-US" sz="1800" smtClean="0">
                <a:latin typeface="Arial" pitchFamily="34" charset="0"/>
                <a:ea typeface="+mn-ea"/>
                <a:cs typeface="Aharoni" pitchFamily="2" charset="-79"/>
              </a:rPr>
              <a:t>.</a:t>
            </a:r>
            <a:endParaRPr lang="en-US" sz="1800" dirty="0" smtClean="0">
              <a:latin typeface="Arial" pitchFamily="34" charset="0"/>
              <a:ea typeface="+mn-ea"/>
              <a:cs typeface="Aharoni" pitchFamily="2" charset="-79"/>
            </a:endParaRPr>
          </a:p>
          <a:p>
            <a:pPr marL="0" indent="0">
              <a:lnSpc>
                <a:spcPct val="170000"/>
              </a:lnSpc>
              <a:spcBef>
                <a:spcPct val="0"/>
              </a:spcBef>
              <a:buNone/>
              <a:defRPr/>
            </a:pPr>
            <a:r>
              <a:rPr lang="en-US" sz="1800" dirty="0" smtClean="0">
                <a:latin typeface="Arial" pitchFamily="34" charset="0"/>
                <a:ea typeface="+mn-ea"/>
                <a:cs typeface="Aharoni" pitchFamily="2" charset="-79"/>
              </a:rPr>
              <a:t>7. Digital Games: </a:t>
            </a:r>
            <a:r>
              <a:rPr lang="en-US" sz="1800" dirty="0" smtClean="0">
                <a:latin typeface="Arial" pitchFamily="34" charset="0"/>
                <a:ea typeface="+mn-ea"/>
                <a:cs typeface="Aharoni" pitchFamily="2" charset="-79"/>
                <a:hlinkClick r:id="rId2"/>
              </a:rPr>
              <a:t>LiveWorksheets</a:t>
            </a:r>
            <a:r>
              <a:rPr lang="en-US" sz="1800" dirty="0" smtClean="0">
                <a:latin typeface="Arial" pitchFamily="34" charset="0"/>
                <a:ea typeface="+mn-ea"/>
                <a:cs typeface="Aharoni" pitchFamily="2" charset="-79"/>
              </a:rPr>
              <a:t>, </a:t>
            </a:r>
            <a:r>
              <a:rPr lang="en-US" sz="1800" dirty="0" smtClean="0">
                <a:latin typeface="Arial" pitchFamily="34" charset="0"/>
                <a:ea typeface="+mn-ea"/>
                <a:cs typeface="Aharoni" pitchFamily="2" charset="-79"/>
                <a:hlinkClick r:id="rId3"/>
              </a:rPr>
              <a:t>Wordwall</a:t>
            </a:r>
            <a:r>
              <a:rPr lang="en-US" sz="1800" dirty="0" smtClean="0">
                <a:latin typeface="Arial" pitchFamily="34" charset="0"/>
                <a:ea typeface="+mn-ea"/>
                <a:cs typeface="Aharoni" pitchFamily="2" charset="-79"/>
              </a:rPr>
              <a:t>, </a:t>
            </a:r>
            <a:r>
              <a:rPr lang="en-US" sz="1800" dirty="0" smtClean="0">
                <a:latin typeface="Arial" pitchFamily="34" charset="0"/>
                <a:ea typeface="+mn-ea"/>
                <a:cs typeface="Aharoni" pitchFamily="2" charset="-79"/>
                <a:hlinkClick r:id="rId4"/>
              </a:rPr>
              <a:t>Quizlet</a:t>
            </a:r>
            <a:r>
              <a:rPr lang="en-US" sz="1800" dirty="0" smtClean="0">
                <a:latin typeface="Arial" pitchFamily="34" charset="0"/>
                <a:ea typeface="+mn-ea"/>
                <a:cs typeface="Aharoni" pitchFamily="2" charset="-79"/>
              </a:rPr>
              <a:t>, </a:t>
            </a:r>
            <a:r>
              <a:rPr lang="en-US" sz="1800" dirty="0" smtClean="0">
                <a:latin typeface="Arial" pitchFamily="34" charset="0"/>
                <a:ea typeface="+mn-ea"/>
                <a:cs typeface="Aharoni" pitchFamily="2" charset="-79"/>
                <a:hlinkClick r:id="rId5"/>
              </a:rPr>
              <a:t>Educandy</a:t>
            </a:r>
            <a:r>
              <a:rPr lang="en-US" sz="1800" dirty="0" smtClean="0">
                <a:latin typeface="Arial" pitchFamily="34" charset="0"/>
                <a:ea typeface="+mn-ea"/>
                <a:cs typeface="Aharoni" pitchFamily="2" charset="-79"/>
              </a:rPr>
              <a:t> etc…</a:t>
            </a:r>
            <a:endParaRPr lang="en-US" sz="1800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indent="0">
              <a:lnSpc>
                <a:spcPct val="170000"/>
              </a:lnSpc>
              <a:spcBef>
                <a:spcPct val="0"/>
              </a:spcBef>
              <a:buFont typeface="Wingdings" pitchFamily="2" charset="2"/>
              <a:buChar char="v"/>
              <a:defRPr/>
            </a:pPr>
            <a:endParaRPr lang="en-US" sz="1800" dirty="0" smtClean="0">
              <a:latin typeface="Arial" pitchFamily="34" charset="0"/>
              <a:ea typeface="+mn-ea"/>
              <a:cs typeface="Aharoni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6101886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0E5580"/>
      </a:dk2>
      <a:lt2>
        <a:srgbClr val="EBEBEB"/>
      </a:lt2>
      <a:accent1>
        <a:srgbClr val="ACD433"/>
      </a:accent1>
      <a:accent2>
        <a:srgbClr val="E6C133"/>
      </a:accent2>
      <a:accent3>
        <a:srgbClr val="EF7A24"/>
      </a:accent3>
      <a:accent4>
        <a:srgbClr val="5AA0F5"/>
      </a:accent4>
      <a:accent5>
        <a:srgbClr val="75CEEC"/>
      </a:accent5>
      <a:accent6>
        <a:srgbClr val="65D6A0"/>
      </a:accent6>
      <a:hlink>
        <a:srgbClr val="C4E46E"/>
      </a:hlink>
      <a:folHlink>
        <a:srgbClr val="BDE0F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2000"/>
                <a:hueMod val="96000"/>
                <a:satMod val="128000"/>
                <a:lumMod val="114000"/>
              </a:schemeClr>
            </a:gs>
            <a:gs pos="100000">
              <a:schemeClr val="phClr">
                <a:shade val="62000"/>
                <a:hueMod val="100000"/>
                <a:satMod val="13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2000"/>
                <a:hueMod val="108000"/>
                <a:satMod val="164000"/>
                <a:lumMod val="69000"/>
              </a:schemeClr>
              <a:schemeClr val="phClr">
                <a:tint val="96000"/>
                <a:hueMod val="90000"/>
                <a:satMod val="130000"/>
                <a:lumMod val="134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BACC050B-8757-4460-95D8-E37B46A6B42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6163</TotalTime>
  <Words>137</Words>
  <Application>Microsoft Office PowerPoint</Application>
  <PresentationFormat>Widescreen</PresentationFormat>
  <Paragraphs>16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9" baseType="lpstr">
      <vt:lpstr>Aharoni</vt:lpstr>
      <vt:lpstr>Arial</vt:lpstr>
      <vt:lpstr>Century Gothic</vt:lpstr>
      <vt:lpstr>Times New Roman</vt:lpstr>
      <vt:lpstr>Wingdings</vt:lpstr>
      <vt:lpstr>Wingdings 3</vt:lpstr>
      <vt:lpstr>Ion</vt:lpstr>
      <vt:lpstr>VOCABULARY</vt:lpstr>
      <vt:lpstr>Tips for Teaching Vocabulary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user</cp:lastModifiedBy>
  <cp:revision>9</cp:revision>
  <dcterms:created xsi:type="dcterms:W3CDTF">2020-12-24T08:50:43Z</dcterms:created>
  <dcterms:modified xsi:type="dcterms:W3CDTF">2020-12-28T15:38:56Z</dcterms:modified>
</cp:coreProperties>
</file>