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305" r:id="rId4"/>
    <p:sldId id="258" r:id="rId5"/>
    <p:sldId id="259" r:id="rId6"/>
    <p:sldId id="260" r:id="rId7"/>
    <p:sldId id="261" r:id="rId8"/>
    <p:sldId id="308" r:id="rId9"/>
    <p:sldId id="262" r:id="rId10"/>
    <p:sldId id="263" r:id="rId11"/>
    <p:sldId id="307" r:id="rId12"/>
    <p:sldId id="303" r:id="rId13"/>
    <p:sldId id="293" r:id="rId14"/>
    <p:sldId id="294" r:id="rId15"/>
    <p:sldId id="295" r:id="rId16"/>
    <p:sldId id="296" r:id="rId17"/>
    <p:sldId id="299" r:id="rId18"/>
    <p:sldId id="298" r:id="rId19"/>
    <p:sldId id="269" r:id="rId20"/>
    <p:sldId id="265" r:id="rId21"/>
    <p:sldId id="288" r:id="rId22"/>
    <p:sldId id="268" r:id="rId23"/>
    <p:sldId id="270" r:id="rId24"/>
    <p:sldId id="290"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25" autoAdjust="0"/>
  </p:normalViewPr>
  <p:slideViewPr>
    <p:cSldViewPr>
      <p:cViewPr varScale="1">
        <p:scale>
          <a:sx n="78" d="100"/>
          <a:sy n="78" d="100"/>
        </p:scale>
        <p:origin x="1517" y="62"/>
      </p:cViewPr>
      <p:guideLst>
        <p:guide orient="horz" pos="2160"/>
        <p:guide pos="2880"/>
      </p:guideLst>
    </p:cSldViewPr>
  </p:slideViewPr>
  <p:notesTextViewPr>
    <p:cViewPr>
      <p:scale>
        <a:sx n="1" d="1"/>
        <a:sy n="1" d="1"/>
      </p:scale>
      <p:origin x="0" y="0"/>
    </p:cViewPr>
  </p:notesTextViewPr>
  <p:sorterViewPr>
    <p:cViewPr>
      <p:scale>
        <a:sx n="100" d="100"/>
        <a:sy n="100" d="100"/>
      </p:scale>
      <p:origin x="0" y="24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A8293-9901-48C2-A015-F51E6AB2ACA7}" type="doc">
      <dgm:prSet loTypeId="urn:microsoft.com/office/officeart/2005/8/layout/hChevron3" loCatId="process" qsTypeId="urn:microsoft.com/office/officeart/2005/8/quickstyle/simple1" qsCatId="simple" csTypeId="urn:microsoft.com/office/officeart/2005/8/colors/colorful3" csCatId="colorful" phldr="1"/>
      <dgm:spPr/>
    </dgm:pt>
    <dgm:pt modelId="{D1E6738E-D720-4E7C-873A-1CC0E110CD1C}" type="pres">
      <dgm:prSet presAssocID="{DEAA8293-9901-48C2-A015-F51E6AB2ACA7}" presName="Name0" presStyleCnt="0">
        <dgm:presLayoutVars>
          <dgm:dir/>
          <dgm:resizeHandles val="exact"/>
        </dgm:presLayoutVars>
      </dgm:prSet>
      <dgm:spPr/>
    </dgm:pt>
  </dgm:ptLst>
  <dgm:cxnLst>
    <dgm:cxn modelId="{86AB097B-2DC8-4A69-8A07-184EFDBAC3DE}" type="presOf" srcId="{DEAA8293-9901-48C2-A015-F51E6AB2ACA7}" destId="{D1E6738E-D720-4E7C-873A-1CC0E110CD1C}"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41A9C-4CF4-4592-80DF-01DB691EE08E}" type="datetimeFigureOut">
              <a:rPr lang="en-US" smtClean="0"/>
              <a:pPr/>
              <a:t>11/16/2019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E21F4-3C8C-4518-9D9B-2FEDE3A8CAF4}" type="slidenum">
              <a:rPr lang="en-US" smtClean="0"/>
              <a:pPr/>
              <a:t>‹#›</a:t>
            </a:fld>
            <a:endParaRPr lang="en-US"/>
          </a:p>
        </p:txBody>
      </p:sp>
    </p:spTree>
    <p:extLst>
      <p:ext uri="{BB962C8B-B14F-4D97-AF65-F5344CB8AC3E}">
        <p14:creationId xmlns:p14="http://schemas.microsoft.com/office/powerpoint/2010/main" val="233847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E21F4-3C8C-4518-9D9B-2FEDE3A8CAF4}" type="slidenum">
              <a:rPr lang="en-US" smtClean="0"/>
              <a:pPr/>
              <a:t>13</a:t>
            </a:fld>
            <a:endParaRPr lang="en-US"/>
          </a:p>
        </p:txBody>
      </p:sp>
    </p:spTree>
    <p:extLst>
      <p:ext uri="{BB962C8B-B14F-4D97-AF65-F5344CB8AC3E}">
        <p14:creationId xmlns:p14="http://schemas.microsoft.com/office/powerpoint/2010/main" val="413980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1CD5186-9649-43E3-ACE8-6E9D8D86F07A}"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11105B6-7CE8-410C-8063-1DBA158DEBA8}" type="datetimeFigureOut">
              <a:rPr lang="en-US" smtClean="0"/>
              <a:pPr/>
              <a:t>11/16/2019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489D7AA-4B86-4810-B51F-93F1A109E5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9D7AA-4B86-4810-B51F-93F1A109E5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9D7AA-4B86-4810-B51F-93F1A109E5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9D7AA-4B86-4810-B51F-93F1A109E52D}"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9D7AA-4B86-4810-B51F-93F1A109E52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9D7AA-4B86-4810-B51F-93F1A109E52D}"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9D7AA-4B86-4810-B51F-93F1A109E5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9D7AA-4B86-4810-B51F-93F1A109E52D}"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105B6-7CE8-410C-8063-1DBA158DEBA8}" type="datetimeFigureOut">
              <a:rPr lang="en-US" smtClean="0"/>
              <a:pPr/>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9D7AA-4B86-4810-B51F-93F1A109E5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11105B6-7CE8-410C-8063-1DBA158DEBA8}"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9D7AA-4B86-4810-B51F-93F1A109E5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11105B6-7CE8-410C-8063-1DBA158DEBA8}" type="datetimeFigureOut">
              <a:rPr lang="en-US" smtClean="0"/>
              <a:pPr/>
              <a:t>11/16/2019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489D7AA-4B86-4810-B51F-93F1A109E52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1105B6-7CE8-410C-8063-1DBA158DEBA8}" type="datetimeFigureOut">
              <a:rPr lang="en-US" smtClean="0"/>
              <a:pPr/>
              <a:t>11/16/2019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489D7AA-4B86-4810-B51F-93F1A109E5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jalt-publications.org/tlt/articles/1914-current-research-and-practice-teaching-vocabula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holastic.com/teachers/blog-posts/brian-smith/increasing-reading-fluency-readers-theater/" TargetMode="External"/><Relationship Id="rId2" Type="http://schemas.openxmlformats.org/officeDocument/2006/relationships/hyperlink" Target="http://www.aaronshep.com/rt/RTE.html" TargetMode="External"/><Relationship Id="rId1" Type="http://schemas.openxmlformats.org/officeDocument/2006/relationships/slideLayout" Target="../slideLayouts/slideLayout2.xml"/><Relationship Id="rId5" Type="http://schemas.openxmlformats.org/officeDocument/2006/relationships/hyperlink" Target="http://www.teachingheart.net/readerstheater.htm" TargetMode="External"/><Relationship Id="rId4" Type="http://schemas.openxmlformats.org/officeDocument/2006/relationships/hyperlink" Target="http://www.thebestclass.org/rtscripts.html" TargetMode="Externa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diagramColors" Target="../diagrams/colors1.xml"/><Relationship Id="rId5" Type="http://schemas.openxmlformats.org/officeDocument/2006/relationships/image" Target="../media/image13.jpeg"/><Relationship Id="rId10" Type="http://schemas.openxmlformats.org/officeDocument/2006/relationships/diagramQuickStyle" Target="../diagrams/quickStyle1.xml"/><Relationship Id="rId4" Type="http://schemas.openxmlformats.org/officeDocument/2006/relationships/image" Target="../media/image12.jpe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630616" cy="1748407"/>
          </a:xfrm>
        </p:spPr>
        <p:txBody>
          <a:bodyPr/>
          <a:lstStyle/>
          <a:p>
            <a:r>
              <a:rPr lang="en-US" dirty="0"/>
              <a:t>The Voice is the Vehicle</a:t>
            </a:r>
          </a:p>
        </p:txBody>
      </p:sp>
      <p:sp>
        <p:nvSpPr>
          <p:cNvPr id="3" name="Subtitle 2"/>
          <p:cNvSpPr>
            <a:spLocks noGrp="1"/>
          </p:cNvSpPr>
          <p:nvPr>
            <p:ph type="subTitle" idx="1"/>
          </p:nvPr>
        </p:nvSpPr>
        <p:spPr>
          <a:xfrm>
            <a:off x="685800" y="3501008"/>
            <a:ext cx="7772400" cy="3142702"/>
          </a:xfrm>
        </p:spPr>
        <p:txBody>
          <a:bodyPr>
            <a:normAutofit fontScale="62500" lnSpcReduction="20000"/>
          </a:bodyPr>
          <a:lstStyle/>
          <a:p>
            <a:pPr algn="ctr"/>
            <a:r>
              <a:rPr lang="en-US" sz="4600" dirty="0">
                <a:solidFill>
                  <a:schemeClr val="bg2">
                    <a:lumMod val="25000"/>
                  </a:schemeClr>
                </a:solidFill>
              </a:rPr>
              <a:t>Reader’s Theater in the English Classroom </a:t>
            </a:r>
          </a:p>
          <a:p>
            <a:pPr algn="ctr"/>
            <a:r>
              <a:rPr lang="en-US" sz="4000" dirty="0">
                <a:solidFill>
                  <a:schemeClr val="bg2">
                    <a:lumMod val="25000"/>
                  </a:schemeClr>
                </a:solidFill>
              </a:rPr>
              <a:t> </a:t>
            </a:r>
            <a:endParaRPr lang="en-US" sz="2200" dirty="0"/>
          </a:p>
          <a:p>
            <a:pPr algn="ctr"/>
            <a:r>
              <a:rPr lang="en-US" sz="2200" b="1" dirty="0">
                <a:solidFill>
                  <a:srgbClr val="7030A0"/>
                </a:solidFill>
              </a:rPr>
              <a:t>Dr. Nancy Peled</a:t>
            </a:r>
            <a:endParaRPr lang="en-US" sz="2400" b="1" dirty="0"/>
          </a:p>
          <a:p>
            <a:pPr algn="ctr"/>
            <a:endParaRPr lang="en-US" sz="2400" b="1" dirty="0">
              <a:solidFill>
                <a:schemeClr val="tx1"/>
              </a:solidFill>
            </a:endParaRPr>
          </a:p>
          <a:p>
            <a:pPr algn="ctr"/>
            <a:r>
              <a:rPr lang="en-US" sz="3600" dirty="0">
                <a:solidFill>
                  <a:schemeClr val="tx1"/>
                </a:solidFill>
              </a:rPr>
              <a:t>MITF Professional Development Seminar</a:t>
            </a:r>
          </a:p>
          <a:p>
            <a:pPr algn="ctr"/>
            <a:endParaRPr lang="en-US" sz="3600" dirty="0">
              <a:solidFill>
                <a:schemeClr val="tx1"/>
              </a:solidFill>
            </a:endParaRPr>
          </a:p>
          <a:p>
            <a:pPr algn="ctr"/>
            <a:endParaRPr lang="en-US" sz="3600" dirty="0">
              <a:solidFill>
                <a:schemeClr val="tx1"/>
              </a:solidFill>
            </a:endParaRPr>
          </a:p>
          <a:p>
            <a:pPr algn="ctr"/>
            <a:r>
              <a:rPr lang="en-US" sz="3600" dirty="0">
                <a:solidFill>
                  <a:schemeClr val="tx1"/>
                </a:solidFill>
              </a:rPr>
              <a:t>“Engaging New Readers”</a:t>
            </a:r>
          </a:p>
          <a:p>
            <a:pPr algn="ctr"/>
            <a:r>
              <a:rPr lang="en-US" sz="3600" dirty="0">
                <a:solidFill>
                  <a:schemeClr val="tx1"/>
                </a:solidFill>
              </a:rPr>
              <a:t>November 17, 2019</a:t>
            </a:r>
          </a:p>
        </p:txBody>
      </p:sp>
      <p:pic>
        <p:nvPicPr>
          <p:cNvPr id="1027" name="Picture 3" descr="C:\Users\Peled\AppData\Local\Microsoft\Windows\Temporary Internet Files\Content.IE5\4MRJ4EFU\large-Two-Books-Icon-33.3-1986[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268760"/>
            <a:ext cx="1620160" cy="14392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eled\AppData\Local\Microsoft\Windows\Temporary Internet Files\Content.IE5\SOBDU0SW\masks-308614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6281"/>
            <a:ext cx="3292088" cy="243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7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481329"/>
            <a:ext cx="7859216" cy="4179920"/>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109728" indent="0">
              <a:buNone/>
            </a:pPr>
            <a:r>
              <a:rPr lang="en-US" sz="2400" dirty="0"/>
              <a:t>Studies repeatedly demonstrate that </a:t>
            </a:r>
            <a:r>
              <a:rPr lang="en-US" sz="2400" dirty="0">
                <a:solidFill>
                  <a:srgbClr val="7030A0"/>
                </a:solidFill>
              </a:rPr>
              <a:t>Reader’s Theater </a:t>
            </a:r>
            <a:r>
              <a:rPr lang="en-US" sz="2400" dirty="0"/>
              <a:t>is an instructional practice that </a:t>
            </a:r>
            <a:r>
              <a:rPr lang="en-US" sz="2400" b="1" dirty="0"/>
              <a:t>develops fluency</a:t>
            </a:r>
            <a:r>
              <a:rPr lang="en-US" b="1" dirty="0"/>
              <a:t>.</a:t>
            </a:r>
            <a:r>
              <a:rPr lang="en-US" dirty="0"/>
              <a:t> </a:t>
            </a:r>
          </a:p>
          <a:p>
            <a:pPr marL="109728" indent="0">
              <a:buNone/>
            </a:pPr>
            <a:r>
              <a:rPr lang="en-US" sz="1800" dirty="0"/>
              <a:t>(Garrett &amp; O’Connor, 2010; </a:t>
            </a:r>
            <a:r>
              <a:rPr lang="en-US" sz="1800" dirty="0" err="1"/>
              <a:t>Keehn</a:t>
            </a:r>
            <a:r>
              <a:rPr lang="en-US" sz="1800" dirty="0"/>
              <a:t>, et al., 2008; Young &amp; </a:t>
            </a:r>
            <a:r>
              <a:rPr lang="en-US" sz="1800" dirty="0" err="1"/>
              <a:t>Rasinski</a:t>
            </a:r>
            <a:r>
              <a:rPr lang="en-US" sz="1800" dirty="0"/>
              <a:t>, 2009).</a:t>
            </a:r>
          </a:p>
          <a:p>
            <a:pPr marL="109728" indent="0">
              <a:buNone/>
            </a:pPr>
            <a:endParaRPr lang="en-US" sz="1800" dirty="0"/>
          </a:p>
          <a:p>
            <a:pPr marL="109728" indent="0">
              <a:buNone/>
            </a:pPr>
            <a:r>
              <a:rPr lang="en-US" sz="2400" dirty="0"/>
              <a:t>Students </a:t>
            </a:r>
            <a:r>
              <a:rPr lang="en-US" sz="2400" b="1" dirty="0"/>
              <a:t>improve comprehension using close reading techniques </a:t>
            </a:r>
            <a:r>
              <a:rPr lang="en-US" sz="2400" dirty="0"/>
              <a:t>to fully understand vocabulary, characters, themes, and so on, before “performing” a text.</a:t>
            </a:r>
          </a:p>
          <a:p>
            <a:pPr marL="109728" indent="0">
              <a:buNone/>
            </a:pPr>
            <a:r>
              <a:rPr lang="en-US" sz="2400" dirty="0"/>
              <a:t> </a:t>
            </a:r>
          </a:p>
          <a:p>
            <a:pPr marL="109728" indent="0">
              <a:buNone/>
            </a:pPr>
            <a:r>
              <a:rPr lang="en-US" sz="2400" dirty="0"/>
              <a:t>*Students enjoy participating in </a:t>
            </a:r>
            <a:r>
              <a:rPr lang="en-US" sz="2400" dirty="0">
                <a:solidFill>
                  <a:srgbClr val="7030A0"/>
                </a:solidFill>
              </a:rPr>
              <a:t>Reader’s Theater</a:t>
            </a:r>
            <a:r>
              <a:rPr lang="en-US" sz="2400" dirty="0">
                <a:solidFill>
                  <a:schemeClr val="tx1"/>
                </a:solidFill>
              </a:rPr>
              <a:t>!*</a:t>
            </a:r>
            <a:r>
              <a:rPr lang="en-US" sz="2400" dirty="0">
                <a:solidFill>
                  <a:srgbClr val="7030A0"/>
                </a:solidFill>
              </a:rPr>
              <a:t> </a:t>
            </a:r>
            <a:endParaRPr lang="en-US" sz="2400" dirty="0"/>
          </a:p>
          <a:p>
            <a:pPr marL="109728" indent="0">
              <a:buNone/>
            </a:pPr>
            <a:endParaRPr lang="en-US" dirty="0"/>
          </a:p>
        </p:txBody>
      </p:sp>
      <p:sp>
        <p:nvSpPr>
          <p:cNvPr id="3" name="Title 2"/>
          <p:cNvSpPr>
            <a:spLocks noGrp="1"/>
          </p:cNvSpPr>
          <p:nvPr>
            <p:ph type="title"/>
          </p:nvPr>
        </p:nvSpPr>
        <p:spPr/>
        <p:txBody>
          <a:bodyPr>
            <a:normAutofit/>
          </a:bodyPr>
          <a:lstStyle/>
          <a:p>
            <a:pPr algn="ctr"/>
            <a:r>
              <a:rPr lang="en-US" sz="4000" dirty="0">
                <a:latin typeface="Microsoft Sans Serif" panose="020B0604020202020204" pitchFamily="34" charset="0"/>
                <a:cs typeface="Microsoft Sans Serif" panose="020B0604020202020204" pitchFamily="34" charset="0"/>
              </a:rPr>
              <a:t>Reader’s Theater &amp; Fluency</a:t>
            </a:r>
          </a:p>
        </p:txBody>
      </p:sp>
      <p:sp>
        <p:nvSpPr>
          <p:cNvPr id="4" name="Rectangle 3"/>
          <p:cNvSpPr/>
          <p:nvPr/>
        </p:nvSpPr>
        <p:spPr>
          <a:xfrm>
            <a:off x="4499992" y="6093296"/>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311765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a:bodyPr>
          <a:lstStyle/>
          <a:p>
            <a:pPr marL="109728" indent="0" algn="ctr">
              <a:buNone/>
            </a:pPr>
            <a:r>
              <a:rPr lang="en-US" sz="3000" b="1" dirty="0"/>
              <a:t>A Case Study</a:t>
            </a:r>
            <a:r>
              <a:rPr lang="en-US" sz="3000" dirty="0"/>
              <a:t> </a:t>
            </a:r>
          </a:p>
          <a:p>
            <a:pPr marL="109728" indent="0">
              <a:buNone/>
            </a:pPr>
            <a:r>
              <a:rPr lang="en-US" sz="2400" dirty="0"/>
              <a:t>involving fourth graders with comprehension skills but unable to actually </a:t>
            </a:r>
            <a:r>
              <a:rPr lang="en-US" sz="2400" i="1" dirty="0"/>
              <a:t>read</a:t>
            </a:r>
            <a:r>
              <a:rPr lang="en-US" sz="2400" dirty="0"/>
              <a:t> despite mediation.</a:t>
            </a:r>
          </a:p>
          <a:p>
            <a:pPr marL="109728" indent="0">
              <a:buNone/>
            </a:pPr>
            <a:r>
              <a:rPr lang="en-US" sz="2400" dirty="0"/>
              <a:t>After using </a:t>
            </a:r>
            <a:r>
              <a:rPr lang="en-US" sz="2400" dirty="0">
                <a:solidFill>
                  <a:srgbClr val="7030A0"/>
                </a:solidFill>
              </a:rPr>
              <a:t>Reader’s Theater</a:t>
            </a:r>
            <a:r>
              <a:rPr lang="en-US" sz="2400" dirty="0"/>
              <a:t> in the classroom:</a:t>
            </a:r>
          </a:p>
          <a:p>
            <a:r>
              <a:rPr lang="en-US" sz="2400" dirty="0"/>
              <a:t>in10 weeks their </a:t>
            </a:r>
            <a:r>
              <a:rPr lang="en-US" sz="2400" b="1" dirty="0"/>
              <a:t>reading level moved up by </a:t>
            </a:r>
            <a:r>
              <a:rPr lang="en-US" sz="2400" dirty="0"/>
              <a:t>one year</a:t>
            </a:r>
          </a:p>
          <a:p>
            <a:r>
              <a:rPr lang="en-US" sz="2400" b="1" dirty="0"/>
              <a:t>in one year it jumped </a:t>
            </a:r>
            <a:r>
              <a:rPr lang="en-US" sz="2400" b="1" dirty="0">
                <a:solidFill>
                  <a:schemeClr val="accent2">
                    <a:lumMod val="60000"/>
                    <a:lumOff val="40000"/>
                  </a:schemeClr>
                </a:solidFill>
              </a:rPr>
              <a:t>three</a:t>
            </a:r>
            <a:r>
              <a:rPr lang="en-US" sz="2400" b="1" dirty="0"/>
              <a:t> grade levels</a:t>
            </a:r>
          </a:p>
          <a:p>
            <a:pPr marL="109728" indent="0">
              <a:buNone/>
            </a:pPr>
            <a:r>
              <a:rPr lang="en-US" sz="2400" dirty="0"/>
              <a:t>The teacher called the transformation in their reading fluency "totally remarkable."</a:t>
            </a:r>
          </a:p>
          <a:p>
            <a:pPr marL="109728" indent="0">
              <a:buNone/>
            </a:pPr>
            <a:r>
              <a:rPr lang="en-US" sz="1400" dirty="0"/>
              <a:t>https://www.scholastic.com/teachers/articles/teaching-content/power-readerx2019s-theater</a:t>
            </a:r>
            <a:r>
              <a:rPr lang="en-US" dirty="0"/>
              <a:t>/</a:t>
            </a:r>
          </a:p>
        </p:txBody>
      </p:sp>
      <p:sp>
        <p:nvSpPr>
          <p:cNvPr id="3" name="Title 2"/>
          <p:cNvSpPr>
            <a:spLocks noGrp="1"/>
          </p:cNvSpPr>
          <p:nvPr>
            <p:ph type="title"/>
          </p:nvPr>
        </p:nvSpPr>
        <p:spPr/>
        <p:txBody>
          <a:bodyPr>
            <a:noAutofit/>
          </a:bodyPr>
          <a:lstStyle/>
          <a:p>
            <a:pPr algn="ctr"/>
            <a:r>
              <a:rPr lang="en-US" sz="3600" dirty="0">
                <a:latin typeface="Microsoft Sans Serif" panose="020B0604020202020204" pitchFamily="34" charset="0"/>
                <a:cs typeface="Microsoft Sans Serif" panose="020B0604020202020204" pitchFamily="34" charset="0"/>
              </a:rPr>
              <a:t>Reader’s Theater &amp; Reading Comprehension</a:t>
            </a:r>
          </a:p>
        </p:txBody>
      </p:sp>
      <p:sp>
        <p:nvSpPr>
          <p:cNvPr id="4" name="Rectangle 3"/>
          <p:cNvSpPr/>
          <p:nvPr/>
        </p:nvSpPr>
        <p:spPr>
          <a:xfrm>
            <a:off x="4511040" y="6077635"/>
            <a:ext cx="4572000" cy="261610"/>
          </a:xfrm>
          <a:prstGeom prst="rect">
            <a:avLst/>
          </a:prstGeom>
        </p:spPr>
        <p:txBody>
          <a:bodyPr>
            <a:spAutoFit/>
          </a:bodyPr>
          <a:lstStyle/>
          <a:p>
            <a:pPr algn="ctr"/>
            <a:r>
              <a:rPr lang="en-US" sz="1100" b="1" dirty="0">
                <a:solidFill>
                  <a:srgbClr val="7030A0"/>
                </a:solidFill>
              </a:rPr>
              <a:t>Dr. Nancy Peled, 2019</a:t>
            </a:r>
          </a:p>
        </p:txBody>
      </p:sp>
    </p:spTree>
    <p:extLst>
      <p:ext uri="{BB962C8B-B14F-4D97-AF65-F5344CB8AC3E}">
        <p14:creationId xmlns:p14="http://schemas.microsoft.com/office/powerpoint/2010/main" val="191759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a:t>Research has shown that:</a:t>
            </a:r>
          </a:p>
          <a:p>
            <a:r>
              <a:rPr lang="en-US" dirty="0"/>
              <a:t>in order to learn vocabulary, students need to hear the pronunciation and practice saying the word aloud. </a:t>
            </a:r>
            <a:r>
              <a:rPr lang="en-US" sz="2100" dirty="0"/>
              <a:t>(Ellis &amp; Beaton, 1993; Fay and Cutler, 1977.) </a:t>
            </a:r>
          </a:p>
          <a:p>
            <a:r>
              <a:rPr lang="en-US" dirty="0"/>
              <a:t>it is more effective to study words regularly over several short sessions than to study them for one or two longer sessions. </a:t>
            </a:r>
            <a:r>
              <a:rPr lang="en-US" sz="2100" dirty="0"/>
              <a:t>(Hunt &amp; </a:t>
            </a:r>
            <a:r>
              <a:rPr lang="en-US" sz="2100" dirty="0" err="1"/>
              <a:t>Beglar</a:t>
            </a:r>
            <a:r>
              <a:rPr lang="en-US" sz="2100" dirty="0"/>
              <a:t>, 1998.)</a:t>
            </a:r>
          </a:p>
          <a:p>
            <a:r>
              <a:rPr lang="en-US" dirty="0"/>
              <a:t>fluency building activities recycle already known words in familiar grammatical and organizational patterns. </a:t>
            </a:r>
            <a:r>
              <a:rPr lang="en-US" sz="2100" dirty="0"/>
              <a:t>(Nation,1994.)</a:t>
            </a:r>
          </a:p>
          <a:p>
            <a:pPr marL="109728" indent="0" algn="ctr">
              <a:buNone/>
            </a:pPr>
            <a:r>
              <a:rPr lang="en-US" dirty="0"/>
              <a:t>All of this occurs naturally while preparing </a:t>
            </a:r>
            <a:r>
              <a:rPr lang="en-US" dirty="0">
                <a:solidFill>
                  <a:srgbClr val="7030A0"/>
                </a:solidFill>
              </a:rPr>
              <a:t>Reader’s Theater</a:t>
            </a:r>
            <a:r>
              <a:rPr lang="en-US" dirty="0"/>
              <a:t>!</a:t>
            </a:r>
          </a:p>
        </p:txBody>
      </p:sp>
      <p:sp>
        <p:nvSpPr>
          <p:cNvPr id="3" name="Title 2"/>
          <p:cNvSpPr>
            <a:spLocks noGrp="1"/>
          </p:cNvSpPr>
          <p:nvPr>
            <p:ph type="title"/>
          </p:nvPr>
        </p:nvSpPr>
        <p:spPr/>
        <p:txBody>
          <a:bodyPr>
            <a:normAutofit fontScale="90000"/>
          </a:bodyPr>
          <a:lstStyle/>
          <a:p>
            <a:pPr algn="ctr"/>
            <a:r>
              <a:rPr lang="en-US" sz="4400" dirty="0">
                <a:latin typeface="Microsoft Sans Serif" panose="020B0604020202020204" pitchFamily="34" charset="0"/>
                <a:cs typeface="Microsoft Sans Serif" panose="020B0604020202020204" pitchFamily="34" charset="0"/>
              </a:rPr>
              <a:t>Reader’s Theater &amp; Vocabulary Learning</a:t>
            </a:r>
            <a:endParaRPr lang="en-US" dirty="0"/>
          </a:p>
        </p:txBody>
      </p:sp>
      <p:sp>
        <p:nvSpPr>
          <p:cNvPr id="5" name="Rectangle 4"/>
          <p:cNvSpPr/>
          <p:nvPr/>
        </p:nvSpPr>
        <p:spPr>
          <a:xfrm>
            <a:off x="4355976" y="5805264"/>
            <a:ext cx="4572000" cy="923330"/>
          </a:xfrm>
          <a:prstGeom prst="rect">
            <a:avLst/>
          </a:prstGeom>
        </p:spPr>
        <p:txBody>
          <a:bodyPr>
            <a:spAutoFit/>
          </a:bodyPr>
          <a:lstStyle/>
          <a:p>
            <a:pPr marL="109728" indent="0" algn="ctr">
              <a:buNone/>
            </a:pPr>
            <a:endParaRPr lang="en-US" sz="1200" b="1" dirty="0">
              <a:solidFill>
                <a:srgbClr val="7030A0"/>
              </a:solidFill>
            </a:endParaRPr>
          </a:p>
          <a:p>
            <a:pPr marL="109728" indent="0" algn="ctr">
              <a:buNone/>
            </a:pPr>
            <a:endParaRPr lang="en-US" sz="1200" b="1" dirty="0">
              <a:solidFill>
                <a:srgbClr val="7030A0"/>
              </a:solidFill>
            </a:endParaRPr>
          </a:p>
          <a:p>
            <a:pPr marL="109728" indent="0" algn="ctr">
              <a:buNone/>
            </a:pPr>
            <a:r>
              <a:rPr lang="en-US" sz="1200" b="1" dirty="0">
                <a:solidFill>
                  <a:srgbClr val="7030A0"/>
                </a:solidFill>
              </a:rPr>
              <a:t>Dr. Nancy Peled, 2019</a:t>
            </a:r>
          </a:p>
          <a:p>
            <a:pPr marL="109728" indent="0" algn="ctr">
              <a:buNone/>
            </a:pPr>
            <a:endParaRPr lang="en-US" dirty="0"/>
          </a:p>
        </p:txBody>
      </p:sp>
    </p:spTree>
    <p:extLst>
      <p:ext uri="{BB962C8B-B14F-4D97-AF65-F5344CB8AC3E}">
        <p14:creationId xmlns:p14="http://schemas.microsoft.com/office/powerpoint/2010/main" val="265338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dirty="0">
                <a:effectLst/>
                <a:latin typeface="Microsoft Sans Serif" panose="020B0604020202020204" pitchFamily="34" charset="0"/>
                <a:cs typeface="Microsoft Sans Serif" panose="020B0604020202020204" pitchFamily="34" charset="0"/>
              </a:rPr>
              <a:t>Implementing Reader’s Theater</a:t>
            </a:r>
            <a:br>
              <a:rPr lang="en-US" sz="4000" dirty="0">
                <a:effectLst/>
                <a:latin typeface="Microsoft Sans Serif" panose="020B0604020202020204" pitchFamily="34" charset="0"/>
                <a:cs typeface="Microsoft Sans Serif" panose="020B0604020202020204" pitchFamily="34" charset="0"/>
              </a:rPr>
            </a:br>
            <a:r>
              <a:rPr lang="en-US" sz="4000" dirty="0">
                <a:effectLst/>
                <a:latin typeface="Microsoft Sans Serif" panose="020B0604020202020204" pitchFamily="34" charset="0"/>
                <a:cs typeface="Microsoft Sans Serif" panose="020B0604020202020204" pitchFamily="34" charset="0"/>
              </a:rPr>
              <a:t>in the Classroom</a:t>
            </a:r>
            <a:endParaRPr lang="en-US" sz="4000" dirty="0">
              <a:latin typeface="Microsoft Sans Serif" panose="020B0604020202020204" pitchFamily="34" charset="0"/>
              <a:cs typeface="Microsoft Sans Serif" panose="020B0604020202020204" pitchFamily="34" charset="0"/>
            </a:endParaRPr>
          </a:p>
        </p:txBody>
      </p:sp>
      <p:pic>
        <p:nvPicPr>
          <p:cNvPr id="2050" name="Picture 2" descr="C:\Users\Peled\AppData\Local\Microsoft\Windows\Temporary Internet Files\Content.IE5\4MRJ4EFU\ReadersTheater[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1131" y="1412776"/>
            <a:ext cx="5441863"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53704" y="6021288"/>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210171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Reader’s Theatre Play Title: </a:t>
            </a:r>
          </a:p>
          <a:p>
            <a:r>
              <a:rPr lang="en-US" dirty="0"/>
              <a:t>Based on the Book/Story:</a:t>
            </a:r>
          </a:p>
          <a:p>
            <a:r>
              <a:rPr lang="en-US" dirty="0"/>
              <a:t>Setting/Where does the story take place? : </a:t>
            </a:r>
          </a:p>
          <a:p>
            <a:pPr marL="109728" indent="0">
              <a:buNone/>
            </a:pPr>
            <a:r>
              <a:rPr lang="en-US" dirty="0"/>
              <a:t>                </a:t>
            </a:r>
          </a:p>
          <a:p>
            <a:pPr marL="109728" indent="0">
              <a:buNone/>
            </a:pPr>
            <a:r>
              <a:rPr lang="en-US" dirty="0"/>
              <a:t>                      Cast of Characters</a:t>
            </a:r>
          </a:p>
        </p:txBody>
      </p:sp>
      <p:sp>
        <p:nvSpPr>
          <p:cNvPr id="3" name="Title 2"/>
          <p:cNvSpPr>
            <a:spLocks noGrp="1"/>
          </p:cNvSpPr>
          <p:nvPr>
            <p:ph type="title"/>
          </p:nvPr>
        </p:nvSpPr>
        <p:spPr/>
        <p:txBody>
          <a:bodyPr/>
          <a:lstStyle/>
          <a:p>
            <a:pPr algn="ctr"/>
            <a:r>
              <a:rPr lang="en-US" dirty="0"/>
              <a:t>From Text to Script</a:t>
            </a:r>
          </a:p>
        </p:txBody>
      </p:sp>
      <p:graphicFrame>
        <p:nvGraphicFramePr>
          <p:cNvPr id="5" name="Table 4"/>
          <p:cNvGraphicFramePr>
            <a:graphicFrameLocks noGrp="1"/>
          </p:cNvGraphicFramePr>
          <p:nvPr>
            <p:extLst>
              <p:ext uri="{D42A27DB-BD31-4B8C-83A1-F6EECF244321}">
                <p14:modId xmlns:p14="http://schemas.microsoft.com/office/powerpoint/2010/main" val="4182950747"/>
              </p:ext>
            </p:extLst>
          </p:nvPr>
        </p:nvGraphicFramePr>
        <p:xfrm>
          <a:off x="1403648" y="4221088"/>
          <a:ext cx="6096000" cy="6400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Name</a:t>
                      </a:r>
                    </a:p>
                  </a:txBody>
                  <a:tcPr/>
                </a:tc>
                <a:tc>
                  <a:txBody>
                    <a:bodyPr/>
                    <a:lstStyle/>
                    <a:p>
                      <a:r>
                        <a:rPr lang="en-US" dirty="0"/>
                        <a:t>Character Traits </a:t>
                      </a:r>
                    </a:p>
                  </a:txBody>
                  <a:tcPr/>
                </a:tc>
                <a:tc>
                  <a:txBody>
                    <a:bodyPr/>
                    <a:lstStyle/>
                    <a:p>
                      <a:r>
                        <a:rPr lang="en-US" dirty="0"/>
                        <a:t>Read by </a:t>
                      </a:r>
                    </a:p>
                  </a:txBody>
                  <a:tcPr/>
                </a:tc>
                <a:tc>
                  <a:txBody>
                    <a:bodyPr/>
                    <a:lstStyle/>
                    <a:p>
                      <a:r>
                        <a:rPr lang="en-US" dirty="0"/>
                        <a:t>Costumes/ Props</a:t>
                      </a:r>
                    </a:p>
                  </a:txBody>
                  <a:tcPr/>
                </a:tc>
                <a:extLst>
                  <a:ext uri="{0D108BD9-81ED-4DB2-BD59-A6C34878D82A}">
                    <a16:rowId xmlns:a16="http://schemas.microsoft.com/office/drawing/2014/main" val="10000"/>
                  </a:ext>
                </a:extLst>
              </a:tr>
            </a:tbl>
          </a:graphicData>
        </a:graphic>
      </p:graphicFrame>
      <p:sp>
        <p:nvSpPr>
          <p:cNvPr id="4" name="Rectangle 3"/>
          <p:cNvSpPr/>
          <p:nvPr/>
        </p:nvSpPr>
        <p:spPr>
          <a:xfrm>
            <a:off x="4554860" y="6165304"/>
            <a:ext cx="4572000" cy="276999"/>
          </a:xfrm>
          <a:prstGeom prst="rect">
            <a:avLst/>
          </a:prstGeom>
        </p:spPr>
        <p:txBody>
          <a:bodyPr>
            <a:spAutoFit/>
          </a:bodyPr>
          <a:lstStyle/>
          <a:p>
            <a:pPr algn="ctr"/>
            <a:r>
              <a:rPr lang="en-US" sz="1200" b="1" dirty="0">
                <a:solidFill>
                  <a:srgbClr val="7030A0"/>
                </a:solidFill>
              </a:rPr>
              <a:t>Dr. Nancy Peled, 2018</a:t>
            </a:r>
          </a:p>
        </p:txBody>
      </p:sp>
    </p:spTree>
    <p:extLst>
      <p:ext uri="{BB962C8B-B14F-4D97-AF65-F5344CB8AC3E}">
        <p14:creationId xmlns:p14="http://schemas.microsoft.com/office/powerpoint/2010/main" val="368106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204864"/>
            <a:ext cx="5082540" cy="4495800"/>
          </a:xfrm>
        </p:spPr>
      </p:pic>
      <p:sp>
        <p:nvSpPr>
          <p:cNvPr id="3" name="Title 2"/>
          <p:cNvSpPr>
            <a:spLocks noGrp="1"/>
          </p:cNvSpPr>
          <p:nvPr>
            <p:ph type="title"/>
          </p:nvPr>
        </p:nvSpPr>
        <p:spPr/>
        <p:txBody>
          <a:bodyPr>
            <a:normAutofit fontScale="90000"/>
          </a:bodyPr>
          <a:lstStyle/>
          <a:p>
            <a:pPr algn="ctr"/>
            <a:r>
              <a:rPr lang="en-US" dirty="0"/>
              <a:t> </a:t>
            </a:r>
            <a:r>
              <a:rPr lang="en-US" sz="4400" i="1" dirty="0"/>
              <a:t>Where the Wild Things Are </a:t>
            </a:r>
            <a:br>
              <a:rPr lang="en-US" sz="4400" i="1" dirty="0"/>
            </a:br>
            <a:r>
              <a:rPr lang="en-US" sz="4000" b="0" dirty="0"/>
              <a:t>Maurice </a:t>
            </a:r>
            <a:r>
              <a:rPr lang="en-US" sz="4000" b="0" dirty="0" err="1"/>
              <a:t>Sendak</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916832"/>
            <a:ext cx="5082540" cy="4511040"/>
          </a:xfrm>
          <a:prstGeom prst="rect">
            <a:avLst/>
          </a:prstGeom>
        </p:spPr>
      </p:pic>
      <p:sp>
        <p:nvSpPr>
          <p:cNvPr id="7" name="Rectangle 6"/>
          <p:cNvSpPr/>
          <p:nvPr/>
        </p:nvSpPr>
        <p:spPr>
          <a:xfrm>
            <a:off x="1691680" y="1196752"/>
            <a:ext cx="4572000" cy="877163"/>
          </a:xfrm>
          <a:prstGeom prst="rect">
            <a:avLst/>
          </a:prstGeom>
        </p:spPr>
        <p:txBody>
          <a:bodyPr>
            <a:spAutoFit/>
          </a:bodyPr>
          <a:lstStyle/>
          <a:p>
            <a:pPr marL="109728" indent="0">
              <a:buNone/>
            </a:pPr>
            <a:endParaRPr lang="en-US" dirty="0"/>
          </a:p>
          <a:p>
            <a:pPr marL="109728" indent="0">
              <a:buNone/>
            </a:pPr>
            <a:r>
              <a:rPr lang="en-US" sz="1100" b="1" dirty="0"/>
              <a:t>The night Max wore his wolf suit</a:t>
            </a:r>
          </a:p>
          <a:p>
            <a:pPr marL="109728" indent="0">
              <a:buNone/>
            </a:pPr>
            <a:r>
              <a:rPr lang="en-US" sz="1100" b="1" dirty="0"/>
              <a:t> AND made MISCHIEF of one kind</a:t>
            </a:r>
          </a:p>
          <a:p>
            <a:pPr marL="109728" indent="0">
              <a:buNone/>
            </a:pPr>
            <a:r>
              <a:rPr lang="en-US" sz="1100" b="1" dirty="0"/>
              <a:t> and another.</a:t>
            </a:r>
          </a:p>
        </p:txBody>
      </p:sp>
      <p:sp>
        <p:nvSpPr>
          <p:cNvPr id="2" name="Rectangle 1"/>
          <p:cNvSpPr/>
          <p:nvPr/>
        </p:nvSpPr>
        <p:spPr>
          <a:xfrm>
            <a:off x="4539238" y="6021288"/>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22365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304"/>
            <a:ext cx="8229600" cy="4913987"/>
          </a:xfrm>
        </p:spPr>
        <p:txBody>
          <a:bodyPr>
            <a:normAutofit fontScale="47500" lnSpcReduction="20000"/>
          </a:bodyPr>
          <a:lstStyle/>
          <a:p>
            <a:pPr marL="109728" indent="0">
              <a:buNone/>
            </a:pPr>
            <a:r>
              <a:rPr lang="en-US" sz="3600" dirty="0"/>
              <a:t>Characters (6):    NARRATOR  /   CHILD 1/   CHILD 2 /   CHILD 3 /   CHILD 4    MAX</a:t>
            </a:r>
          </a:p>
          <a:p>
            <a:pPr marL="109728" indent="0">
              <a:buNone/>
            </a:pPr>
            <a:r>
              <a:rPr lang="en-US" sz="3600" dirty="0"/>
              <a:t> </a:t>
            </a:r>
          </a:p>
          <a:p>
            <a:pPr marL="109728" indent="0">
              <a:buNone/>
            </a:pPr>
            <a:r>
              <a:rPr lang="en-US" sz="3600" dirty="0"/>
              <a:t>NARRATOR:  THE NIGHT MAX WORE HIS WOLF SUIT</a:t>
            </a:r>
          </a:p>
          <a:p>
            <a:pPr marL="109728" indent="0">
              <a:buNone/>
            </a:pPr>
            <a:r>
              <a:rPr lang="en-US" sz="3600" dirty="0"/>
              <a:t> </a:t>
            </a:r>
          </a:p>
          <a:p>
            <a:pPr marL="109728" indent="0">
              <a:buNone/>
            </a:pPr>
            <a:r>
              <a:rPr lang="en-US" sz="3600" dirty="0"/>
              <a:t>CHILD 1:   AND MADE MISCHIEF </a:t>
            </a:r>
          </a:p>
          <a:p>
            <a:pPr marL="109728" indent="0">
              <a:buNone/>
            </a:pPr>
            <a:r>
              <a:rPr lang="en-US" sz="3600" dirty="0"/>
              <a:t> </a:t>
            </a:r>
          </a:p>
          <a:p>
            <a:pPr marL="109728" indent="0">
              <a:buNone/>
            </a:pPr>
            <a:r>
              <a:rPr lang="en-US" sz="3600" dirty="0"/>
              <a:t>CHILD 2:   OF ONE KIND</a:t>
            </a:r>
          </a:p>
          <a:p>
            <a:pPr marL="109728" indent="0">
              <a:buNone/>
            </a:pPr>
            <a:r>
              <a:rPr lang="en-US" sz="3600" dirty="0"/>
              <a:t> </a:t>
            </a:r>
          </a:p>
          <a:p>
            <a:pPr marL="109728" indent="0">
              <a:buNone/>
            </a:pPr>
            <a:r>
              <a:rPr lang="en-US" sz="3600" dirty="0"/>
              <a:t>CHILD 3:   AND ANOTHER.</a:t>
            </a:r>
          </a:p>
          <a:p>
            <a:pPr marL="109728" indent="0">
              <a:buNone/>
            </a:pPr>
            <a:r>
              <a:rPr lang="en-US" sz="3600" dirty="0"/>
              <a:t> </a:t>
            </a:r>
          </a:p>
          <a:p>
            <a:pPr marL="109728" indent="0">
              <a:buNone/>
            </a:pPr>
            <a:r>
              <a:rPr lang="en-US" sz="3600" dirty="0"/>
              <a:t>NARRATOR:  HIS MOTHER CALLED HIM</a:t>
            </a:r>
          </a:p>
          <a:p>
            <a:pPr marL="109728" indent="0">
              <a:buNone/>
            </a:pPr>
            <a:r>
              <a:rPr lang="en-US" sz="3600" dirty="0"/>
              <a:t> </a:t>
            </a:r>
          </a:p>
          <a:p>
            <a:pPr marL="109728" indent="0">
              <a:buNone/>
            </a:pPr>
            <a:r>
              <a:rPr lang="en-US" sz="3600" dirty="0"/>
              <a:t>CHILD 4:   "WILD THING!"</a:t>
            </a:r>
          </a:p>
          <a:p>
            <a:pPr marL="109728" indent="0">
              <a:buNone/>
            </a:pPr>
            <a:r>
              <a:rPr lang="en-US" sz="3600" dirty="0"/>
              <a:t> </a:t>
            </a:r>
          </a:p>
          <a:p>
            <a:pPr marL="109728" indent="0">
              <a:buNone/>
            </a:pPr>
            <a:r>
              <a:rPr lang="en-US" sz="3600" dirty="0"/>
              <a:t>NARRATOR:  AND MAX SAID:</a:t>
            </a:r>
          </a:p>
          <a:p>
            <a:pPr marL="109728" indent="0">
              <a:buNone/>
            </a:pPr>
            <a:r>
              <a:rPr lang="en-US" sz="3600" dirty="0"/>
              <a:t> </a:t>
            </a:r>
          </a:p>
          <a:p>
            <a:pPr marL="109728" indent="0">
              <a:buNone/>
            </a:pPr>
            <a:r>
              <a:rPr lang="en-US" sz="3600" dirty="0"/>
              <a:t>MAX:      "I'LL EAT YOU UP!!"</a:t>
            </a:r>
          </a:p>
          <a:p>
            <a:endParaRPr lang="en-US" dirty="0"/>
          </a:p>
        </p:txBody>
      </p:sp>
      <p:sp>
        <p:nvSpPr>
          <p:cNvPr id="3" name="Title 2"/>
          <p:cNvSpPr>
            <a:spLocks noGrp="1"/>
          </p:cNvSpPr>
          <p:nvPr>
            <p:ph type="title"/>
          </p:nvPr>
        </p:nvSpPr>
        <p:spPr>
          <a:xfrm>
            <a:off x="457200" y="274638"/>
            <a:ext cx="8229600" cy="778098"/>
          </a:xfrm>
        </p:spPr>
        <p:txBody>
          <a:bodyPr>
            <a:normAutofit fontScale="90000"/>
          </a:bodyPr>
          <a:lstStyle/>
          <a:p>
            <a:pPr algn="ctr"/>
            <a:br>
              <a:rPr lang="en-US" u="sng" dirty="0"/>
            </a:br>
            <a:br>
              <a:rPr lang="en-US" u="sng" dirty="0"/>
            </a:br>
            <a:br>
              <a:rPr lang="en-US" u="sng" dirty="0"/>
            </a:br>
            <a:r>
              <a:rPr lang="en-US" sz="3100" i="1" dirty="0"/>
              <a:t>Where the Wild Things Are </a:t>
            </a:r>
            <a:br>
              <a:rPr lang="en-US" sz="3100" i="1" dirty="0"/>
            </a:br>
            <a:r>
              <a:rPr lang="en-US" sz="2800" b="0" dirty="0"/>
              <a:t>Maurice </a:t>
            </a:r>
            <a:r>
              <a:rPr lang="en-US" sz="2800" b="0" dirty="0" err="1"/>
              <a:t>Sendak</a:t>
            </a:r>
            <a:br>
              <a:rPr lang="en-US" sz="3100" u="sng" dirty="0"/>
            </a:br>
            <a:br>
              <a:rPr lang="en-US" dirty="0"/>
            </a:br>
            <a:br>
              <a:rPr lang="en-US" dirty="0"/>
            </a:br>
            <a:endParaRPr lang="en-US" dirty="0"/>
          </a:p>
        </p:txBody>
      </p:sp>
      <p:sp>
        <p:nvSpPr>
          <p:cNvPr id="4" name="Rectangle 3"/>
          <p:cNvSpPr/>
          <p:nvPr/>
        </p:nvSpPr>
        <p:spPr>
          <a:xfrm>
            <a:off x="4572000" y="6093296"/>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1491876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Possible points for attention:</a:t>
            </a:r>
          </a:p>
          <a:p>
            <a:pPr marL="109728" indent="0">
              <a:buNone/>
            </a:pPr>
            <a:r>
              <a:rPr lang="en-US" i="1" dirty="0"/>
              <a:t>Student read the script with confidence and</a:t>
            </a:r>
          </a:p>
          <a:p>
            <a:pPr marL="109728" indent="0">
              <a:buNone/>
            </a:pPr>
            <a:r>
              <a:rPr lang="en-US" i="1" dirty="0"/>
              <a:t>expression, made appropriate gestures and good eye contact.</a:t>
            </a:r>
          </a:p>
          <a:p>
            <a:pPr marL="109728" indent="0">
              <a:buNone/>
            </a:pPr>
            <a:endParaRPr lang="en-US" dirty="0"/>
          </a:p>
          <a:p>
            <a:pPr marL="109728" indent="0">
              <a:buNone/>
            </a:pPr>
            <a:r>
              <a:rPr lang="en-US" i="1" dirty="0"/>
              <a:t>Student read smoothly  and with correct phrasing to reflect the writer’s intended meaning.</a:t>
            </a:r>
          </a:p>
          <a:p>
            <a:pPr marL="109728" indent="0">
              <a:buNone/>
            </a:pPr>
            <a:endParaRPr lang="en-US" i="1" dirty="0"/>
          </a:p>
          <a:p>
            <a:pPr marL="109728" indent="0">
              <a:buNone/>
            </a:pPr>
            <a:r>
              <a:rPr lang="en-US" i="1" dirty="0"/>
              <a:t>We heard and understood all the words.</a:t>
            </a:r>
          </a:p>
        </p:txBody>
      </p:sp>
      <p:sp>
        <p:nvSpPr>
          <p:cNvPr id="3" name="Title 2"/>
          <p:cNvSpPr>
            <a:spLocks noGrp="1"/>
          </p:cNvSpPr>
          <p:nvPr>
            <p:ph type="title"/>
          </p:nvPr>
        </p:nvSpPr>
        <p:spPr/>
        <p:txBody>
          <a:bodyPr/>
          <a:lstStyle/>
          <a:p>
            <a:pPr algn="ctr"/>
            <a:r>
              <a:rPr lang="en-US" dirty="0"/>
              <a:t>Assessing </a:t>
            </a:r>
          </a:p>
        </p:txBody>
      </p:sp>
      <p:sp>
        <p:nvSpPr>
          <p:cNvPr id="4" name="Rectangle 3"/>
          <p:cNvSpPr/>
          <p:nvPr/>
        </p:nvSpPr>
        <p:spPr>
          <a:xfrm>
            <a:off x="4283968" y="6021288"/>
            <a:ext cx="4572000" cy="261610"/>
          </a:xfrm>
          <a:prstGeom prst="rect">
            <a:avLst/>
          </a:prstGeom>
        </p:spPr>
        <p:txBody>
          <a:bodyPr>
            <a:spAutoFit/>
          </a:bodyPr>
          <a:lstStyle/>
          <a:p>
            <a:pPr algn="ctr"/>
            <a:r>
              <a:rPr lang="en-US" sz="1100" b="1" dirty="0">
                <a:solidFill>
                  <a:srgbClr val="7030A0"/>
                </a:solidFill>
              </a:rPr>
              <a:t>Dr. Nancy Peled, 2019</a:t>
            </a:r>
          </a:p>
        </p:txBody>
      </p:sp>
    </p:spTree>
    <p:extLst>
      <p:ext uri="{BB962C8B-B14F-4D97-AF65-F5344CB8AC3E}">
        <p14:creationId xmlns:p14="http://schemas.microsoft.com/office/powerpoint/2010/main" val="424080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81329"/>
            <a:ext cx="8003232" cy="4251928"/>
          </a:xfrm>
          <a:ln>
            <a:no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solidFill>
                <a:srgbClr val="7030A0"/>
              </a:solidFill>
            </a:endParaRPr>
          </a:p>
          <a:p>
            <a:r>
              <a:rPr lang="en-US" dirty="0">
                <a:solidFill>
                  <a:srgbClr val="7030A0"/>
                </a:solidFill>
              </a:rPr>
              <a:t>Reader’s Theater </a:t>
            </a:r>
            <a:r>
              <a:rPr lang="en-US" dirty="0"/>
              <a:t>promotes fluency because it demands </a:t>
            </a:r>
            <a:r>
              <a:rPr lang="en-US" b="1" dirty="0"/>
              <a:t>repeated readings </a:t>
            </a:r>
            <a:r>
              <a:rPr lang="en-US" dirty="0"/>
              <a:t>for a real reason- the performance.</a:t>
            </a:r>
          </a:p>
          <a:p>
            <a:r>
              <a:rPr lang="en-US" dirty="0"/>
              <a:t>It is </a:t>
            </a:r>
            <a:r>
              <a:rPr lang="en-US" b="1" dirty="0"/>
              <a:t>an interactive activity with inherent motivation.</a:t>
            </a:r>
            <a:r>
              <a:rPr lang="en-US" dirty="0"/>
              <a:t> </a:t>
            </a:r>
          </a:p>
          <a:p>
            <a:r>
              <a:rPr lang="en-US" dirty="0"/>
              <a:t>It </a:t>
            </a:r>
            <a:r>
              <a:rPr lang="en-US" b="1" dirty="0"/>
              <a:t>increases self confidence </a:t>
            </a:r>
            <a:r>
              <a:rPr lang="en-US" dirty="0"/>
              <a:t>in the readers.</a:t>
            </a:r>
          </a:p>
          <a:p>
            <a:r>
              <a:rPr lang="en-US" dirty="0"/>
              <a:t>It </a:t>
            </a:r>
            <a:r>
              <a:rPr lang="en-US" b="1" dirty="0"/>
              <a:t>promotes overall reading growth.</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4000" dirty="0">
                <a:latin typeface="Microsoft Sans Serif" panose="020B0604020202020204" pitchFamily="34" charset="0"/>
                <a:cs typeface="Microsoft Sans Serif" panose="020B0604020202020204" pitchFamily="34" charset="0"/>
              </a:rPr>
              <a:t>Advantages</a:t>
            </a:r>
          </a:p>
        </p:txBody>
      </p:sp>
      <p:sp>
        <p:nvSpPr>
          <p:cNvPr id="4" name="Rectangle 3"/>
          <p:cNvSpPr/>
          <p:nvPr/>
        </p:nvSpPr>
        <p:spPr>
          <a:xfrm>
            <a:off x="4427984" y="6093296"/>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47656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585972"/>
          </a:xfrm>
        </p:spPr>
        <p:txBody>
          <a:bodyPr/>
          <a:lstStyle/>
          <a:p>
            <a:r>
              <a:rPr lang="en-US" dirty="0">
                <a:solidFill>
                  <a:srgbClr val="7030A0"/>
                </a:solidFill>
              </a:rPr>
              <a:t>Reader's Theater </a:t>
            </a:r>
            <a:r>
              <a:rPr lang="en-US" b="1" dirty="0"/>
              <a:t>meets the individual needs </a:t>
            </a:r>
            <a:r>
              <a:rPr lang="en-US" dirty="0"/>
              <a:t>of many types of students:</a:t>
            </a:r>
          </a:p>
          <a:p>
            <a:pPr lvl="1">
              <a:buFont typeface="Wingdings" panose="05000000000000000000" pitchFamily="2" charset="2"/>
              <a:buChar char="v"/>
            </a:pPr>
            <a:r>
              <a:rPr lang="en-US" sz="2400" dirty="0"/>
              <a:t>struggling readers. </a:t>
            </a:r>
          </a:p>
          <a:p>
            <a:pPr lvl="1">
              <a:buFont typeface="Wingdings" panose="05000000000000000000" pitchFamily="2" charset="2"/>
              <a:buChar char="v"/>
            </a:pPr>
            <a:r>
              <a:rPr lang="en-US" sz="2400" dirty="0"/>
              <a:t>students acquiring English.</a:t>
            </a:r>
          </a:p>
          <a:p>
            <a:pPr lvl="1">
              <a:buFont typeface="Wingdings" panose="05000000000000000000" pitchFamily="2" charset="2"/>
              <a:buChar char="v"/>
            </a:pPr>
            <a:r>
              <a:rPr lang="en-US" sz="2400" dirty="0"/>
              <a:t>accelerated learners.</a:t>
            </a:r>
          </a:p>
          <a:p>
            <a:r>
              <a:rPr lang="en-US" dirty="0"/>
              <a:t>It </a:t>
            </a:r>
            <a:r>
              <a:rPr lang="en-US" b="1" dirty="0"/>
              <a:t>promotes</a:t>
            </a:r>
            <a:r>
              <a:rPr lang="en-US" dirty="0"/>
              <a:t> </a:t>
            </a:r>
            <a:r>
              <a:rPr lang="en-US" b="1" dirty="0"/>
              <a:t>oral fluency</a:t>
            </a:r>
            <a:r>
              <a:rPr lang="en-US" dirty="0"/>
              <a:t>.</a:t>
            </a:r>
          </a:p>
          <a:p>
            <a:r>
              <a:rPr lang="en-US" dirty="0"/>
              <a:t>It </a:t>
            </a:r>
            <a:r>
              <a:rPr lang="en-US" b="1" dirty="0"/>
              <a:t>enhances vocabulary acquisition.</a:t>
            </a:r>
          </a:p>
        </p:txBody>
      </p:sp>
      <p:sp>
        <p:nvSpPr>
          <p:cNvPr id="3" name="Title 2"/>
          <p:cNvSpPr>
            <a:spLocks noGrp="1"/>
          </p:cNvSpPr>
          <p:nvPr>
            <p:ph type="title"/>
          </p:nvPr>
        </p:nvSpPr>
        <p:spPr/>
        <p:txBody>
          <a:bodyPr>
            <a:normAutofit/>
          </a:bodyPr>
          <a:lstStyle/>
          <a:p>
            <a:pPr algn="ctr"/>
            <a:r>
              <a:rPr lang="en-US" sz="4000" dirty="0">
                <a:latin typeface="Microsoft Sans Serif" panose="020B0604020202020204" pitchFamily="34" charset="0"/>
                <a:cs typeface="Microsoft Sans Serif" panose="020B0604020202020204" pitchFamily="34" charset="0"/>
              </a:rPr>
              <a:t>More Advantages</a:t>
            </a:r>
          </a:p>
        </p:txBody>
      </p:sp>
      <p:sp>
        <p:nvSpPr>
          <p:cNvPr id="4" name="Rectangle 3"/>
          <p:cNvSpPr/>
          <p:nvPr/>
        </p:nvSpPr>
        <p:spPr>
          <a:xfrm>
            <a:off x="4499992" y="5301208"/>
            <a:ext cx="4572000" cy="261610"/>
          </a:xfrm>
          <a:prstGeom prst="rect">
            <a:avLst/>
          </a:prstGeom>
        </p:spPr>
        <p:txBody>
          <a:bodyPr>
            <a:spAutoFit/>
          </a:bodyPr>
          <a:lstStyle/>
          <a:p>
            <a:pPr algn="ctr"/>
            <a:r>
              <a:rPr lang="en-US" sz="1100" b="1" dirty="0">
                <a:solidFill>
                  <a:srgbClr val="7030A0"/>
                </a:solidFill>
              </a:rPr>
              <a:t>Dr. Nancy Peled, 2019</a:t>
            </a:r>
          </a:p>
        </p:txBody>
      </p:sp>
    </p:spTree>
    <p:extLst>
      <p:ext uri="{BB962C8B-B14F-4D97-AF65-F5344CB8AC3E}">
        <p14:creationId xmlns:p14="http://schemas.microsoft.com/office/powerpoint/2010/main" val="116786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81329"/>
            <a:ext cx="8003232" cy="4395944"/>
          </a:xfrm>
          <a:ln>
            <a:noFill/>
          </a:ln>
        </p:spPr>
        <p:style>
          <a:lnRef idx="2">
            <a:schemeClr val="accent1"/>
          </a:lnRef>
          <a:fillRef idx="1">
            <a:schemeClr val="lt1"/>
          </a:fillRef>
          <a:effectRef idx="0">
            <a:schemeClr val="accent1"/>
          </a:effectRef>
          <a:fontRef idx="minor">
            <a:schemeClr val="dk1"/>
          </a:fontRef>
        </p:style>
        <p:txBody>
          <a:bodyPr/>
          <a:lstStyle/>
          <a:p>
            <a:pPr marL="109728" indent="0">
              <a:buNone/>
            </a:pPr>
            <a:r>
              <a:rPr lang="en-US" sz="3200" dirty="0">
                <a:solidFill>
                  <a:srgbClr val="7030A0"/>
                </a:solidFill>
              </a:rPr>
              <a:t>Reader’s Theater </a:t>
            </a:r>
            <a:r>
              <a:rPr lang="en-US" sz="3200" dirty="0"/>
              <a:t>is an interpretive reading activity in which readers use their voices to bring a text to life</a:t>
            </a:r>
            <a:r>
              <a:rPr lang="en-US" dirty="0"/>
              <a:t>.</a:t>
            </a:r>
            <a:r>
              <a:rPr lang="en-US" dirty="0">
                <a:solidFill>
                  <a:srgbClr val="7030A0"/>
                </a:solidFill>
              </a:rPr>
              <a:t> </a:t>
            </a:r>
          </a:p>
          <a:p>
            <a:pPr marL="109728" indent="0">
              <a:buNone/>
            </a:pPr>
            <a:endParaRPr lang="en-US" dirty="0">
              <a:latin typeface="Andalus" panose="02020603050405020304" pitchFamily="18" charset="-78"/>
              <a:cs typeface="Andalus" panose="02020603050405020304" pitchFamily="18" charset="-78"/>
            </a:endParaRPr>
          </a:p>
          <a:p>
            <a:pPr marL="109728" indent="0">
              <a:buNone/>
            </a:pPr>
            <a:r>
              <a:rPr lang="en-US" sz="1800" dirty="0">
                <a:latin typeface="Andalus" panose="02020603050405020304" pitchFamily="18" charset="-78"/>
                <a:cs typeface="Andalus" panose="02020603050405020304" pitchFamily="18" charset="-78"/>
              </a:rPr>
              <a:t>Student teachers participating</a:t>
            </a:r>
          </a:p>
          <a:p>
            <a:pPr marL="109728" indent="0">
              <a:buNone/>
            </a:pPr>
            <a:r>
              <a:rPr lang="en-US" sz="1800" dirty="0">
                <a:latin typeface="Andalus" panose="02020603050405020304" pitchFamily="18" charset="-78"/>
                <a:cs typeface="Andalus" panose="02020603050405020304" pitchFamily="18" charset="-78"/>
              </a:rPr>
              <a:t> in RT at Oranim </a:t>
            </a:r>
          </a:p>
          <a:p>
            <a:pPr marL="109728" indent="0">
              <a:buNone/>
            </a:pPr>
            <a:r>
              <a:rPr lang="en-US" sz="1800" dirty="0">
                <a:latin typeface="Andalus" panose="02020603050405020304" pitchFamily="18" charset="-78"/>
                <a:cs typeface="Andalus" panose="02020603050405020304" pitchFamily="18" charset="-78"/>
              </a:rPr>
              <a:t>Academic College, 2015</a:t>
            </a:r>
            <a:endParaRPr lang="en-US" sz="1800" dirty="0">
              <a:solidFill>
                <a:srgbClr val="7030A0"/>
              </a:solidFill>
            </a:endParaRPr>
          </a:p>
        </p:txBody>
      </p:sp>
      <p:sp>
        <p:nvSpPr>
          <p:cNvPr id="3" name="Title 2"/>
          <p:cNvSpPr>
            <a:spLocks noGrp="1"/>
          </p:cNvSpPr>
          <p:nvPr>
            <p:ph type="title"/>
          </p:nvPr>
        </p:nvSpPr>
        <p:spPr/>
        <p:txBody>
          <a:bodyPr>
            <a:normAutofit/>
          </a:bodyPr>
          <a:lstStyle/>
          <a:p>
            <a:pPr algn="ctr"/>
            <a:r>
              <a:rPr lang="en-US" sz="4000" dirty="0">
                <a:latin typeface="Microsoft Sans Serif" panose="020B0604020202020204" pitchFamily="34" charset="0"/>
                <a:cs typeface="Microsoft Sans Serif" panose="020B0604020202020204" pitchFamily="34" charset="0"/>
              </a:rPr>
              <a:t>What is Reader’s Theater?</a:t>
            </a:r>
          </a:p>
        </p:txBody>
      </p:sp>
      <p:sp>
        <p:nvSpPr>
          <p:cNvPr id="4" name="Rectangle 3"/>
          <p:cNvSpPr/>
          <p:nvPr/>
        </p:nvSpPr>
        <p:spPr>
          <a:xfrm>
            <a:off x="4283968" y="6165304"/>
            <a:ext cx="4572000" cy="276999"/>
          </a:xfrm>
          <a:prstGeom prst="rect">
            <a:avLst/>
          </a:prstGeom>
        </p:spPr>
        <p:txBody>
          <a:bodyPr>
            <a:spAutoFit/>
          </a:bodyPr>
          <a:lstStyle/>
          <a:p>
            <a:pPr algn="ctr"/>
            <a:r>
              <a:rPr lang="en-US" sz="1200" b="1" dirty="0">
                <a:solidFill>
                  <a:srgbClr val="7030A0"/>
                </a:solidFill>
              </a:rPr>
              <a:t>Dr. Nancy Peled 2019</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74097" y="3140968"/>
            <a:ext cx="3522239" cy="2665478"/>
          </a:xfrm>
          <a:prstGeom prst="rect">
            <a:avLst/>
          </a:prstGeom>
          <a:noFill/>
        </p:spPr>
      </p:pic>
    </p:spTree>
    <p:extLst>
      <p:ext uri="{BB962C8B-B14F-4D97-AF65-F5344CB8AC3E}">
        <p14:creationId xmlns:p14="http://schemas.microsoft.com/office/powerpoint/2010/main" val="443276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solidFill>
                  <a:srgbClr val="7030A0"/>
                </a:solidFill>
              </a:rPr>
              <a:t>Reader’s theater </a:t>
            </a:r>
            <a:r>
              <a:rPr lang="en-US" dirty="0"/>
              <a:t>is an activity that is </a:t>
            </a:r>
            <a:r>
              <a:rPr lang="en-US" b="1" dirty="0"/>
              <a:t>suitable for any age group,</a:t>
            </a:r>
            <a:r>
              <a:rPr lang="en-US" dirty="0"/>
              <a:t> even those with minimal reading ability, from very young children to adults.</a:t>
            </a:r>
          </a:p>
          <a:p>
            <a:r>
              <a:rPr lang="en-US" b="1" dirty="0"/>
              <a:t>Practicing</a:t>
            </a:r>
            <a:r>
              <a:rPr lang="en-US" dirty="0"/>
              <a:t> for the performance –that is, repeated reading- </a:t>
            </a:r>
            <a:r>
              <a:rPr lang="en-US" b="1" dirty="0"/>
              <a:t>improves the ability to read </a:t>
            </a:r>
            <a:r>
              <a:rPr lang="en-US" dirty="0"/>
              <a:t>connected text </a:t>
            </a:r>
            <a:r>
              <a:rPr lang="en-US" b="1" dirty="0"/>
              <a:t>rapidly, smoothly, effortlessly, and automatically.</a:t>
            </a:r>
            <a:endParaRPr lang="en-US" dirty="0"/>
          </a:p>
          <a:p>
            <a:endParaRPr lang="en-US" dirty="0"/>
          </a:p>
        </p:txBody>
      </p:sp>
      <p:sp>
        <p:nvSpPr>
          <p:cNvPr id="3" name="Title 2"/>
          <p:cNvSpPr>
            <a:spLocks noGrp="1"/>
          </p:cNvSpPr>
          <p:nvPr>
            <p:ph type="title"/>
          </p:nvPr>
        </p:nvSpPr>
        <p:spPr/>
        <p:txBody>
          <a:bodyPr>
            <a:normAutofit/>
          </a:bodyPr>
          <a:lstStyle/>
          <a:p>
            <a:pPr algn="ctr"/>
            <a:r>
              <a:rPr lang="en-US" sz="4000" dirty="0">
                <a:latin typeface="Microsoft Sans Serif" panose="020B0604020202020204" pitchFamily="34" charset="0"/>
                <a:cs typeface="Microsoft Sans Serif" panose="020B0604020202020204" pitchFamily="34" charset="0"/>
              </a:rPr>
              <a:t>Even More Advantages</a:t>
            </a:r>
          </a:p>
        </p:txBody>
      </p:sp>
      <p:sp>
        <p:nvSpPr>
          <p:cNvPr id="4" name="Rectangle 3"/>
          <p:cNvSpPr/>
          <p:nvPr/>
        </p:nvSpPr>
        <p:spPr>
          <a:xfrm>
            <a:off x="4427984" y="6309320"/>
            <a:ext cx="4572000" cy="261610"/>
          </a:xfrm>
          <a:prstGeom prst="rect">
            <a:avLst/>
          </a:prstGeom>
        </p:spPr>
        <p:txBody>
          <a:bodyPr>
            <a:spAutoFit/>
          </a:bodyPr>
          <a:lstStyle/>
          <a:p>
            <a:pPr algn="ctr"/>
            <a:r>
              <a:rPr lang="en-US" sz="1100" b="1" dirty="0">
                <a:solidFill>
                  <a:srgbClr val="7030A0"/>
                </a:solidFill>
              </a:rPr>
              <a:t>Dr. Nancy Peled, 2019</a:t>
            </a:r>
          </a:p>
        </p:txBody>
      </p:sp>
    </p:spTree>
    <p:extLst>
      <p:ext uri="{BB962C8B-B14F-4D97-AF65-F5344CB8AC3E}">
        <p14:creationId xmlns:p14="http://schemas.microsoft.com/office/powerpoint/2010/main" val="28138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08720"/>
            <a:ext cx="8075240" cy="4395944"/>
          </a:xfrm>
        </p:spPr>
        <p:txBody>
          <a:bodyPr/>
          <a:lstStyle/>
          <a:p>
            <a:endParaRPr lang="en-US" dirty="0"/>
          </a:p>
          <a:p>
            <a:r>
              <a:rPr lang="en-US" dirty="0"/>
              <a:t>Provides a context for </a:t>
            </a:r>
            <a:r>
              <a:rPr lang="en-US" dirty="0">
                <a:solidFill>
                  <a:schemeClr val="accent4"/>
                </a:solidFill>
              </a:rPr>
              <a:t>writing</a:t>
            </a:r>
            <a:r>
              <a:rPr lang="en-US" dirty="0"/>
              <a:t>.</a:t>
            </a:r>
          </a:p>
          <a:p>
            <a:r>
              <a:rPr lang="en-US" dirty="0"/>
              <a:t>Expands </a:t>
            </a:r>
            <a:r>
              <a:rPr lang="en-US" dirty="0">
                <a:solidFill>
                  <a:schemeClr val="accent4"/>
                </a:solidFill>
              </a:rPr>
              <a:t>vocabulary</a:t>
            </a:r>
            <a:r>
              <a:rPr lang="en-US" dirty="0"/>
              <a:t>.</a:t>
            </a:r>
          </a:p>
          <a:p>
            <a:r>
              <a:rPr lang="en-US" dirty="0"/>
              <a:t>Promotes </a:t>
            </a:r>
            <a:r>
              <a:rPr lang="en-US" dirty="0">
                <a:solidFill>
                  <a:schemeClr val="accent4"/>
                </a:solidFill>
              </a:rPr>
              <a:t>collaboration</a:t>
            </a:r>
            <a:r>
              <a:rPr lang="en-US" dirty="0"/>
              <a:t> and attentive </a:t>
            </a:r>
            <a:r>
              <a:rPr lang="en-US" dirty="0">
                <a:solidFill>
                  <a:schemeClr val="accent4"/>
                </a:solidFill>
              </a:rPr>
              <a:t>listening</a:t>
            </a:r>
            <a:r>
              <a:rPr lang="en-US" dirty="0"/>
              <a:t>.</a:t>
            </a:r>
          </a:p>
          <a:p>
            <a:r>
              <a:rPr lang="en-US" dirty="0"/>
              <a:t>Offers a supportive context for </a:t>
            </a:r>
            <a:r>
              <a:rPr lang="en-US" dirty="0">
                <a:solidFill>
                  <a:schemeClr val="accent4"/>
                </a:solidFill>
              </a:rPr>
              <a:t>peer assessment.</a:t>
            </a:r>
          </a:p>
          <a:p>
            <a:r>
              <a:rPr lang="en-US" dirty="0"/>
              <a:t>Can be integrated into </a:t>
            </a:r>
            <a:r>
              <a:rPr lang="en-US" dirty="0">
                <a:solidFill>
                  <a:schemeClr val="accent4"/>
                </a:solidFill>
              </a:rPr>
              <a:t>other subjects</a:t>
            </a:r>
            <a:r>
              <a:rPr lang="en-US" dirty="0"/>
              <a:t>.</a:t>
            </a:r>
            <a:endParaRPr lang="en-US" dirty="0">
              <a:solidFill>
                <a:schemeClr val="accent4"/>
              </a:solidFill>
            </a:endParaRPr>
          </a:p>
        </p:txBody>
      </p:sp>
      <p:sp>
        <p:nvSpPr>
          <p:cNvPr id="3" name="Title 2"/>
          <p:cNvSpPr>
            <a:spLocks noGrp="1"/>
          </p:cNvSpPr>
          <p:nvPr>
            <p:ph type="title"/>
          </p:nvPr>
        </p:nvSpPr>
        <p:spPr/>
        <p:txBody>
          <a:bodyPr>
            <a:noAutofit/>
          </a:bodyPr>
          <a:lstStyle/>
          <a:p>
            <a:pPr algn="ctr"/>
            <a:r>
              <a:rPr lang="en-US" sz="3600" dirty="0">
                <a:effectLst/>
                <a:latin typeface="Microsoft Sans Serif" panose="020B0604020202020204" pitchFamily="34" charset="0"/>
                <a:cs typeface="Microsoft Sans Serif" panose="020B0604020202020204" pitchFamily="34" charset="0"/>
              </a:rPr>
              <a:t> </a:t>
            </a:r>
            <a:br>
              <a:rPr lang="en-US" sz="3600" dirty="0">
                <a:effectLst/>
                <a:latin typeface="Microsoft Sans Serif" panose="020B0604020202020204" pitchFamily="34" charset="0"/>
                <a:cs typeface="Microsoft Sans Serif" panose="020B0604020202020204" pitchFamily="34" charset="0"/>
              </a:rPr>
            </a:br>
            <a:r>
              <a:rPr lang="en-US" sz="3600" dirty="0">
                <a:effectLst/>
                <a:latin typeface="Microsoft Sans Serif" panose="020B0604020202020204" pitchFamily="34" charset="0"/>
                <a:cs typeface="Microsoft Sans Serif" panose="020B0604020202020204" pitchFamily="34" charset="0"/>
              </a:rPr>
              <a:t>The “Added Value” of Reader’s Theater in the Classroom</a:t>
            </a:r>
            <a:br>
              <a:rPr lang="en-US" sz="3600" dirty="0">
                <a:effectLst/>
                <a:latin typeface="Microsoft Sans Serif" panose="020B0604020202020204" pitchFamily="34" charset="0"/>
                <a:cs typeface="Microsoft Sans Serif" panose="020B0604020202020204" pitchFamily="34" charset="0"/>
              </a:rPr>
            </a:br>
            <a:endParaRPr lang="en-US" sz="3600" dirty="0">
              <a:latin typeface="Microsoft Sans Serif" panose="020B0604020202020204" pitchFamily="34" charset="0"/>
              <a:cs typeface="Microsoft Sans Serif" panose="020B0604020202020204" pitchFamily="34" charset="0"/>
            </a:endParaRPr>
          </a:p>
        </p:txBody>
      </p:sp>
      <p:sp>
        <p:nvSpPr>
          <p:cNvPr id="4" name="Rectangle 3"/>
          <p:cNvSpPr/>
          <p:nvPr/>
        </p:nvSpPr>
        <p:spPr>
          <a:xfrm>
            <a:off x="4427984" y="5877272"/>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3348416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pPr marL="109728" indent="0">
              <a:buNone/>
            </a:pPr>
            <a:r>
              <a:rPr lang="en-US" dirty="0">
                <a:solidFill>
                  <a:srgbClr val="7030A0"/>
                </a:solidFill>
              </a:rPr>
              <a:t>Reader’s Theater</a:t>
            </a:r>
          </a:p>
          <a:p>
            <a:pPr marL="109728" indent="0">
              <a:buNone/>
            </a:pPr>
            <a:r>
              <a:rPr lang="en-US" dirty="0"/>
              <a:t>in the classroom</a:t>
            </a:r>
          </a:p>
          <a:p>
            <a:pPr marL="109728" indent="0">
              <a:buNone/>
            </a:pPr>
            <a:r>
              <a:rPr lang="en-US" dirty="0"/>
              <a:t>integrates reading, writing,</a:t>
            </a:r>
          </a:p>
          <a:p>
            <a:pPr marL="109728" indent="0">
              <a:buNone/>
            </a:pPr>
            <a:r>
              <a:rPr lang="en-US" dirty="0"/>
              <a:t>speaking and listening</a:t>
            </a:r>
          </a:p>
          <a:p>
            <a:pPr marL="109728" indent="0">
              <a:buNone/>
            </a:pPr>
            <a:r>
              <a:rPr lang="en-US" dirty="0"/>
              <a:t>in an authentic</a:t>
            </a:r>
          </a:p>
          <a:p>
            <a:pPr marL="109728" indent="0">
              <a:buNone/>
            </a:pPr>
            <a:r>
              <a:rPr lang="en-US" dirty="0"/>
              <a:t>context.</a:t>
            </a:r>
          </a:p>
          <a:p>
            <a:pPr marL="109728" indent="0">
              <a:buNone/>
            </a:pPr>
            <a:r>
              <a:rPr lang="en-US" dirty="0"/>
              <a:t>It makes</a:t>
            </a:r>
          </a:p>
          <a:p>
            <a:pPr marL="109728" indent="0">
              <a:buNone/>
            </a:pPr>
            <a:r>
              <a:rPr lang="en-US" dirty="0"/>
              <a:t>reading</a:t>
            </a:r>
          </a:p>
          <a:p>
            <a:pPr marL="109728" indent="0">
              <a:buNone/>
            </a:pPr>
            <a:r>
              <a:rPr lang="en-US" dirty="0"/>
              <a:t>come alive!</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4000" dirty="0">
                <a:latin typeface="Microsoft Sans Serif" panose="020B0604020202020204" pitchFamily="34" charset="0"/>
                <a:cs typeface="Microsoft Sans Serif" panose="020B0604020202020204" pitchFamily="34" charset="0"/>
              </a:rPr>
              <a:t>To Conclude</a:t>
            </a:r>
          </a:p>
        </p:txBody>
      </p:sp>
      <p:pic>
        <p:nvPicPr>
          <p:cNvPr id="1030" name="Picture 6" descr="C:\Users\Peled\AppData\Local\Microsoft\Windows\Temporary Internet Files\Content.IE5\4MRJ4EFU\kid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96" y="1484783"/>
            <a:ext cx="5916704" cy="48126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27984" y="6318893"/>
            <a:ext cx="4572000" cy="253916"/>
          </a:xfrm>
          <a:prstGeom prst="rect">
            <a:avLst/>
          </a:prstGeom>
        </p:spPr>
        <p:txBody>
          <a:bodyPr>
            <a:spAutoFit/>
          </a:bodyPr>
          <a:lstStyle/>
          <a:p>
            <a:pPr algn="ctr"/>
            <a:r>
              <a:rPr lang="en-US" sz="1050" b="1" dirty="0">
                <a:solidFill>
                  <a:srgbClr val="7030A0"/>
                </a:solidFill>
              </a:rPr>
              <a:t>Dr. Nancy Peled, 2019</a:t>
            </a:r>
          </a:p>
        </p:txBody>
      </p:sp>
    </p:spTree>
    <p:extLst>
      <p:ext uri="{BB962C8B-B14F-4D97-AF65-F5344CB8AC3E}">
        <p14:creationId xmlns:p14="http://schemas.microsoft.com/office/powerpoint/2010/main" val="316229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08720"/>
            <a:ext cx="8219256" cy="5400600"/>
          </a:xfrm>
        </p:spPr>
        <p:txBody>
          <a:bodyPr>
            <a:normAutofit fontScale="25000" lnSpcReduction="20000"/>
          </a:bodyPr>
          <a:lstStyle/>
          <a:p>
            <a:pPr marL="109728" indent="-457200">
              <a:lnSpc>
                <a:spcPct val="120000"/>
              </a:lnSpc>
              <a:buNone/>
            </a:pPr>
            <a:r>
              <a:rPr lang="en-US" sz="4800" dirty="0"/>
              <a:t>Channell, J. (1988). Psycholinguistic considerations in the study of L2 vocabulary acquisition. In R. Carter &amp; M. McCarthy (Eds.), </a:t>
            </a:r>
            <a:r>
              <a:rPr lang="en-US" sz="4800" i="1" dirty="0"/>
              <a:t>Vocabulary and Language Teaching</a:t>
            </a:r>
            <a:r>
              <a:rPr lang="en-US" sz="4800" dirty="0"/>
              <a:t>. London: Longman.</a:t>
            </a:r>
          </a:p>
          <a:p>
            <a:pPr marL="109728" indent="-457200">
              <a:lnSpc>
                <a:spcPct val="120000"/>
              </a:lnSpc>
              <a:buNone/>
            </a:pPr>
            <a:r>
              <a:rPr lang="en-US" sz="4800" dirty="0"/>
              <a:t>Clementi, L B. (2010). Readers theater: a motivating method to improve reading fluency. </a:t>
            </a:r>
            <a:r>
              <a:rPr lang="en-US" sz="4800" i="1" dirty="0"/>
              <a:t>Phi Delta </a:t>
            </a:r>
            <a:r>
              <a:rPr lang="en-US" sz="4800" i="1" dirty="0" err="1"/>
              <a:t>Kappan</a:t>
            </a:r>
            <a:r>
              <a:rPr lang="en-US" sz="4800" dirty="0"/>
              <a:t>,  91 (5), 85-88.</a:t>
            </a:r>
          </a:p>
          <a:p>
            <a:pPr marL="109728" indent="-457200">
              <a:lnSpc>
                <a:spcPct val="120000"/>
              </a:lnSpc>
              <a:buNone/>
            </a:pPr>
            <a:r>
              <a:rPr lang="en-US" sz="4800" dirty="0"/>
              <a:t>Doherty J., </a:t>
            </a:r>
            <a:r>
              <a:rPr lang="en-US" sz="4800" dirty="0" err="1"/>
              <a:t>Coggeshall</a:t>
            </a:r>
            <a:r>
              <a:rPr lang="en-US" sz="4800" dirty="0"/>
              <a:t> K. (2005). Reader's theater and storyboarding: Strategies that include and improve.  </a:t>
            </a:r>
            <a:r>
              <a:rPr lang="en-US" sz="4800" i="1" dirty="0"/>
              <a:t>Voices from the Middle</a:t>
            </a:r>
            <a:r>
              <a:rPr lang="en-US" sz="4800" dirty="0"/>
              <a:t>, 12 (4) 37-43.</a:t>
            </a:r>
          </a:p>
          <a:p>
            <a:pPr marL="109728" indent="-457200">
              <a:lnSpc>
                <a:spcPct val="120000"/>
              </a:lnSpc>
              <a:buNone/>
            </a:pPr>
            <a:r>
              <a:rPr lang="en-US" sz="4800" dirty="0" err="1"/>
              <a:t>Groen</a:t>
            </a:r>
            <a:r>
              <a:rPr lang="en-US" sz="4800" dirty="0"/>
              <a:t>, M. </a:t>
            </a:r>
            <a:r>
              <a:rPr lang="en-US" sz="4800" dirty="0" err="1"/>
              <a:t>Veenendaal</a:t>
            </a:r>
            <a:r>
              <a:rPr lang="en-US" sz="4800" dirty="0"/>
              <a:t>, N &amp; </a:t>
            </a:r>
            <a:r>
              <a:rPr lang="en-US" sz="4800" dirty="0" err="1"/>
              <a:t>Verhoeven</a:t>
            </a:r>
            <a:r>
              <a:rPr lang="en-US" sz="4800" dirty="0"/>
              <a:t>, L. (2018). The role of prosody in reading comprehension: Evidence from poor </a:t>
            </a:r>
            <a:r>
              <a:rPr lang="en-US" sz="4800" dirty="0" err="1"/>
              <a:t>comprehenders</a:t>
            </a:r>
            <a:r>
              <a:rPr lang="en-US" sz="4800" dirty="0"/>
              <a:t>: Prosody and Reading Comprehension. </a:t>
            </a:r>
            <a:r>
              <a:rPr lang="en-US" sz="4800" i="1" dirty="0"/>
              <a:t>Journal of Research in Reading, </a:t>
            </a:r>
            <a:r>
              <a:rPr lang="en-US" sz="4800" dirty="0"/>
              <a:t>42 (3), 1-21.</a:t>
            </a:r>
          </a:p>
          <a:p>
            <a:pPr marL="109728" indent="-457200">
              <a:lnSpc>
                <a:spcPct val="120000"/>
              </a:lnSpc>
              <a:buNone/>
            </a:pPr>
            <a:r>
              <a:rPr lang="en-US" sz="4800" dirty="0"/>
              <a:t>Hunt, A. &amp; </a:t>
            </a:r>
            <a:r>
              <a:rPr lang="en-US" sz="4800" dirty="0" err="1"/>
              <a:t>Beglar</a:t>
            </a:r>
            <a:r>
              <a:rPr lang="en-US" sz="4800" dirty="0"/>
              <a:t>, D. (1998). “Current research and practice in teaching vocabulary” </a:t>
            </a:r>
            <a:r>
              <a:rPr lang="en-US" sz="4800" i="1" dirty="0"/>
              <a:t>The Language Teacher</a:t>
            </a:r>
            <a:r>
              <a:rPr lang="en-US" sz="4800" dirty="0"/>
              <a:t>, </a:t>
            </a:r>
            <a:r>
              <a:rPr lang="en-US" sz="4800" dirty="0">
                <a:hlinkClick r:id="rId2"/>
              </a:rPr>
              <a:t>http://jalt-publications.org/tlt/articles/1914-current-research-and-practice-teaching-vocabulary</a:t>
            </a:r>
            <a:endParaRPr lang="en-US" sz="4800" dirty="0"/>
          </a:p>
          <a:p>
            <a:pPr marL="109728" indent="-457200">
              <a:lnSpc>
                <a:spcPct val="120000"/>
              </a:lnSpc>
              <a:buNone/>
            </a:pPr>
            <a:r>
              <a:rPr lang="en-US" sz="4800" dirty="0" err="1"/>
              <a:t>Keehn,S</a:t>
            </a:r>
            <a:r>
              <a:rPr lang="en-US" sz="4800" dirty="0"/>
              <a:t>. (2003.  The effect of instruction and practice through readers theatre on young readers' oral reading fluency. </a:t>
            </a:r>
            <a:r>
              <a:rPr lang="en-US" sz="4800" i="1" dirty="0"/>
              <a:t>Reading Research and Instruction</a:t>
            </a:r>
            <a:r>
              <a:rPr lang="en-US" sz="4800" dirty="0"/>
              <a:t>, 42 (4), 40-61.</a:t>
            </a:r>
          </a:p>
          <a:p>
            <a:pPr marL="109728" indent="-457200">
              <a:lnSpc>
                <a:spcPct val="120000"/>
              </a:lnSpc>
              <a:buNone/>
            </a:pPr>
            <a:r>
              <a:rPr lang="en-US" sz="4800" dirty="0" err="1"/>
              <a:t>Loertscher</a:t>
            </a:r>
            <a:r>
              <a:rPr lang="en-US" sz="4800" dirty="0"/>
              <a:t> D. V. ( 2009).  More readers theater for middle school boys: adventures with mythical creatures. </a:t>
            </a:r>
            <a:r>
              <a:rPr lang="en-US" sz="4800" i="1" dirty="0"/>
              <a:t>Teacher Librarian</a:t>
            </a:r>
            <a:r>
              <a:rPr lang="en-US" sz="4800" dirty="0"/>
              <a:t>, 37 (10) 61; 84.</a:t>
            </a:r>
          </a:p>
          <a:p>
            <a:pPr marL="109728" indent="-457200">
              <a:lnSpc>
                <a:spcPct val="120000"/>
              </a:lnSpc>
              <a:buNone/>
            </a:pPr>
            <a:r>
              <a:rPr lang="en-US" sz="4800" dirty="0"/>
              <a:t>Martinez, M., </a:t>
            </a:r>
            <a:r>
              <a:rPr lang="en-US" sz="4800" dirty="0" err="1"/>
              <a:t>Roser</a:t>
            </a:r>
            <a:r>
              <a:rPr lang="en-US" sz="4800" dirty="0"/>
              <a:t> N. L., &amp; </a:t>
            </a:r>
            <a:r>
              <a:rPr lang="en-US" sz="4800" dirty="0" err="1"/>
              <a:t>Strecker</a:t>
            </a:r>
            <a:r>
              <a:rPr lang="en-US" sz="4800" dirty="0"/>
              <a:t> S. (1998-1999). "I never thought I could be a star": a reader’s theatre ticket to fluency.  </a:t>
            </a:r>
            <a:r>
              <a:rPr lang="en-US" sz="4800" i="1" dirty="0"/>
              <a:t>The Reading Teacher</a:t>
            </a:r>
            <a:r>
              <a:rPr lang="en-US" sz="4800" dirty="0"/>
              <a:t>, 52 (4), 326-334.</a:t>
            </a:r>
          </a:p>
          <a:p>
            <a:pPr marL="109728" indent="-457200">
              <a:lnSpc>
                <a:spcPct val="120000"/>
              </a:lnSpc>
              <a:buNone/>
            </a:pPr>
            <a:r>
              <a:rPr lang="en-US" sz="4800" dirty="0"/>
              <a:t>McKay, M. E. (2008). Readers Theatre—Take Another Look—It’s More Than Fluency Instruction </a:t>
            </a:r>
            <a:r>
              <a:rPr lang="en-US" sz="4800" i="1" dirty="0" err="1"/>
              <a:t>LEARNing</a:t>
            </a:r>
            <a:r>
              <a:rPr lang="en-US" sz="4800" i="1" dirty="0"/>
              <a:t> Landscape</a:t>
            </a:r>
            <a:r>
              <a:rPr lang="en-US" sz="4800" dirty="0"/>
              <a:t>, 2 (1) 131-144.</a:t>
            </a:r>
          </a:p>
          <a:p>
            <a:pPr marL="109728" indent="-457200">
              <a:lnSpc>
                <a:spcPct val="120000"/>
              </a:lnSpc>
              <a:buNone/>
            </a:pPr>
            <a:r>
              <a:rPr lang="en-US" sz="4800" dirty="0"/>
              <a:t>Nation, I. S. P. (Ed.). (1994). </a:t>
            </a:r>
            <a:r>
              <a:rPr lang="en-US" sz="4800" i="1" dirty="0"/>
              <a:t>New Ways in Teaching Vocabulary</a:t>
            </a:r>
            <a:r>
              <a:rPr lang="en-US" sz="4800" dirty="0"/>
              <a:t>. Alexandria, Virginia: TESOL, Inc.</a:t>
            </a:r>
          </a:p>
          <a:p>
            <a:pPr marL="109728" indent="-457200">
              <a:lnSpc>
                <a:spcPct val="120000"/>
              </a:lnSpc>
              <a:buNone/>
            </a:pPr>
            <a:r>
              <a:rPr lang="en-US" sz="4800" dirty="0" err="1"/>
              <a:t>Ruggieri</a:t>
            </a:r>
            <a:r>
              <a:rPr lang="en-US" sz="4800" dirty="0"/>
              <a:t> C. A.  (2008). A chorus of thought: readers theater in the high school English class.  </a:t>
            </a:r>
            <a:r>
              <a:rPr lang="en-US" sz="4800" i="1" dirty="0"/>
              <a:t>English Journal; High School Edition</a:t>
            </a:r>
            <a:r>
              <a:rPr lang="en-US" sz="4800" dirty="0"/>
              <a:t>,  97 (6), 118-119.</a:t>
            </a:r>
          </a:p>
          <a:p>
            <a:pPr marL="109728" indent="-457200">
              <a:lnSpc>
                <a:spcPct val="120000"/>
              </a:lnSpc>
              <a:buNone/>
            </a:pPr>
            <a:r>
              <a:rPr lang="en-US" sz="4800" dirty="0"/>
              <a:t>Young, C &amp; </a:t>
            </a:r>
            <a:r>
              <a:rPr lang="en-US" sz="4800" dirty="0" err="1"/>
              <a:t>Rasinski</a:t>
            </a:r>
            <a:r>
              <a:rPr lang="en-US" sz="4800" dirty="0"/>
              <a:t>, T. (2009). Implementing readers theatre as an approach to classroom fluency instruction. The Reading Teacher, 63(1), 4–13.</a:t>
            </a:r>
          </a:p>
          <a:p>
            <a:pPr marL="109728" indent="-457200">
              <a:lnSpc>
                <a:spcPct val="120000"/>
              </a:lnSpc>
              <a:buNone/>
            </a:pPr>
            <a:r>
              <a:rPr lang="en-US" sz="4800" dirty="0"/>
              <a:t>Worthy, J &amp; Prater, K. (2002). I thought about it all night:  Readers theatre for reading fluency and motivation.  </a:t>
            </a:r>
            <a:r>
              <a:rPr lang="en-US" sz="4800" i="1" dirty="0"/>
              <a:t>The Reading Teacher, </a:t>
            </a:r>
            <a:r>
              <a:rPr lang="en-US" sz="4800" dirty="0"/>
              <a:t>56 (3), 294-297.</a:t>
            </a:r>
          </a:p>
          <a:p>
            <a:pPr marL="109728" indent="-457200">
              <a:lnSpc>
                <a:spcPct val="120000"/>
              </a:lnSpc>
              <a:buNone/>
            </a:pPr>
            <a:endParaRPr lang="en-US" dirty="0"/>
          </a:p>
          <a:p>
            <a:pPr marL="109728" indent="0">
              <a:buNone/>
            </a:pPr>
            <a:r>
              <a:rPr lang="en-US" dirty="0"/>
              <a:t> </a:t>
            </a:r>
          </a:p>
          <a:p>
            <a:endParaRPr lang="en-US" dirty="0"/>
          </a:p>
        </p:txBody>
      </p:sp>
      <p:sp>
        <p:nvSpPr>
          <p:cNvPr id="3" name="Title 2"/>
          <p:cNvSpPr>
            <a:spLocks noGrp="1"/>
          </p:cNvSpPr>
          <p:nvPr>
            <p:ph type="title"/>
          </p:nvPr>
        </p:nvSpPr>
        <p:spPr>
          <a:xfrm>
            <a:off x="467544" y="1176"/>
            <a:ext cx="8229600" cy="926976"/>
          </a:xfrm>
        </p:spPr>
        <p:txBody>
          <a:bodyPr>
            <a:normAutofit/>
          </a:bodyPr>
          <a:lstStyle/>
          <a:p>
            <a:pPr algn="ctr"/>
            <a:r>
              <a:rPr lang="en-US" sz="3600" dirty="0">
                <a:latin typeface="Microsoft Sans Serif" panose="020B0604020202020204" pitchFamily="34" charset="0"/>
                <a:cs typeface="Microsoft Sans Serif" panose="020B0604020202020204" pitchFamily="34" charset="0"/>
              </a:rPr>
              <a:t>Selected Bibliography</a:t>
            </a:r>
          </a:p>
        </p:txBody>
      </p:sp>
      <p:sp>
        <p:nvSpPr>
          <p:cNvPr id="4" name="Rectangle 3"/>
          <p:cNvSpPr/>
          <p:nvPr/>
        </p:nvSpPr>
        <p:spPr>
          <a:xfrm>
            <a:off x="4427984" y="6093296"/>
            <a:ext cx="4572000" cy="646331"/>
          </a:xfrm>
          <a:prstGeom prst="rect">
            <a:avLst/>
          </a:prstGeom>
        </p:spPr>
        <p:txBody>
          <a:bodyPr>
            <a:spAutoFit/>
          </a:bodyPr>
          <a:lstStyle/>
          <a:p>
            <a:pPr algn="ctr"/>
            <a:endParaRPr lang="en-US" sz="1200" b="1" dirty="0">
              <a:solidFill>
                <a:srgbClr val="7030A0"/>
              </a:solidFill>
            </a:endParaRPr>
          </a:p>
          <a:p>
            <a:pPr algn="ctr"/>
            <a:endParaRPr lang="en-US" sz="1200" b="1" dirty="0">
              <a:solidFill>
                <a:srgbClr val="7030A0"/>
              </a:solidFill>
            </a:endParaRPr>
          </a:p>
          <a:p>
            <a:pPr algn="ctr"/>
            <a:r>
              <a:rPr lang="en-US" sz="1050" b="1" dirty="0">
                <a:solidFill>
                  <a:srgbClr val="7030A0"/>
                </a:solidFill>
              </a:rPr>
              <a:t>Dr. Nancy Peled, 2019</a:t>
            </a:r>
          </a:p>
        </p:txBody>
      </p:sp>
    </p:spTree>
    <p:extLst>
      <p:ext uri="{BB962C8B-B14F-4D97-AF65-F5344CB8AC3E}">
        <p14:creationId xmlns:p14="http://schemas.microsoft.com/office/powerpoint/2010/main" val="328871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824536"/>
          </a:xfrm>
        </p:spPr>
        <p:txBody>
          <a:bodyPr>
            <a:normAutofit fontScale="92500" lnSpcReduction="20000"/>
          </a:bodyPr>
          <a:lstStyle/>
          <a:p>
            <a:pPr marL="109728" indent="0">
              <a:buNone/>
            </a:pPr>
            <a:r>
              <a:rPr lang="en-US" sz="2400" dirty="0"/>
              <a:t>Aaron Shepherd has great resources:</a:t>
            </a:r>
          </a:p>
          <a:p>
            <a:pPr marL="109728" indent="0">
              <a:buNone/>
            </a:pPr>
            <a:r>
              <a:rPr lang="en-US" sz="2400" dirty="0">
                <a:hlinkClick r:id="rId2"/>
              </a:rPr>
              <a:t>http://www.aaronshep.com/rt/RTE.html</a:t>
            </a:r>
            <a:endParaRPr lang="en-US" sz="2400" dirty="0"/>
          </a:p>
          <a:p>
            <a:endParaRPr lang="en-US" sz="2400" dirty="0"/>
          </a:p>
          <a:p>
            <a:pPr marL="109728" indent="0">
              <a:buNone/>
            </a:pPr>
            <a:r>
              <a:rPr lang="en-US" sz="2400" dirty="0"/>
              <a:t>Brian Smith shares ideas and scripts:</a:t>
            </a:r>
          </a:p>
          <a:p>
            <a:pPr marL="109728" indent="0">
              <a:buNone/>
            </a:pPr>
            <a:r>
              <a:rPr lang="en-US" sz="2400" dirty="0">
                <a:hlinkClick r:id="rId3"/>
              </a:rPr>
              <a:t>https://www.scholastic.com/teachers/blog-posts/brian-smith/increasing-reading-fluency-readers-theater/</a:t>
            </a:r>
            <a:endParaRPr lang="en-US" sz="2400" dirty="0"/>
          </a:p>
          <a:p>
            <a:pPr marL="109728" indent="0">
              <a:buNone/>
            </a:pPr>
            <a:endParaRPr lang="en-US" sz="2400" dirty="0"/>
          </a:p>
          <a:p>
            <a:pPr marL="109728" indent="0">
              <a:buNone/>
            </a:pPr>
            <a:r>
              <a:rPr lang="en-US" sz="2400" dirty="0"/>
              <a:t>From Dr. Chase Young:</a:t>
            </a:r>
          </a:p>
          <a:p>
            <a:pPr marL="109728" indent="0">
              <a:buNone/>
            </a:pPr>
            <a:r>
              <a:rPr lang="en-US" sz="2400" dirty="0">
                <a:hlinkClick r:id="rId4"/>
              </a:rPr>
              <a:t>http://www.thebestclass.org/rtscripts.html</a:t>
            </a:r>
            <a:endParaRPr lang="en-US" sz="2400" dirty="0"/>
          </a:p>
          <a:p>
            <a:pPr marL="109728" indent="0">
              <a:buNone/>
            </a:pPr>
            <a:endParaRPr lang="en-US" sz="2400" dirty="0"/>
          </a:p>
          <a:p>
            <a:pPr marL="109728" indent="0">
              <a:buNone/>
            </a:pPr>
            <a:r>
              <a:rPr lang="en-US" sz="2400" dirty="0"/>
              <a:t>A teacher resource site:</a:t>
            </a:r>
          </a:p>
          <a:p>
            <a:pPr marL="109728" indent="0">
              <a:buNone/>
            </a:pPr>
            <a:r>
              <a:rPr lang="en-US" sz="2400" dirty="0">
                <a:hlinkClick r:id="rId5"/>
              </a:rPr>
              <a:t>http://www.teachingheart.net/readerstheater.htm</a:t>
            </a:r>
            <a:endParaRPr lang="en-US" sz="2400" dirty="0"/>
          </a:p>
          <a:p>
            <a:pPr marL="109728" indent="0">
              <a:buNone/>
            </a:pPr>
            <a:endParaRPr lang="en-US" sz="2400" dirty="0"/>
          </a:p>
          <a:p>
            <a:pPr marL="109728" indent="0">
              <a:buNone/>
            </a:pPr>
            <a:r>
              <a:rPr lang="en-US" sz="2400" dirty="0"/>
              <a:t>Promoting Spoken English in the 7</a:t>
            </a:r>
            <a:r>
              <a:rPr lang="en-US" sz="2400" baseline="30000" dirty="0"/>
              <a:t>th</a:t>
            </a:r>
            <a:r>
              <a:rPr lang="en-US" sz="2400" dirty="0"/>
              <a:t> Grade (MOE site)</a:t>
            </a:r>
          </a:p>
          <a:p>
            <a:pPr marL="109728" indent="0">
              <a:buNone/>
            </a:pPr>
            <a:r>
              <a:rPr lang="en-US" sz="2400" dirty="0">
                <a:solidFill>
                  <a:schemeClr val="accent3"/>
                </a:solidFill>
              </a:rPr>
              <a:t>https://sites.google.com/view/letstalk7/home</a:t>
            </a:r>
          </a:p>
          <a:p>
            <a:endParaRPr lang="en-US" sz="2400" dirty="0"/>
          </a:p>
          <a:p>
            <a:endParaRPr lang="en-US" sz="2400" dirty="0"/>
          </a:p>
        </p:txBody>
      </p:sp>
      <p:sp>
        <p:nvSpPr>
          <p:cNvPr id="3" name="Title 2"/>
          <p:cNvSpPr>
            <a:spLocks noGrp="1"/>
          </p:cNvSpPr>
          <p:nvPr>
            <p:ph type="title"/>
          </p:nvPr>
        </p:nvSpPr>
        <p:spPr/>
        <p:txBody>
          <a:bodyPr>
            <a:normAutofit/>
          </a:bodyPr>
          <a:lstStyle/>
          <a:p>
            <a:pPr algn="ctr"/>
            <a:r>
              <a:rPr lang="en-US" dirty="0"/>
              <a:t>Sites with free RT scripts</a:t>
            </a:r>
          </a:p>
        </p:txBody>
      </p:sp>
      <p:sp>
        <p:nvSpPr>
          <p:cNvPr id="4" name="Rectangle 3"/>
          <p:cNvSpPr/>
          <p:nvPr/>
        </p:nvSpPr>
        <p:spPr>
          <a:xfrm>
            <a:off x="4499992" y="6021288"/>
            <a:ext cx="4572000" cy="461665"/>
          </a:xfrm>
          <a:prstGeom prst="rect">
            <a:avLst/>
          </a:prstGeom>
        </p:spPr>
        <p:txBody>
          <a:bodyPr>
            <a:spAutoFit/>
          </a:bodyPr>
          <a:lstStyle/>
          <a:p>
            <a:pPr algn="ctr"/>
            <a:endParaRPr lang="en-US" sz="1200" b="1" dirty="0">
              <a:solidFill>
                <a:srgbClr val="7030A0"/>
              </a:solidFill>
            </a:endParaRPr>
          </a:p>
          <a:p>
            <a:pPr algn="ctr"/>
            <a:r>
              <a:rPr lang="en-US" sz="1200" b="1" dirty="0">
                <a:solidFill>
                  <a:srgbClr val="7030A0"/>
                </a:solidFill>
              </a:rPr>
              <a:t>Dr. Nancy Peled, 2019</a:t>
            </a:r>
          </a:p>
        </p:txBody>
      </p:sp>
    </p:spTree>
    <p:extLst>
      <p:ext uri="{BB962C8B-B14F-4D97-AF65-F5344CB8AC3E}">
        <p14:creationId xmlns:p14="http://schemas.microsoft.com/office/powerpoint/2010/main" val="383212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8" y="1676400"/>
            <a:ext cx="2919412"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624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002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962400"/>
            <a:ext cx="2571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9624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 11"/>
          <p:cNvGraphicFramePr/>
          <p:nvPr>
            <p:extLst>
              <p:ext uri="{D42A27DB-BD31-4B8C-83A1-F6EECF244321}">
                <p14:modId xmlns:p14="http://schemas.microsoft.com/office/powerpoint/2010/main" val="3694870897"/>
              </p:ext>
            </p:extLst>
          </p:nvPr>
        </p:nvGraphicFramePr>
        <p:xfrm>
          <a:off x="304800" y="6172200"/>
          <a:ext cx="8763000" cy="53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ontent Placeholder 2"/>
          <p:cNvSpPr>
            <a:spLocks noGrp="1"/>
          </p:cNvSpPr>
          <p:nvPr>
            <p:ph idx="1"/>
          </p:nvPr>
        </p:nvSpPr>
        <p:spPr>
          <a:xfrm>
            <a:off x="457200" y="908720"/>
            <a:ext cx="8229600" cy="5098571"/>
          </a:xfrm>
        </p:spPr>
        <p:txBody>
          <a:bodyPr/>
          <a:lstStyle/>
          <a:p>
            <a:endParaRPr lang="en-US" dirty="0"/>
          </a:p>
        </p:txBody>
      </p:sp>
      <p:pic>
        <p:nvPicPr>
          <p:cNvPr id="1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744" y="1196752"/>
            <a:ext cx="304800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8229600" cy="778098"/>
          </a:xfrm>
        </p:spPr>
        <p:txBody>
          <a:bodyPr>
            <a:normAutofit/>
          </a:bodyPr>
          <a:lstStyle/>
          <a:p>
            <a:pPr algn="ctr"/>
            <a:r>
              <a:rPr lang="en-US" sz="1800" dirty="0"/>
              <a:t>Some photos from past Oranim RT English Department Events</a:t>
            </a:r>
          </a:p>
        </p:txBody>
      </p:sp>
    </p:spTree>
    <p:extLst>
      <p:ext uri="{BB962C8B-B14F-4D97-AF65-F5344CB8AC3E}">
        <p14:creationId xmlns:p14="http://schemas.microsoft.com/office/powerpoint/2010/main" val="50013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844824"/>
            <a:ext cx="5228404" cy="4525962"/>
          </a:xfrm>
        </p:spPr>
      </p:pic>
      <p:sp>
        <p:nvSpPr>
          <p:cNvPr id="3" name="Title 2"/>
          <p:cNvSpPr>
            <a:spLocks noGrp="1"/>
          </p:cNvSpPr>
          <p:nvPr>
            <p:ph type="title"/>
          </p:nvPr>
        </p:nvSpPr>
        <p:spPr>
          <a:xfrm>
            <a:off x="467544" y="332656"/>
            <a:ext cx="8229600" cy="1368152"/>
          </a:xfrm>
        </p:spPr>
        <p:txBody>
          <a:bodyPr>
            <a:normAutofit fontScale="90000"/>
          </a:bodyPr>
          <a:lstStyle/>
          <a:p>
            <a:br>
              <a:rPr lang="en-US" sz="2700" dirty="0">
                <a:solidFill>
                  <a:srgbClr val="7030A0"/>
                </a:solidFill>
              </a:rPr>
            </a:br>
            <a:r>
              <a:rPr lang="en-US" sz="2200" dirty="0">
                <a:solidFill>
                  <a:schemeClr val="tx1"/>
                </a:solidFill>
              </a:rPr>
              <a:t>In</a:t>
            </a:r>
            <a:r>
              <a:rPr lang="en-US" sz="2400" dirty="0">
                <a:solidFill>
                  <a:srgbClr val="7030A0"/>
                </a:solidFill>
              </a:rPr>
              <a:t> Reader’s Theater </a:t>
            </a:r>
            <a:r>
              <a:rPr lang="en-US" sz="2200" dirty="0">
                <a:solidFill>
                  <a:srgbClr val="7030A0"/>
                </a:solidFill>
              </a:rPr>
              <a:t>t</a:t>
            </a:r>
            <a:r>
              <a:rPr lang="en-US" sz="2200" dirty="0"/>
              <a:t>he “performer’s” goal is to read a text aloud effectively, enabling the audience to visualize the action. </a:t>
            </a:r>
            <a:r>
              <a:rPr lang="en-US" sz="2400" dirty="0">
                <a:effectLst/>
              </a:rPr>
              <a:t>Reader’s theater in the </a:t>
            </a:r>
            <a:r>
              <a:rPr lang="en-US" sz="2400" i="1" dirty="0">
                <a:effectLst/>
              </a:rPr>
              <a:t>classroom</a:t>
            </a:r>
            <a:r>
              <a:rPr lang="en-US" sz="2400" dirty="0">
                <a:effectLst/>
              </a:rPr>
              <a:t> is an instructional method.</a:t>
            </a:r>
            <a:r>
              <a:rPr lang="en-US" sz="2400" dirty="0"/>
              <a:t> </a:t>
            </a:r>
            <a:br>
              <a:rPr lang="en-US" sz="2400" dirty="0">
                <a:solidFill>
                  <a:srgbClr val="7030A0"/>
                </a:solidFill>
              </a:rPr>
            </a:br>
            <a:endParaRPr lang="en-US" sz="2400" dirty="0">
              <a:solidFill>
                <a:schemeClr val="tx1"/>
              </a:solidFill>
            </a:endParaRPr>
          </a:p>
        </p:txBody>
      </p:sp>
      <p:sp>
        <p:nvSpPr>
          <p:cNvPr id="6" name="TextBox 5"/>
          <p:cNvSpPr txBox="1"/>
          <p:nvPr/>
        </p:nvSpPr>
        <p:spPr>
          <a:xfrm>
            <a:off x="395535" y="1844824"/>
            <a:ext cx="3425091" cy="2031325"/>
          </a:xfrm>
          <a:prstGeom prst="rect">
            <a:avLst/>
          </a:prstGeom>
          <a:noFill/>
        </p:spPr>
        <p:txBody>
          <a:bodyPr wrap="square" rtlCol="0">
            <a:spAutoFit/>
          </a:bodyPr>
          <a:lstStyle/>
          <a:p>
            <a:endParaRPr lang="en-US"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a:p>
            <a:r>
              <a:rPr lang="en-US" dirty="0">
                <a:latin typeface="Andalus" panose="02020603050405020304" pitchFamily="18" charset="-78"/>
                <a:cs typeface="Andalus" panose="02020603050405020304" pitchFamily="18" charset="-78"/>
              </a:rPr>
              <a:t>Student teachers</a:t>
            </a:r>
          </a:p>
          <a:p>
            <a:r>
              <a:rPr lang="en-US" dirty="0">
                <a:latin typeface="Andalus" panose="02020603050405020304" pitchFamily="18" charset="-78"/>
                <a:cs typeface="Andalus" panose="02020603050405020304" pitchFamily="18" charset="-78"/>
              </a:rPr>
              <a:t> reading from the</a:t>
            </a:r>
          </a:p>
          <a:p>
            <a:r>
              <a:rPr lang="en-US" dirty="0">
                <a:latin typeface="Andalus" panose="02020603050405020304" pitchFamily="18" charset="-78"/>
                <a:cs typeface="Andalus" panose="02020603050405020304" pitchFamily="18" charset="-78"/>
              </a:rPr>
              <a:t> play </a:t>
            </a:r>
            <a:r>
              <a:rPr lang="en-US" i="1" dirty="0">
                <a:latin typeface="Andalus" panose="02020603050405020304" pitchFamily="18" charset="-78"/>
                <a:cs typeface="Andalus" panose="02020603050405020304" pitchFamily="18" charset="-78"/>
              </a:rPr>
              <a:t>Anastasia</a:t>
            </a:r>
            <a:r>
              <a:rPr lang="en-US" dirty="0">
                <a:latin typeface="Andalus" panose="02020603050405020304" pitchFamily="18" charset="-78"/>
                <a:cs typeface="Andalus" panose="02020603050405020304" pitchFamily="18" charset="-78"/>
              </a:rPr>
              <a:t>,</a:t>
            </a:r>
          </a:p>
          <a:p>
            <a:r>
              <a:rPr lang="en-US" dirty="0">
                <a:latin typeface="Andalus" panose="02020603050405020304" pitchFamily="18" charset="-78"/>
                <a:cs typeface="Andalus" panose="02020603050405020304" pitchFamily="18" charset="-78"/>
              </a:rPr>
              <a:t> at Oranim Academic</a:t>
            </a:r>
          </a:p>
          <a:p>
            <a:r>
              <a:rPr lang="en-US" dirty="0">
                <a:latin typeface="Andalus" panose="02020603050405020304" pitchFamily="18" charset="-78"/>
                <a:cs typeface="Andalus" panose="02020603050405020304" pitchFamily="18" charset="-78"/>
              </a:rPr>
              <a:t> College, 2015.</a:t>
            </a:r>
          </a:p>
        </p:txBody>
      </p:sp>
      <p:sp>
        <p:nvSpPr>
          <p:cNvPr id="2" name="Rectangle 1"/>
          <p:cNvSpPr/>
          <p:nvPr/>
        </p:nvSpPr>
        <p:spPr>
          <a:xfrm>
            <a:off x="4283968" y="6468565"/>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163890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481329"/>
            <a:ext cx="7931224" cy="4251928"/>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endParaRPr lang="en-US" dirty="0"/>
          </a:p>
          <a:p>
            <a:pPr marL="109728" indent="0">
              <a:buNone/>
            </a:pPr>
            <a:r>
              <a:rPr lang="en-US" sz="3200" dirty="0">
                <a:solidFill>
                  <a:srgbClr val="7030A0"/>
                </a:solidFill>
              </a:rPr>
              <a:t>Reader’s Theater </a:t>
            </a:r>
            <a:r>
              <a:rPr lang="en-US" sz="3200" dirty="0"/>
              <a:t>is an appropriate and effective method for improving </a:t>
            </a:r>
            <a:r>
              <a:rPr lang="en-US" sz="3200" dirty="0">
                <a:solidFill>
                  <a:srgbClr val="00B050"/>
                </a:solidFill>
              </a:rPr>
              <a:t>reading and oral fluency</a:t>
            </a:r>
            <a:r>
              <a:rPr lang="en-US" sz="3200" dirty="0"/>
              <a:t>.</a:t>
            </a:r>
          </a:p>
          <a:p>
            <a:pPr marL="109728" indent="0">
              <a:buNone/>
            </a:pPr>
            <a:endParaRPr lang="en-US" sz="3200" dirty="0"/>
          </a:p>
          <a:p>
            <a:pPr marL="109728" indent="0">
              <a:buNone/>
            </a:pPr>
            <a:r>
              <a:rPr lang="en-US" sz="3200" dirty="0"/>
              <a:t>“</a:t>
            </a:r>
            <a:r>
              <a:rPr lang="en-US" sz="2400" dirty="0"/>
              <a:t>Fluency difficulties may be the key concern for upwards of 90% of children with significant problems in reading comprehension</a:t>
            </a:r>
            <a:r>
              <a:rPr lang="en-US" sz="3200" dirty="0"/>
              <a:t>.”</a:t>
            </a:r>
          </a:p>
          <a:p>
            <a:pPr marL="109728" indent="0">
              <a:buNone/>
            </a:pPr>
            <a:r>
              <a:rPr lang="en-US" sz="1800" dirty="0"/>
              <a:t>1997 American National Reading Panel Report</a:t>
            </a:r>
            <a:endParaRPr lang="en-US" sz="3200" dirty="0"/>
          </a:p>
          <a:p>
            <a:endParaRPr lang="en-US" dirty="0"/>
          </a:p>
        </p:txBody>
      </p:sp>
      <p:sp>
        <p:nvSpPr>
          <p:cNvPr id="3" name="Title 2"/>
          <p:cNvSpPr>
            <a:spLocks noGrp="1"/>
          </p:cNvSpPr>
          <p:nvPr>
            <p:ph type="title"/>
          </p:nvPr>
        </p:nvSpPr>
        <p:spPr/>
        <p:txBody>
          <a:bodyPr>
            <a:normAutofit/>
          </a:bodyPr>
          <a:lstStyle/>
          <a:p>
            <a:pPr algn="ctr"/>
            <a:r>
              <a:rPr lang="en-US" sz="4000" dirty="0">
                <a:effectLst/>
                <a:latin typeface="Microsoft Sans Serif" panose="020B0604020202020204" pitchFamily="34" charset="0"/>
                <a:cs typeface="Microsoft Sans Serif" panose="020B0604020202020204" pitchFamily="34" charset="0"/>
              </a:rPr>
              <a:t>Why Use Reader’s Theater?</a:t>
            </a:r>
            <a:endParaRPr lang="en-US" sz="4000" dirty="0">
              <a:latin typeface="Microsoft Sans Serif" panose="020B0604020202020204" pitchFamily="34" charset="0"/>
              <a:cs typeface="Microsoft Sans Serif" panose="020B0604020202020204" pitchFamily="34" charset="0"/>
            </a:endParaRPr>
          </a:p>
        </p:txBody>
      </p:sp>
      <p:sp>
        <p:nvSpPr>
          <p:cNvPr id="4" name="Rectangle 3"/>
          <p:cNvSpPr/>
          <p:nvPr/>
        </p:nvSpPr>
        <p:spPr>
          <a:xfrm>
            <a:off x="4355976" y="6237312"/>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179516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196752"/>
            <a:ext cx="8003232" cy="4608513"/>
          </a:xfrm>
          <a:ln>
            <a:no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p>
          <a:p>
            <a:pPr marL="109728" indent="0">
              <a:buNone/>
            </a:pPr>
            <a:endParaRPr lang="en-US" sz="3200" dirty="0">
              <a:solidFill>
                <a:schemeClr val="accent2">
                  <a:lumMod val="60000"/>
                  <a:lumOff val="40000"/>
                </a:schemeClr>
              </a:solidFill>
            </a:endParaRPr>
          </a:p>
          <a:p>
            <a:pPr marL="109728" indent="0">
              <a:buNone/>
            </a:pPr>
            <a:endParaRPr lang="en-US" sz="3200" dirty="0">
              <a:solidFill>
                <a:schemeClr val="accent2">
                  <a:lumMod val="60000"/>
                  <a:lumOff val="40000"/>
                </a:schemeClr>
              </a:solidFill>
            </a:endParaRPr>
          </a:p>
          <a:p>
            <a:pPr marL="109728" indent="0">
              <a:buNone/>
            </a:pPr>
            <a:endParaRPr lang="en-US" sz="3200" dirty="0">
              <a:solidFill>
                <a:schemeClr val="accent2">
                  <a:lumMod val="60000"/>
                  <a:lumOff val="40000"/>
                </a:schemeClr>
              </a:solidFill>
            </a:endParaRPr>
          </a:p>
          <a:p>
            <a:pPr marL="109728" indent="0">
              <a:buNone/>
            </a:pPr>
            <a:r>
              <a:rPr lang="en-US" sz="2400" dirty="0">
                <a:solidFill>
                  <a:schemeClr val="accent2">
                    <a:lumMod val="60000"/>
                    <a:lumOff val="40000"/>
                  </a:schemeClr>
                </a:solidFill>
              </a:rPr>
              <a:t>Fluency</a:t>
            </a:r>
            <a:r>
              <a:rPr lang="en-US" sz="2400" dirty="0"/>
              <a:t> (automaticity) is performing any activity (including reading words) with no noticeable cognitive or mental effort.</a:t>
            </a:r>
            <a:endParaRPr lang="en-US" sz="2400" dirty="0">
              <a:solidFill>
                <a:schemeClr val="accent2">
                  <a:lumMod val="60000"/>
                  <a:lumOff val="40000"/>
                </a:schemeClr>
              </a:solidFill>
            </a:endParaRPr>
          </a:p>
          <a:p>
            <a:pPr marL="109728" indent="0">
              <a:buNone/>
            </a:pPr>
            <a:r>
              <a:rPr lang="en-US" sz="2400" dirty="0">
                <a:solidFill>
                  <a:schemeClr val="accent2">
                    <a:lumMod val="60000"/>
                    <a:lumOff val="40000"/>
                  </a:schemeClr>
                </a:solidFill>
              </a:rPr>
              <a:t>Fluency</a:t>
            </a:r>
            <a:r>
              <a:rPr lang="en-US" sz="2400" dirty="0"/>
              <a:t> ~ in any activity~ is achieved through practice. So too, in reading, </a:t>
            </a:r>
            <a:r>
              <a:rPr lang="en-US" sz="2400" dirty="0">
                <a:solidFill>
                  <a:schemeClr val="accent2">
                    <a:lumMod val="60000"/>
                    <a:lumOff val="40000"/>
                  </a:schemeClr>
                </a:solidFill>
              </a:rPr>
              <a:t>fluency</a:t>
            </a:r>
            <a:r>
              <a:rPr lang="en-US" sz="2400" dirty="0"/>
              <a:t> is achieved through practice. </a:t>
            </a:r>
          </a:p>
          <a:p>
            <a:pPr marL="109728" indent="0">
              <a:buNone/>
            </a:pPr>
            <a:endParaRPr lang="en-US" dirty="0"/>
          </a:p>
        </p:txBody>
      </p:sp>
      <p:sp>
        <p:nvSpPr>
          <p:cNvPr id="3" name="Title 2"/>
          <p:cNvSpPr>
            <a:spLocks noGrp="1"/>
          </p:cNvSpPr>
          <p:nvPr>
            <p:ph type="title"/>
          </p:nvPr>
        </p:nvSpPr>
        <p:spPr/>
        <p:txBody>
          <a:bodyPr>
            <a:noAutofit/>
          </a:bodyPr>
          <a:lstStyle/>
          <a:p>
            <a:r>
              <a:rPr lang="en-US" sz="4000" dirty="0">
                <a:effectLst/>
                <a:latin typeface="Microsoft Sans Serif" panose="020B0604020202020204" pitchFamily="34" charset="0"/>
                <a:cs typeface="Microsoft Sans Serif" panose="020B0604020202020204" pitchFamily="34" charset="0"/>
              </a:rPr>
              <a:t>What is Fluency?</a:t>
            </a:r>
            <a:endParaRPr lang="en-US" sz="4000" dirty="0">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180" y="1196752"/>
            <a:ext cx="3048000" cy="2016224"/>
          </a:xfrm>
          <a:prstGeom prst="rect">
            <a:avLst/>
          </a:prstGeom>
        </p:spPr>
      </p:pic>
      <p:sp>
        <p:nvSpPr>
          <p:cNvPr id="5" name="Rectangle 4"/>
          <p:cNvSpPr/>
          <p:nvPr/>
        </p:nvSpPr>
        <p:spPr>
          <a:xfrm>
            <a:off x="4499992" y="6093296"/>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369023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81329"/>
            <a:ext cx="8075240" cy="4395944"/>
          </a:xfrm>
          <a:ln>
            <a:noFill/>
          </a:ln>
        </p:spPr>
        <p:style>
          <a:lnRef idx="2">
            <a:schemeClr val="accent1"/>
          </a:lnRef>
          <a:fillRef idx="1">
            <a:schemeClr val="lt1"/>
          </a:fillRef>
          <a:effectRef idx="0">
            <a:schemeClr val="accent1"/>
          </a:effectRef>
          <a:fontRef idx="minor">
            <a:schemeClr val="dk1"/>
          </a:fontRef>
        </p:style>
        <p:txBody>
          <a:bodyPr>
            <a:normAutofit/>
          </a:bodyPr>
          <a:lstStyle/>
          <a:p>
            <a:pPr marL="109728" indent="0">
              <a:buNone/>
            </a:pPr>
            <a:r>
              <a:rPr lang="en-US" sz="2400" dirty="0"/>
              <a:t>“One teacher observed, ‘I don’t</a:t>
            </a:r>
          </a:p>
          <a:p>
            <a:pPr marL="109728" indent="0">
              <a:buNone/>
            </a:pPr>
            <a:r>
              <a:rPr lang="en-US" sz="2400" dirty="0"/>
              <a:t>know how to define </a:t>
            </a:r>
            <a:r>
              <a:rPr lang="en-US" sz="2400" dirty="0">
                <a:solidFill>
                  <a:schemeClr val="accent2">
                    <a:lumMod val="60000"/>
                    <a:lumOff val="40000"/>
                  </a:schemeClr>
                </a:solidFill>
              </a:rPr>
              <a:t>fluency</a:t>
            </a:r>
            <a:r>
              <a:rPr lang="en-US" sz="2400" dirty="0"/>
              <a:t>, but I know it when I</a:t>
            </a:r>
          </a:p>
          <a:p>
            <a:pPr marL="109728" indent="0">
              <a:buNone/>
            </a:pPr>
            <a:r>
              <a:rPr lang="en-US" sz="2400" dirty="0"/>
              <a:t>hear it.’” </a:t>
            </a:r>
          </a:p>
          <a:p>
            <a:pPr marL="109728" indent="0">
              <a:buNone/>
            </a:pPr>
            <a:r>
              <a:rPr lang="en-US" sz="1800" dirty="0"/>
              <a:t>Martinez, </a:t>
            </a:r>
            <a:r>
              <a:rPr lang="en-US" sz="1800" dirty="0" err="1"/>
              <a:t>Roser</a:t>
            </a:r>
            <a:r>
              <a:rPr lang="en-US" sz="1800" dirty="0"/>
              <a:t> &amp; </a:t>
            </a:r>
            <a:r>
              <a:rPr lang="en-US" sz="1800" dirty="0" err="1"/>
              <a:t>Strecker</a:t>
            </a:r>
            <a:r>
              <a:rPr lang="en-US" sz="1800" dirty="0"/>
              <a:t>, 2002</a:t>
            </a:r>
            <a:r>
              <a:rPr lang="en-US" dirty="0"/>
              <a:t>.</a:t>
            </a:r>
          </a:p>
          <a:p>
            <a:pPr marL="109728" indent="0">
              <a:buNone/>
            </a:pPr>
            <a:endParaRPr lang="en-US" sz="2400" dirty="0"/>
          </a:p>
          <a:p>
            <a:pPr marL="109728" indent="0">
              <a:buNone/>
            </a:pPr>
            <a:r>
              <a:rPr lang="en-US" sz="2400" dirty="0">
                <a:solidFill>
                  <a:schemeClr val="accent2">
                    <a:lumMod val="60000"/>
                    <a:lumOff val="40000"/>
                  </a:schemeClr>
                </a:solidFill>
              </a:rPr>
              <a:t>Fluency</a:t>
            </a:r>
            <a:r>
              <a:rPr lang="en-US" sz="2400" dirty="0"/>
              <a:t> means reading text quickly, accurately, and with proper expression or prosody. This frees the reader’s attention to process meaning. The focus of reading instruction is for pupils to get to the meaning.</a:t>
            </a:r>
          </a:p>
          <a:p>
            <a:pPr marL="109728" indent="0">
              <a:buNone/>
            </a:pPr>
            <a:endParaRPr lang="en-US" sz="2400" dirty="0"/>
          </a:p>
        </p:txBody>
      </p:sp>
      <p:sp>
        <p:nvSpPr>
          <p:cNvPr id="3" name="Title 2"/>
          <p:cNvSpPr>
            <a:spLocks noGrp="1"/>
          </p:cNvSpPr>
          <p:nvPr>
            <p:ph type="title"/>
          </p:nvPr>
        </p:nvSpPr>
        <p:spPr/>
        <p:txBody>
          <a:bodyPr>
            <a:noAutofit/>
          </a:bodyPr>
          <a:lstStyle/>
          <a:p>
            <a:pPr algn="ctr"/>
            <a:r>
              <a:rPr lang="en-US" sz="4000" dirty="0">
                <a:effectLst/>
                <a:latin typeface="Microsoft Sans Serif" panose="020B0604020202020204" pitchFamily="34" charset="0"/>
                <a:cs typeface="Microsoft Sans Serif" panose="020B0604020202020204" pitchFamily="34" charset="0"/>
              </a:rPr>
              <a:t>What Is Reading Fluency? </a:t>
            </a:r>
            <a:br>
              <a:rPr lang="en-US" sz="4000" dirty="0">
                <a:effectLst/>
                <a:latin typeface="Microsoft Sans Serif" panose="020B0604020202020204" pitchFamily="34" charset="0"/>
                <a:cs typeface="Microsoft Sans Serif" panose="020B0604020202020204" pitchFamily="34" charset="0"/>
              </a:rPr>
            </a:br>
            <a:endParaRPr lang="en-US" sz="4000" dirty="0">
              <a:latin typeface="Microsoft Sans Serif" panose="020B0604020202020204" pitchFamily="34" charset="0"/>
              <a:cs typeface="Microsoft Sans Serif" panose="020B0604020202020204" pitchFamily="34" charset="0"/>
            </a:endParaRPr>
          </a:p>
        </p:txBody>
      </p:sp>
      <p:sp>
        <p:nvSpPr>
          <p:cNvPr id="4" name="Rectangle 3"/>
          <p:cNvSpPr/>
          <p:nvPr/>
        </p:nvSpPr>
        <p:spPr>
          <a:xfrm>
            <a:off x="4427984" y="5949280"/>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428050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481329"/>
            <a:ext cx="8003232" cy="4251928"/>
          </a:xfrm>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109728" indent="0">
              <a:buNone/>
            </a:pPr>
            <a:r>
              <a:rPr lang="en-US" sz="2400" dirty="0">
                <a:solidFill>
                  <a:srgbClr val="00B050"/>
                </a:solidFill>
              </a:rPr>
              <a:t>Reading fluency </a:t>
            </a:r>
            <a:r>
              <a:rPr lang="en-US" sz="2400" dirty="0"/>
              <a:t>is “a developmental process that refers to efficient, effective decoding skills that permit the reader to comprehend text. ... Fluency is </a:t>
            </a:r>
            <a:r>
              <a:rPr lang="en-US" sz="2400" i="1" u="sng" dirty="0"/>
              <a:t>manifested</a:t>
            </a:r>
            <a:r>
              <a:rPr lang="en-US" sz="2400" dirty="0"/>
              <a:t> in accurate, rapid, expressive oral reading and is </a:t>
            </a:r>
            <a:r>
              <a:rPr lang="en-US" sz="2400" i="1" u="sng" dirty="0"/>
              <a:t>applied</a:t>
            </a:r>
            <a:r>
              <a:rPr lang="en-US" sz="2400" dirty="0"/>
              <a:t> during, and makes possible, silent-reading comprehension</a:t>
            </a:r>
            <a:r>
              <a:rPr lang="en-US" dirty="0"/>
              <a:t>.” </a:t>
            </a:r>
          </a:p>
          <a:p>
            <a:pPr marL="109728" indent="0">
              <a:buNone/>
            </a:pPr>
            <a:r>
              <a:rPr lang="en-US" sz="2000" dirty="0"/>
              <a:t>Samuels &amp; </a:t>
            </a:r>
            <a:r>
              <a:rPr lang="en-US" sz="2000" dirty="0" err="1"/>
              <a:t>Farstrup</a:t>
            </a:r>
            <a:r>
              <a:rPr lang="en-US" sz="2000" dirty="0"/>
              <a:t>, 2005.</a:t>
            </a:r>
          </a:p>
          <a:p>
            <a:pPr marL="109728" indent="0">
              <a:buNone/>
            </a:pPr>
            <a:r>
              <a:rPr lang="en-US" sz="2400" dirty="0">
                <a:solidFill>
                  <a:srgbClr val="00B050"/>
                </a:solidFill>
              </a:rPr>
              <a:t>Prosody</a:t>
            </a:r>
            <a:r>
              <a:rPr lang="en-US" sz="2400" dirty="0"/>
              <a:t> has been described as the “music” of speech and can be identified in the “enthusiasm, phrasing, emphasis, smoothness and pace” in oral reading.</a:t>
            </a:r>
          </a:p>
          <a:p>
            <a:pPr marL="109728" indent="0">
              <a:buNone/>
            </a:pPr>
            <a:r>
              <a:rPr lang="en-US" sz="2000" dirty="0" err="1"/>
              <a:t>Groen</a:t>
            </a:r>
            <a:r>
              <a:rPr lang="en-US" sz="2000" dirty="0"/>
              <a:t>, </a:t>
            </a:r>
            <a:r>
              <a:rPr lang="en-US" sz="2000" dirty="0" err="1"/>
              <a:t>Veenendaal</a:t>
            </a:r>
            <a:r>
              <a:rPr lang="en-US" sz="2000" dirty="0"/>
              <a:t> &amp; </a:t>
            </a:r>
            <a:r>
              <a:rPr lang="en-US" sz="2000" dirty="0" err="1"/>
              <a:t>Verhoeven</a:t>
            </a:r>
            <a:r>
              <a:rPr lang="en-US" sz="2000" dirty="0"/>
              <a:t>, 2018.</a:t>
            </a:r>
          </a:p>
          <a:p>
            <a:pPr marL="109728" indent="0">
              <a:buNone/>
            </a:pPr>
            <a:endParaRPr lang="en-US" sz="2400" dirty="0"/>
          </a:p>
          <a:p>
            <a:endParaRPr lang="en-US" dirty="0"/>
          </a:p>
        </p:txBody>
      </p:sp>
      <p:sp>
        <p:nvSpPr>
          <p:cNvPr id="3" name="Title 2"/>
          <p:cNvSpPr>
            <a:spLocks noGrp="1"/>
          </p:cNvSpPr>
          <p:nvPr>
            <p:ph type="title"/>
          </p:nvPr>
        </p:nvSpPr>
        <p:spPr/>
        <p:txBody>
          <a:bodyPr>
            <a:noAutofit/>
          </a:bodyPr>
          <a:lstStyle/>
          <a:p>
            <a:pPr algn="ctr"/>
            <a:br>
              <a:rPr lang="en-US" sz="4000" dirty="0">
                <a:effectLst/>
                <a:latin typeface="Microsoft Sans Serif" panose="020B0604020202020204" pitchFamily="34" charset="0"/>
                <a:cs typeface="Microsoft Sans Serif" panose="020B0604020202020204" pitchFamily="34" charset="0"/>
              </a:rPr>
            </a:br>
            <a:r>
              <a:rPr lang="en-US" sz="4000" dirty="0">
                <a:effectLst/>
                <a:latin typeface="Microsoft Sans Serif" panose="020B0604020202020204" pitchFamily="34" charset="0"/>
                <a:cs typeface="Microsoft Sans Serif" panose="020B0604020202020204" pitchFamily="34" charset="0"/>
              </a:rPr>
              <a:t>Research Definitions</a:t>
            </a:r>
            <a:endParaRPr lang="en-US" sz="4000" dirty="0">
              <a:latin typeface="Microsoft Sans Serif" panose="020B0604020202020204" pitchFamily="34" charset="0"/>
              <a:cs typeface="Microsoft Sans Serif" panose="020B0604020202020204" pitchFamily="34" charset="0"/>
            </a:endParaRPr>
          </a:p>
        </p:txBody>
      </p:sp>
      <p:sp>
        <p:nvSpPr>
          <p:cNvPr id="4" name="Rectangle 3"/>
          <p:cNvSpPr/>
          <p:nvPr/>
        </p:nvSpPr>
        <p:spPr>
          <a:xfrm>
            <a:off x="4427984" y="6021288"/>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1463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07288" cy="4525963"/>
          </a:xfrm>
        </p:spPr>
        <p:txBody>
          <a:bodyPr>
            <a:normAutofit/>
          </a:bodyPr>
          <a:lstStyle/>
          <a:p>
            <a:pPr marL="109728" indent="0" algn="ctr">
              <a:buNone/>
            </a:pPr>
            <a:r>
              <a:rPr lang="en-US" sz="2000" b="1" u="sng" dirty="0">
                <a:latin typeface="Andalus" panose="02020603050405020304" pitchFamily="18" charset="-78"/>
                <a:cs typeface="Andalus" panose="02020603050405020304" pitchFamily="18" charset="-78"/>
              </a:rPr>
              <a:t>Consider the implication of each statement:</a:t>
            </a:r>
            <a:r>
              <a:rPr lang="en-US" dirty="0"/>
              <a:t> </a:t>
            </a:r>
          </a:p>
          <a:p>
            <a:pPr marL="109728" indent="0">
              <a:buNone/>
            </a:pPr>
            <a:endParaRPr lang="en-US" sz="2400" b="1" u="sng" dirty="0"/>
          </a:p>
          <a:p>
            <a:pPr marL="109728" indent="0">
              <a:buNone/>
            </a:pPr>
            <a:r>
              <a:rPr lang="en-US" sz="2400" b="1" u="sng" dirty="0"/>
              <a:t>I</a:t>
            </a:r>
            <a:r>
              <a:rPr lang="en-US" sz="2400" dirty="0"/>
              <a:t> didn't say Nancy stole my blue pen.		</a:t>
            </a:r>
          </a:p>
          <a:p>
            <a:pPr marL="109728" indent="0">
              <a:buNone/>
            </a:pPr>
            <a:r>
              <a:rPr lang="en-US" sz="2400" dirty="0"/>
              <a:t>I </a:t>
            </a:r>
            <a:r>
              <a:rPr lang="en-US" sz="2400" b="1" u="sng" dirty="0"/>
              <a:t>didn't</a:t>
            </a:r>
            <a:r>
              <a:rPr lang="en-US" sz="2400" b="1" dirty="0"/>
              <a:t> </a:t>
            </a:r>
            <a:r>
              <a:rPr lang="en-US" sz="2400" dirty="0"/>
              <a:t>say Nancy stole my blue pen.		                                         I didn't </a:t>
            </a:r>
            <a:r>
              <a:rPr lang="en-US" sz="2400" b="1" u="sng" dirty="0"/>
              <a:t>say</a:t>
            </a:r>
            <a:r>
              <a:rPr lang="en-US" sz="2400" dirty="0"/>
              <a:t> Nancy stole my blue pen.		  </a:t>
            </a:r>
          </a:p>
          <a:p>
            <a:pPr marL="109728" indent="0">
              <a:buNone/>
            </a:pPr>
            <a:r>
              <a:rPr lang="en-US" sz="2400" dirty="0"/>
              <a:t>I didn't say </a:t>
            </a:r>
            <a:r>
              <a:rPr lang="en-US" sz="2400" b="1" u="sng" dirty="0"/>
              <a:t>Nancy</a:t>
            </a:r>
            <a:r>
              <a:rPr lang="en-US" sz="2400" dirty="0"/>
              <a:t> stole my blue pen.		                               I didn't say Nancy </a:t>
            </a:r>
            <a:r>
              <a:rPr lang="en-US" sz="2400" b="1" u="sng" dirty="0"/>
              <a:t>stole</a:t>
            </a:r>
            <a:r>
              <a:rPr lang="en-US" sz="2400" dirty="0"/>
              <a:t> my blue pen.  </a:t>
            </a:r>
          </a:p>
          <a:p>
            <a:pPr marL="109728" indent="0">
              <a:buNone/>
            </a:pPr>
            <a:r>
              <a:rPr lang="en-US" sz="2400" dirty="0"/>
              <a:t>I didn't say Nancy stole </a:t>
            </a:r>
            <a:r>
              <a:rPr lang="en-US" sz="2400" b="1" u="sng" dirty="0"/>
              <a:t>my</a:t>
            </a:r>
            <a:r>
              <a:rPr lang="en-US" sz="2400" b="1" dirty="0"/>
              <a:t> </a:t>
            </a:r>
            <a:r>
              <a:rPr lang="en-US" sz="2400" dirty="0"/>
              <a:t>blue pen.		                               I didn't say Nancy stole my </a:t>
            </a:r>
            <a:r>
              <a:rPr lang="en-US" sz="2400" b="1" u="sng" dirty="0"/>
              <a:t>blue</a:t>
            </a:r>
            <a:r>
              <a:rPr lang="en-US" sz="2400" dirty="0"/>
              <a:t> pen.		                               I didn't say Nancy stole my blue </a:t>
            </a:r>
            <a:r>
              <a:rPr lang="en-US" sz="2400" b="1" u="sng" dirty="0"/>
              <a:t>pen</a:t>
            </a:r>
            <a:r>
              <a:rPr lang="en-US" sz="2400" dirty="0"/>
              <a:t>.	</a:t>
            </a:r>
            <a:r>
              <a:rPr lang="en-US" dirty="0"/>
              <a:t>	</a:t>
            </a:r>
          </a:p>
        </p:txBody>
      </p:sp>
      <p:sp>
        <p:nvSpPr>
          <p:cNvPr id="3" name="Title 2"/>
          <p:cNvSpPr>
            <a:spLocks noGrp="1"/>
          </p:cNvSpPr>
          <p:nvPr>
            <p:ph type="title"/>
          </p:nvPr>
        </p:nvSpPr>
        <p:spPr/>
        <p:txBody>
          <a:bodyPr>
            <a:normAutofit/>
          </a:bodyPr>
          <a:lstStyle/>
          <a:p>
            <a:pPr algn="ctr"/>
            <a:r>
              <a:rPr lang="en-US" sz="2800" b="0" dirty="0">
                <a:effectLst/>
              </a:rPr>
              <a:t>Using Voice Inflection (Prosody) to Convey Meaning</a:t>
            </a:r>
          </a:p>
        </p:txBody>
      </p:sp>
      <p:sp>
        <p:nvSpPr>
          <p:cNvPr id="4" name="Rectangle 3"/>
          <p:cNvSpPr/>
          <p:nvPr/>
        </p:nvSpPr>
        <p:spPr>
          <a:xfrm>
            <a:off x="6213718" y="5949280"/>
            <a:ext cx="1846980" cy="276999"/>
          </a:xfrm>
          <a:prstGeom prst="rect">
            <a:avLst/>
          </a:prstGeom>
        </p:spPr>
        <p:txBody>
          <a:bodyPr wrap="none">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400203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81329"/>
            <a:ext cx="8075240" cy="4323936"/>
          </a:xfrm>
          <a:ln>
            <a:noFill/>
          </a:ln>
        </p:spPr>
        <p:style>
          <a:lnRef idx="2">
            <a:schemeClr val="accent1"/>
          </a:lnRef>
          <a:fillRef idx="1">
            <a:schemeClr val="lt1"/>
          </a:fillRef>
          <a:effectRef idx="0">
            <a:schemeClr val="accent1"/>
          </a:effectRef>
          <a:fontRef idx="minor">
            <a:schemeClr val="dk1"/>
          </a:fontRef>
        </p:style>
        <p:txBody>
          <a:bodyPr>
            <a:normAutofit/>
          </a:bodyPr>
          <a:lstStyle/>
          <a:p>
            <a:pPr marL="109728" indent="0">
              <a:buNone/>
            </a:pPr>
            <a:r>
              <a:rPr lang="en-US" dirty="0"/>
              <a:t>“</a:t>
            </a:r>
            <a:r>
              <a:rPr lang="en-US" sz="2400" dirty="0"/>
              <a:t>Our current thinking on </a:t>
            </a:r>
            <a:r>
              <a:rPr lang="en-US" sz="2400" dirty="0">
                <a:solidFill>
                  <a:srgbClr val="00B050"/>
                </a:solidFill>
              </a:rPr>
              <a:t>reading fluency </a:t>
            </a:r>
            <a:r>
              <a:rPr lang="en-US" sz="2400" dirty="0"/>
              <a:t>is that it is indeed an important factor when considering effective reading programs for students. Moreover, it may be even more of a concern for those students who experience difficulty in learning to read and comprehend what they read</a:t>
            </a:r>
            <a:r>
              <a:rPr lang="en-US" dirty="0"/>
              <a:t>.” </a:t>
            </a:r>
          </a:p>
          <a:p>
            <a:pPr marL="109728" indent="0">
              <a:buNone/>
            </a:pPr>
            <a:r>
              <a:rPr lang="en-US" sz="2000" dirty="0" err="1"/>
              <a:t>Rasinski</a:t>
            </a:r>
            <a:r>
              <a:rPr lang="en-US" sz="2000" dirty="0"/>
              <a:t>, Homan &amp; Biggs, 2008.</a:t>
            </a:r>
          </a:p>
          <a:p>
            <a:pPr marL="109728" indent="0">
              <a:buNone/>
            </a:pPr>
            <a:endParaRPr lang="en-US" sz="2400" dirty="0">
              <a:solidFill>
                <a:srgbClr val="00B050"/>
              </a:solidFill>
            </a:endParaRPr>
          </a:p>
          <a:p>
            <a:pPr marL="109728" indent="0" algn="ctr">
              <a:buNone/>
            </a:pPr>
            <a:r>
              <a:rPr lang="en-US" sz="2800" dirty="0">
                <a:solidFill>
                  <a:srgbClr val="00B050"/>
                </a:solidFill>
              </a:rPr>
              <a:t>To gain meaning from text, students must read fluently.</a:t>
            </a:r>
          </a:p>
        </p:txBody>
      </p:sp>
      <p:sp>
        <p:nvSpPr>
          <p:cNvPr id="3" name="Title 2"/>
          <p:cNvSpPr>
            <a:spLocks noGrp="1"/>
          </p:cNvSpPr>
          <p:nvPr>
            <p:ph type="title"/>
          </p:nvPr>
        </p:nvSpPr>
        <p:spPr/>
        <p:txBody>
          <a:bodyPr>
            <a:normAutofit/>
          </a:bodyPr>
          <a:lstStyle/>
          <a:p>
            <a:pPr algn="ctr"/>
            <a:r>
              <a:rPr lang="en-US" sz="3600" dirty="0">
                <a:latin typeface="Microsoft Sans Serif" panose="020B0604020202020204" pitchFamily="34" charset="0"/>
                <a:cs typeface="Microsoft Sans Serif" panose="020B0604020202020204" pitchFamily="34" charset="0"/>
              </a:rPr>
              <a:t>The Importance of Reading Fluency</a:t>
            </a:r>
          </a:p>
        </p:txBody>
      </p:sp>
      <p:sp>
        <p:nvSpPr>
          <p:cNvPr id="4" name="Rectangle 3"/>
          <p:cNvSpPr/>
          <p:nvPr/>
        </p:nvSpPr>
        <p:spPr>
          <a:xfrm>
            <a:off x="4499992" y="6032321"/>
            <a:ext cx="4572000" cy="276999"/>
          </a:xfrm>
          <a:prstGeom prst="rect">
            <a:avLst/>
          </a:prstGeom>
        </p:spPr>
        <p:txBody>
          <a:bodyPr>
            <a:spAutoFit/>
          </a:bodyPr>
          <a:lstStyle/>
          <a:p>
            <a:pPr algn="ctr"/>
            <a:r>
              <a:rPr lang="en-US" sz="1200" b="1" dirty="0">
                <a:solidFill>
                  <a:srgbClr val="7030A0"/>
                </a:solidFill>
              </a:rPr>
              <a:t>Dr. Nancy Peled, 2019</a:t>
            </a:r>
          </a:p>
        </p:txBody>
      </p:sp>
    </p:spTree>
    <p:extLst>
      <p:ext uri="{BB962C8B-B14F-4D97-AF65-F5344CB8AC3E}">
        <p14:creationId xmlns:p14="http://schemas.microsoft.com/office/powerpoint/2010/main" val="3052066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8120</TotalTime>
  <Words>1934</Words>
  <Application>Microsoft Office PowerPoint</Application>
  <PresentationFormat>‫הצגה על המסך (4:3)</PresentationFormat>
  <Paragraphs>222</Paragraphs>
  <Slides>25</Slides>
  <Notes>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25</vt:i4>
      </vt:variant>
    </vt:vector>
  </HeadingPairs>
  <TitlesOfParts>
    <vt:vector size="34" baseType="lpstr">
      <vt:lpstr>Andalus</vt:lpstr>
      <vt:lpstr>Calibri</vt:lpstr>
      <vt:lpstr>Lucida Sans Unicode</vt:lpstr>
      <vt:lpstr>Microsoft Sans Serif</vt:lpstr>
      <vt:lpstr>Verdana</vt:lpstr>
      <vt:lpstr>Wingdings</vt:lpstr>
      <vt:lpstr>Wingdings 2</vt:lpstr>
      <vt:lpstr>Wingdings 3</vt:lpstr>
      <vt:lpstr>Concourse</vt:lpstr>
      <vt:lpstr>The Voice is the Vehicle</vt:lpstr>
      <vt:lpstr>What is Reader’s Theater?</vt:lpstr>
      <vt:lpstr> In Reader’s Theater the “performer’s” goal is to read a text aloud effectively, enabling the audience to visualize the action. Reader’s theater in the classroom is an instructional method.  </vt:lpstr>
      <vt:lpstr>Why Use Reader’s Theater?</vt:lpstr>
      <vt:lpstr>What is Fluency?</vt:lpstr>
      <vt:lpstr>What Is Reading Fluency?  </vt:lpstr>
      <vt:lpstr> Research Definitions</vt:lpstr>
      <vt:lpstr>Using Voice Inflection (Prosody) to Convey Meaning</vt:lpstr>
      <vt:lpstr>The Importance of Reading Fluency</vt:lpstr>
      <vt:lpstr>Reader’s Theater &amp; Fluency</vt:lpstr>
      <vt:lpstr>Reader’s Theater &amp; Reading Comprehension</vt:lpstr>
      <vt:lpstr>Reader’s Theater &amp; Vocabulary Learning</vt:lpstr>
      <vt:lpstr>Implementing Reader’s Theater in the Classroom</vt:lpstr>
      <vt:lpstr>From Text to Script</vt:lpstr>
      <vt:lpstr> Where the Wild Things Are  Maurice Sendak</vt:lpstr>
      <vt:lpstr>   Where the Wild Things Are  Maurice Sendak   </vt:lpstr>
      <vt:lpstr>Assessing </vt:lpstr>
      <vt:lpstr>Advantages</vt:lpstr>
      <vt:lpstr>More Advantages</vt:lpstr>
      <vt:lpstr>Even More Advantages</vt:lpstr>
      <vt:lpstr>  The “Added Value” of Reader’s Theater in the Classroom </vt:lpstr>
      <vt:lpstr>To Conclude</vt:lpstr>
      <vt:lpstr>Selected Bibliography</vt:lpstr>
      <vt:lpstr>Sites with free RT scripts</vt:lpstr>
      <vt:lpstr>Some photos from past Oranim RT English Department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Peled</dc:creator>
  <cp:lastModifiedBy>Hanny Fuks</cp:lastModifiedBy>
  <cp:revision>227</cp:revision>
  <dcterms:created xsi:type="dcterms:W3CDTF">2016-01-17T14:22:28Z</dcterms:created>
  <dcterms:modified xsi:type="dcterms:W3CDTF">2019-11-16T15:40:23Z</dcterms:modified>
</cp:coreProperties>
</file>