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305" r:id="rId4"/>
    <p:sldId id="258" r:id="rId5"/>
    <p:sldId id="259" r:id="rId6"/>
    <p:sldId id="260" r:id="rId7"/>
    <p:sldId id="261" r:id="rId8"/>
    <p:sldId id="308" r:id="rId9"/>
    <p:sldId id="262" r:id="rId10"/>
    <p:sldId id="263" r:id="rId11"/>
    <p:sldId id="307" r:id="rId12"/>
    <p:sldId id="303" r:id="rId13"/>
    <p:sldId id="293" r:id="rId14"/>
    <p:sldId id="294" r:id="rId15"/>
    <p:sldId id="295" r:id="rId16"/>
    <p:sldId id="296" r:id="rId17"/>
    <p:sldId id="299" r:id="rId18"/>
    <p:sldId id="298" r:id="rId19"/>
    <p:sldId id="269" r:id="rId20"/>
    <p:sldId id="265" r:id="rId21"/>
    <p:sldId id="288" r:id="rId22"/>
    <p:sldId id="268" r:id="rId23"/>
    <p:sldId id="270" r:id="rId24"/>
    <p:sldId id="290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25" autoAdjust="0"/>
  </p:normalViewPr>
  <p:slideViewPr>
    <p:cSldViewPr>
      <p:cViewPr>
        <p:scale>
          <a:sx n="100" d="100"/>
          <a:sy n="100" d="100"/>
        </p:scale>
        <p:origin x="-94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A8293-9901-48C2-A015-F51E6AB2ACA7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D1E6738E-D720-4E7C-873A-1CC0E110CD1C}" type="pres">
      <dgm:prSet presAssocID="{DEAA8293-9901-48C2-A015-F51E6AB2ACA7}" presName="Name0" presStyleCnt="0">
        <dgm:presLayoutVars>
          <dgm:dir/>
          <dgm:resizeHandles val="exact"/>
        </dgm:presLayoutVars>
      </dgm:prSet>
      <dgm:spPr/>
    </dgm:pt>
  </dgm:ptLst>
  <dgm:cxnLst>
    <dgm:cxn modelId="{86AB097B-2DC8-4A69-8A07-184EFDBAC3DE}" type="presOf" srcId="{DEAA8293-9901-48C2-A015-F51E6AB2ACA7}" destId="{D1E6738E-D720-4E7C-873A-1CC0E110CD1C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41A9C-4CF4-4592-80DF-01DB691EE08E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E21F4-3C8C-4518-9D9B-2FEDE3A8C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E21F4-3C8C-4518-9D9B-2FEDE3A8CA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0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D5186-9649-43E3-ACE8-6E9D8D86F0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1105B6-7CE8-410C-8063-1DBA158DEBA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89D7AA-4B86-4810-B51F-93F1A109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jalt-publications.org/tlt/articles/1914-current-research-and-practice-teaching-vocabular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astic.com/teachers/blog-posts/brian-smith/increasing-reading-fluency-readers-theater/" TargetMode="External"/><Relationship Id="rId2" Type="http://schemas.openxmlformats.org/officeDocument/2006/relationships/hyperlink" Target="http://www.aaronshep.com/rt/R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achingheart.net/readerstheater.htm" TargetMode="External"/><Relationship Id="rId4" Type="http://schemas.openxmlformats.org/officeDocument/2006/relationships/hyperlink" Target="http://www.thebestclass.org/rtscripts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3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2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630616" cy="1748407"/>
          </a:xfrm>
        </p:spPr>
        <p:txBody>
          <a:bodyPr/>
          <a:lstStyle/>
          <a:p>
            <a:r>
              <a:rPr lang="en-US" dirty="0" smtClean="0"/>
              <a:t>The Voice is the Vehicle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1008"/>
            <a:ext cx="7772400" cy="314270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600" dirty="0" smtClean="0">
                <a:solidFill>
                  <a:schemeClr val="bg2">
                    <a:lumMod val="25000"/>
                  </a:schemeClr>
                </a:solidFill>
              </a:rPr>
              <a:t>Reader’s Theater in the English Classroom 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2200" dirty="0" smtClean="0"/>
          </a:p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Dr. Nancy Peled</a:t>
            </a:r>
            <a:endParaRPr lang="en-US" sz="2400" b="1" dirty="0" smtClean="0"/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MITF Professional Development Seminar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“Engaging New Readers”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November 17, 2019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Peled\AppData\Local\Microsoft\Windows\Temporary Internet Files\Content.IE5\4MRJ4EFU\large-Two-Books-Icon-33.3-1986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1620160" cy="14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led\AppData\Local\Microsoft\Windows\Temporary Internet Files\Content.IE5\SOBDU0SW\masks-308614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281"/>
            <a:ext cx="3292088" cy="24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481329"/>
            <a:ext cx="7859216" cy="41799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dirty="0" smtClean="0"/>
              <a:t>Studies repeatedly </a:t>
            </a:r>
            <a:r>
              <a:rPr lang="en-US" sz="2400" dirty="0"/>
              <a:t>demonstrate that </a:t>
            </a:r>
            <a:r>
              <a:rPr lang="en-US" sz="2400" dirty="0">
                <a:solidFill>
                  <a:srgbClr val="7030A0"/>
                </a:solidFill>
              </a:rPr>
              <a:t>Reader’s </a:t>
            </a:r>
            <a:r>
              <a:rPr lang="en-US" sz="2400" dirty="0" smtClean="0">
                <a:solidFill>
                  <a:srgbClr val="7030A0"/>
                </a:solidFill>
              </a:rPr>
              <a:t>Theater </a:t>
            </a:r>
            <a:r>
              <a:rPr lang="en-US" sz="2400" dirty="0"/>
              <a:t>is </a:t>
            </a:r>
            <a:r>
              <a:rPr lang="en-US" sz="2400" dirty="0" smtClean="0"/>
              <a:t>an instructional practice that </a:t>
            </a:r>
            <a:r>
              <a:rPr lang="en-US" sz="2400" b="1" dirty="0" smtClean="0"/>
              <a:t>develops fluency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Garrett &amp; O’Connor, 2010; </a:t>
            </a:r>
            <a:r>
              <a:rPr lang="en-US" sz="1800" dirty="0" err="1"/>
              <a:t>Keehn</a:t>
            </a:r>
            <a:r>
              <a:rPr lang="en-US" sz="1800" dirty="0"/>
              <a:t>, et al., 2008; Young &amp; </a:t>
            </a:r>
            <a:r>
              <a:rPr lang="en-US" sz="1800" dirty="0" err="1"/>
              <a:t>Rasinski</a:t>
            </a:r>
            <a:r>
              <a:rPr lang="en-US" sz="1800" dirty="0"/>
              <a:t>, </a:t>
            </a:r>
            <a:r>
              <a:rPr lang="en-US" sz="1800" dirty="0" smtClean="0"/>
              <a:t>2009).</a:t>
            </a:r>
          </a:p>
          <a:p>
            <a:pPr marL="109728" indent="0">
              <a:buNone/>
            </a:pPr>
            <a:endParaRPr lang="en-US" sz="1800" dirty="0" smtClean="0"/>
          </a:p>
          <a:p>
            <a:pPr marL="109728" indent="0">
              <a:buNone/>
            </a:pPr>
            <a:r>
              <a:rPr lang="en-US" sz="2400" dirty="0" smtClean="0"/>
              <a:t>Students </a:t>
            </a:r>
            <a:r>
              <a:rPr lang="en-US" sz="2400" b="1" dirty="0"/>
              <a:t>improve comprehension using close reading techniques </a:t>
            </a:r>
            <a:r>
              <a:rPr lang="en-US" sz="2400" dirty="0"/>
              <a:t>to fully understand vocabulary, characters, themes, </a:t>
            </a:r>
            <a:r>
              <a:rPr lang="en-US" sz="2400" dirty="0" smtClean="0"/>
              <a:t>and so on, before “performing” a text.</a:t>
            </a:r>
          </a:p>
          <a:p>
            <a:pPr marL="109728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*Students enjoy participating in </a:t>
            </a:r>
            <a:r>
              <a:rPr lang="en-US" sz="2400" dirty="0">
                <a:solidFill>
                  <a:srgbClr val="7030A0"/>
                </a:solidFill>
              </a:rPr>
              <a:t>Reader’s </a:t>
            </a:r>
            <a:r>
              <a:rPr lang="en-US" sz="2400" dirty="0" smtClean="0">
                <a:solidFill>
                  <a:srgbClr val="7030A0"/>
                </a:solidFill>
              </a:rPr>
              <a:t>Theater</a:t>
            </a:r>
            <a:r>
              <a:rPr lang="en-US" sz="2400" dirty="0" smtClean="0">
                <a:solidFill>
                  <a:schemeClr val="tx1"/>
                </a:solidFill>
              </a:rPr>
              <a:t>!*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Reader’s Theater &amp; Fluency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000" b="1" dirty="0" smtClean="0"/>
              <a:t>A Case Study</a:t>
            </a:r>
            <a:r>
              <a:rPr lang="en-US" sz="3000" dirty="0" smtClean="0"/>
              <a:t> </a:t>
            </a:r>
          </a:p>
          <a:p>
            <a:pPr marL="109728" indent="0">
              <a:buNone/>
            </a:pPr>
            <a:r>
              <a:rPr lang="en-US" sz="2400" dirty="0" smtClean="0"/>
              <a:t>involving fourth graders with comprehension skills but unable to actually </a:t>
            </a:r>
            <a:r>
              <a:rPr lang="en-US" sz="2400" i="1" dirty="0" smtClean="0"/>
              <a:t>read</a:t>
            </a:r>
            <a:r>
              <a:rPr lang="en-US" sz="2400" dirty="0" smtClean="0"/>
              <a:t> despite mediation.</a:t>
            </a:r>
          </a:p>
          <a:p>
            <a:pPr marL="109728" indent="0">
              <a:buNone/>
            </a:pPr>
            <a:r>
              <a:rPr lang="en-US" sz="2400" dirty="0" smtClean="0"/>
              <a:t>After using </a:t>
            </a:r>
            <a:r>
              <a:rPr lang="en-US" sz="2400" dirty="0">
                <a:solidFill>
                  <a:srgbClr val="7030A0"/>
                </a:solidFill>
              </a:rPr>
              <a:t>Reader’s Theater</a:t>
            </a:r>
            <a:r>
              <a:rPr lang="en-US" sz="2400" dirty="0" smtClean="0"/>
              <a:t> in the classroom:</a:t>
            </a:r>
          </a:p>
          <a:p>
            <a:r>
              <a:rPr lang="en-US" sz="2400" dirty="0" smtClean="0"/>
              <a:t>in10 weeks</a:t>
            </a:r>
            <a:r>
              <a:rPr lang="en-US" sz="2400" dirty="0"/>
              <a:t> </a:t>
            </a:r>
            <a:r>
              <a:rPr lang="en-US" sz="2400" dirty="0" smtClean="0"/>
              <a:t>their </a:t>
            </a:r>
            <a:r>
              <a:rPr lang="en-US" sz="2400" b="1" dirty="0" smtClean="0"/>
              <a:t>reading level moved up by </a:t>
            </a:r>
            <a:r>
              <a:rPr lang="en-US" sz="2400" dirty="0" smtClean="0"/>
              <a:t>one year</a:t>
            </a:r>
          </a:p>
          <a:p>
            <a:r>
              <a:rPr lang="en-US" sz="2400" b="1" dirty="0" smtClean="0"/>
              <a:t>in one year it jumped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three</a:t>
            </a:r>
            <a:r>
              <a:rPr lang="en-US" sz="2400" b="1" dirty="0" smtClean="0"/>
              <a:t> grade levels</a:t>
            </a:r>
          </a:p>
          <a:p>
            <a:pPr marL="109728" indent="0">
              <a:buNone/>
            </a:pPr>
            <a:r>
              <a:rPr lang="en-US" sz="2400" dirty="0" smtClean="0"/>
              <a:t>The teacher called the </a:t>
            </a:r>
            <a:r>
              <a:rPr lang="en-US" sz="2400" dirty="0"/>
              <a:t>transformation in their reading fluency "totally remarkable."</a:t>
            </a:r>
          </a:p>
          <a:p>
            <a:pPr marL="109728" indent="0">
              <a:buNone/>
            </a:pPr>
            <a:r>
              <a:rPr lang="en-US" sz="1400" dirty="0" smtClean="0"/>
              <a:t>https</a:t>
            </a:r>
            <a:r>
              <a:rPr lang="en-US" sz="1400" dirty="0"/>
              <a:t>://www.scholastic.com/teachers/articles/teaching-content/power-readerx2019s-theater</a:t>
            </a:r>
            <a:r>
              <a:rPr lang="en-US" dirty="0"/>
              <a:t>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Reader’s Theater &amp; Reading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Comprehension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1040" y="60776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</a:rPr>
              <a:t>Dr. Nancy Peled, </a:t>
            </a:r>
            <a:r>
              <a:rPr lang="en-US" sz="1100" b="1" dirty="0" smtClean="0">
                <a:solidFill>
                  <a:srgbClr val="7030A0"/>
                </a:solidFill>
              </a:rPr>
              <a:t>2019</a:t>
            </a:r>
            <a:endParaRPr lang="en-US" sz="1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Research has shown that:</a:t>
            </a:r>
          </a:p>
          <a:p>
            <a:r>
              <a:rPr lang="en-US" dirty="0" smtClean="0"/>
              <a:t>in order to learn vocabulary, students need </a:t>
            </a:r>
            <a:r>
              <a:rPr lang="en-US" dirty="0"/>
              <a:t>to hear the pronunciation and practice saying the word </a:t>
            </a:r>
            <a:r>
              <a:rPr lang="en-US" dirty="0" smtClean="0"/>
              <a:t>aloud. </a:t>
            </a:r>
            <a:r>
              <a:rPr lang="en-US" sz="2100" dirty="0"/>
              <a:t>(Ellis &amp; Beaton, 1993; Fay and Cutler, </a:t>
            </a:r>
            <a:r>
              <a:rPr lang="en-US" sz="2100" dirty="0" smtClean="0"/>
              <a:t>1977.) </a:t>
            </a:r>
          </a:p>
          <a:p>
            <a:r>
              <a:rPr lang="en-US" dirty="0" smtClean="0"/>
              <a:t>it </a:t>
            </a:r>
            <a:r>
              <a:rPr lang="en-US" dirty="0"/>
              <a:t>is more effective to study words regularly over several short sessions than to study them for one or two longer </a:t>
            </a:r>
            <a:r>
              <a:rPr lang="en-US" dirty="0" smtClean="0"/>
              <a:t>sessions. </a:t>
            </a:r>
            <a:r>
              <a:rPr lang="en-US" sz="2100" dirty="0"/>
              <a:t>(Hunt &amp; </a:t>
            </a:r>
            <a:r>
              <a:rPr lang="en-US" sz="2100" dirty="0" err="1"/>
              <a:t>Beglar</a:t>
            </a:r>
            <a:r>
              <a:rPr lang="en-US" sz="2100" dirty="0"/>
              <a:t>, 1998.)</a:t>
            </a:r>
          </a:p>
          <a:p>
            <a:r>
              <a:rPr lang="en-US" dirty="0" smtClean="0"/>
              <a:t>fluency </a:t>
            </a:r>
            <a:r>
              <a:rPr lang="en-US" dirty="0"/>
              <a:t>building activities recycle already known words in familiar grammatical and organizational </a:t>
            </a:r>
            <a:r>
              <a:rPr lang="en-US" dirty="0" smtClean="0"/>
              <a:t>patterns.</a:t>
            </a:r>
            <a:r>
              <a:rPr lang="en-US" dirty="0"/>
              <a:t> </a:t>
            </a:r>
            <a:r>
              <a:rPr lang="en-US" sz="2100" dirty="0"/>
              <a:t>(Nation,1994.)</a:t>
            </a:r>
          </a:p>
          <a:p>
            <a:pPr marL="109728" indent="0" algn="ctr">
              <a:buNone/>
            </a:pPr>
            <a:r>
              <a:rPr lang="en-US" dirty="0" smtClean="0"/>
              <a:t>All of this occurs naturally while preparing </a:t>
            </a:r>
            <a:r>
              <a:rPr lang="en-US" dirty="0" smtClean="0">
                <a:solidFill>
                  <a:srgbClr val="7030A0"/>
                </a:solidFill>
              </a:rPr>
              <a:t>Reader’s Theater</a:t>
            </a:r>
            <a:r>
              <a:rPr lang="en-US" dirty="0" smtClean="0"/>
              <a:t>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Reader’s Theater &amp; </a:t>
            </a:r>
            <a:r>
              <a:rPr lang="en-US" sz="4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Vocabulary Learning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5976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indent="0" algn="ctr">
              <a:buNone/>
            </a:pPr>
            <a:endParaRPr lang="en-US" sz="1200" b="1" dirty="0" smtClean="0">
              <a:solidFill>
                <a:srgbClr val="7030A0"/>
              </a:solidFill>
            </a:endParaRPr>
          </a:p>
          <a:p>
            <a:pPr marL="109728" indent="0" algn="ctr">
              <a:buNone/>
            </a:pPr>
            <a:endParaRPr lang="en-US" sz="1200" b="1" dirty="0">
              <a:solidFill>
                <a:srgbClr val="7030A0"/>
              </a:solidFill>
            </a:endParaRPr>
          </a:p>
          <a:p>
            <a:pPr marL="109728" indent="0" algn="ctr">
              <a:buNone/>
            </a:pPr>
            <a:r>
              <a:rPr lang="en-US" sz="1200" b="1" dirty="0" smtClean="0">
                <a:solidFill>
                  <a:srgbClr val="7030A0"/>
                </a:solidFill>
              </a:rPr>
              <a:t>Dr</a:t>
            </a:r>
            <a:r>
              <a:rPr lang="en-US" sz="1200" b="1" dirty="0">
                <a:solidFill>
                  <a:srgbClr val="7030A0"/>
                </a:solidFill>
              </a:rPr>
              <a:t>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  <a:p>
            <a:pPr marL="109728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8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Implementing </a:t>
            </a:r>
            <a:r>
              <a:rPr lang="en-US" sz="40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Reader’s Theater</a:t>
            </a:r>
            <a:br>
              <a:rPr lang="en-US" sz="40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40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the Classroom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 descr="C:\Users\Peled\AppData\Local\Microsoft\Windows\Temporary Internet Files\Content.IE5\4MRJ4EFU\ReadersTheater[1]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31" y="1412776"/>
            <a:ext cx="544186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3704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Reader’s Theatre Play Title: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smtClean="0"/>
              <a:t>Book/Story:</a:t>
            </a:r>
          </a:p>
          <a:p>
            <a:r>
              <a:rPr lang="en-US" dirty="0" smtClean="0"/>
              <a:t>Setting/Where </a:t>
            </a:r>
            <a:r>
              <a:rPr lang="en-US" dirty="0"/>
              <a:t>does the story take place</a:t>
            </a:r>
            <a:r>
              <a:rPr lang="en-US" dirty="0" smtClean="0"/>
              <a:t>? : </a:t>
            </a:r>
          </a:p>
          <a:p>
            <a:pPr marL="109728" indent="0">
              <a:buNone/>
            </a:pPr>
            <a:r>
              <a:rPr lang="en-US" dirty="0" smtClean="0"/>
              <a:t>              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Cast of Characters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Text to Script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50747"/>
              </p:ext>
            </p:extLst>
          </p:nvPr>
        </p:nvGraphicFramePr>
        <p:xfrm>
          <a:off x="1403648" y="422108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 Traits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by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Costumes/ Props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54860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2018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5082540" cy="449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i="1" dirty="0"/>
              <a:t>Where the Wild Things Are </a:t>
            </a:r>
            <a:br>
              <a:rPr lang="en-US" sz="4400" i="1" dirty="0"/>
            </a:br>
            <a:r>
              <a:rPr lang="en-US" sz="4000" b="0" dirty="0"/>
              <a:t>Maurice </a:t>
            </a:r>
            <a:r>
              <a:rPr lang="en-US" sz="4000" b="0" dirty="0" err="1"/>
              <a:t>Sendak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5082540" cy="4511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0" y="1196752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1100" b="1" dirty="0" smtClean="0"/>
              <a:t>The night Max wore his wolf suit</a:t>
            </a:r>
          </a:p>
          <a:p>
            <a:pPr marL="109728" indent="0">
              <a:buNone/>
            </a:pPr>
            <a:r>
              <a:rPr lang="en-US" sz="1100" b="1" dirty="0" smtClean="0"/>
              <a:t> AND made MISCHIEF of one kind</a:t>
            </a:r>
          </a:p>
          <a:p>
            <a:pPr marL="109728" indent="0">
              <a:buNone/>
            </a:pPr>
            <a:r>
              <a:rPr lang="en-US" sz="1100" b="1" dirty="0" smtClean="0"/>
              <a:t> and another.</a:t>
            </a:r>
            <a:endParaRPr lang="en-US" sz="1100" b="1" dirty="0"/>
          </a:p>
        </p:txBody>
      </p:sp>
      <p:sp>
        <p:nvSpPr>
          <p:cNvPr id="2" name="Rectangle 1"/>
          <p:cNvSpPr/>
          <p:nvPr/>
        </p:nvSpPr>
        <p:spPr>
          <a:xfrm>
            <a:off x="4539238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93304"/>
            <a:ext cx="8229600" cy="4913987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en-US" sz="3600" dirty="0" smtClean="0"/>
              <a:t>Characters (6):    NARRATOR  /   CHILD 1/   CHILD 2 /   CHILD 3 /   CHILD 4    MAX</a:t>
            </a:r>
          </a:p>
          <a:p>
            <a:pPr marL="109728" indent="0">
              <a:buNone/>
            </a:pPr>
            <a:r>
              <a:rPr lang="en-US" sz="3600" dirty="0" smtClean="0"/>
              <a:t> </a:t>
            </a:r>
          </a:p>
          <a:p>
            <a:pPr marL="109728" indent="0">
              <a:buNone/>
            </a:pPr>
            <a:r>
              <a:rPr lang="en-US" sz="3600" dirty="0" smtClean="0"/>
              <a:t>NARRATOR:  THE NIGHT MAX WORE HIS WOLF SUIT</a:t>
            </a:r>
          </a:p>
          <a:p>
            <a:pPr marL="109728" indent="0">
              <a:buNone/>
            </a:pPr>
            <a:r>
              <a:rPr lang="en-US" sz="3600" dirty="0" smtClean="0"/>
              <a:t> </a:t>
            </a:r>
          </a:p>
          <a:p>
            <a:pPr marL="109728" indent="0">
              <a:buNone/>
            </a:pPr>
            <a:r>
              <a:rPr lang="en-US" sz="3600" dirty="0" smtClean="0"/>
              <a:t>CHILD 1:   AND MADE MISCHIEF </a:t>
            </a:r>
          </a:p>
          <a:p>
            <a:pPr marL="109728" indent="0">
              <a:buNone/>
            </a:pPr>
            <a:r>
              <a:rPr lang="en-US" sz="3600" dirty="0" smtClean="0"/>
              <a:t> </a:t>
            </a:r>
          </a:p>
          <a:p>
            <a:pPr marL="109728" indent="0">
              <a:buNone/>
            </a:pPr>
            <a:r>
              <a:rPr lang="en-US" sz="3600" dirty="0" smtClean="0"/>
              <a:t>CHILD 2:   OF ONE KIND</a:t>
            </a:r>
          </a:p>
          <a:p>
            <a:pPr marL="109728" indent="0">
              <a:buNone/>
            </a:pPr>
            <a:r>
              <a:rPr lang="en-US" sz="3600" dirty="0" smtClean="0"/>
              <a:t> </a:t>
            </a:r>
          </a:p>
          <a:p>
            <a:pPr marL="109728" indent="0">
              <a:buNone/>
            </a:pPr>
            <a:r>
              <a:rPr lang="en-US" sz="3600" dirty="0" smtClean="0"/>
              <a:t>CHILD 3:   AND ANOTHER.</a:t>
            </a:r>
          </a:p>
          <a:p>
            <a:pPr marL="109728" indent="0">
              <a:buNone/>
            </a:pPr>
            <a:r>
              <a:rPr lang="en-US" sz="3600" dirty="0" smtClean="0"/>
              <a:t> </a:t>
            </a:r>
          </a:p>
          <a:p>
            <a:pPr marL="109728" indent="0">
              <a:buNone/>
            </a:pPr>
            <a:r>
              <a:rPr lang="en-US" sz="3600" dirty="0" smtClean="0"/>
              <a:t>NARRATOR:  HIS MOTHER CALLED HIM</a:t>
            </a:r>
          </a:p>
          <a:p>
            <a:pPr marL="109728" indent="0">
              <a:buNone/>
            </a:pPr>
            <a:r>
              <a:rPr lang="en-US" sz="3600" dirty="0" smtClean="0"/>
              <a:t> </a:t>
            </a:r>
          </a:p>
          <a:p>
            <a:pPr marL="109728" indent="0">
              <a:buNone/>
            </a:pPr>
            <a:r>
              <a:rPr lang="en-US" sz="3600" dirty="0" smtClean="0"/>
              <a:t>CHILD 4:   "WILD THING!"</a:t>
            </a:r>
          </a:p>
          <a:p>
            <a:pPr marL="109728" indent="0">
              <a:buNone/>
            </a:pPr>
            <a:r>
              <a:rPr lang="en-US" sz="3600" dirty="0" smtClean="0"/>
              <a:t> </a:t>
            </a:r>
          </a:p>
          <a:p>
            <a:pPr marL="109728" indent="0">
              <a:buNone/>
            </a:pPr>
            <a:r>
              <a:rPr lang="en-US" sz="3600" dirty="0" smtClean="0"/>
              <a:t>NARRATOR:  AND MAX SAID:</a:t>
            </a:r>
          </a:p>
          <a:p>
            <a:pPr marL="109728" indent="0">
              <a:buNone/>
            </a:pPr>
            <a:r>
              <a:rPr lang="en-US" sz="3600" dirty="0" smtClean="0"/>
              <a:t> </a:t>
            </a:r>
          </a:p>
          <a:p>
            <a:pPr marL="109728" indent="0">
              <a:buNone/>
            </a:pPr>
            <a:r>
              <a:rPr lang="en-US" sz="3600" dirty="0" smtClean="0"/>
              <a:t>MAX:      "I'LL EAT YOU UP!!"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3100" i="1" dirty="0" smtClean="0"/>
              <a:t>Where the Wild Things Are </a:t>
            </a:r>
            <a:br>
              <a:rPr lang="en-US" sz="3100" i="1" dirty="0" smtClean="0"/>
            </a:br>
            <a:r>
              <a:rPr lang="en-US" sz="2800" b="0" dirty="0" smtClean="0"/>
              <a:t>Maurice </a:t>
            </a:r>
            <a:r>
              <a:rPr lang="en-US" sz="2800" b="0" dirty="0" err="1" smtClean="0"/>
              <a:t>Sendak</a:t>
            </a:r>
            <a:r>
              <a:rPr lang="en-US" sz="3100" u="sng" dirty="0" smtClean="0"/>
              <a:t/>
            </a:r>
            <a:br>
              <a:rPr lang="en-US" sz="3100" u="sng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Possible points for attention:</a:t>
            </a:r>
          </a:p>
          <a:p>
            <a:pPr marL="109728" indent="0">
              <a:buNone/>
            </a:pPr>
            <a:r>
              <a:rPr lang="en-US" i="1" dirty="0"/>
              <a:t>Student </a:t>
            </a:r>
            <a:r>
              <a:rPr lang="en-US" i="1" dirty="0" smtClean="0"/>
              <a:t>read the </a:t>
            </a:r>
            <a:r>
              <a:rPr lang="en-US" i="1" dirty="0"/>
              <a:t>script </a:t>
            </a:r>
            <a:r>
              <a:rPr lang="en-US" i="1" dirty="0" smtClean="0"/>
              <a:t>with confidence </a:t>
            </a:r>
            <a:r>
              <a:rPr lang="en-US" i="1" dirty="0"/>
              <a:t>and</a:t>
            </a:r>
          </a:p>
          <a:p>
            <a:pPr marL="109728" indent="0">
              <a:buNone/>
            </a:pPr>
            <a:r>
              <a:rPr lang="en-US" i="1" dirty="0"/>
              <a:t>expression, </a:t>
            </a:r>
            <a:r>
              <a:rPr lang="en-US" i="1" dirty="0" smtClean="0"/>
              <a:t>made appropriate gestures </a:t>
            </a:r>
            <a:r>
              <a:rPr lang="en-US" i="1" dirty="0"/>
              <a:t>and </a:t>
            </a:r>
            <a:r>
              <a:rPr lang="en-US" i="1" dirty="0" smtClean="0"/>
              <a:t>good eye contact.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i="1" dirty="0" smtClean="0"/>
              <a:t>Student read smoothly  and with correct phrasing to reflect the writer’s intended meaning.</a:t>
            </a:r>
          </a:p>
          <a:p>
            <a:pPr marL="109728" indent="0">
              <a:buNone/>
            </a:pPr>
            <a:endParaRPr lang="en-US" i="1" dirty="0"/>
          </a:p>
          <a:p>
            <a:pPr marL="109728" indent="0">
              <a:buNone/>
            </a:pPr>
            <a:r>
              <a:rPr lang="en-US" i="1" dirty="0" smtClean="0"/>
              <a:t>We heard and understood all the words.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3968" y="602128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</a:rPr>
              <a:t>Dr. Nancy Peled, </a:t>
            </a:r>
            <a:r>
              <a:rPr lang="en-US" sz="1100" b="1" dirty="0" smtClean="0">
                <a:solidFill>
                  <a:srgbClr val="7030A0"/>
                </a:solidFill>
              </a:rPr>
              <a:t>2019</a:t>
            </a:r>
            <a:endParaRPr lang="en-US" sz="1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1329"/>
            <a:ext cx="8003232" cy="425192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Reader’s Theater </a:t>
            </a:r>
            <a:r>
              <a:rPr lang="en-US" dirty="0" smtClean="0"/>
              <a:t>promotes fluency because it demands </a:t>
            </a:r>
            <a:r>
              <a:rPr lang="en-US" b="1" dirty="0" smtClean="0"/>
              <a:t>repeated readings </a:t>
            </a:r>
            <a:r>
              <a:rPr lang="en-US" dirty="0" smtClean="0"/>
              <a:t>for a real reason- the performance.</a:t>
            </a:r>
          </a:p>
          <a:p>
            <a:r>
              <a:rPr lang="en-US" dirty="0"/>
              <a:t>It is </a:t>
            </a:r>
            <a:r>
              <a:rPr lang="en-US" b="1" dirty="0"/>
              <a:t>an interactive activity with inherent </a:t>
            </a:r>
            <a:r>
              <a:rPr lang="en-US" b="1" dirty="0" smtClean="0"/>
              <a:t>motivation.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increases self confidence </a:t>
            </a:r>
            <a:r>
              <a:rPr lang="en-US" dirty="0" smtClean="0"/>
              <a:t>in the readers.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promotes overall reading growth.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Advantages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58597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Reader's </a:t>
            </a:r>
            <a:r>
              <a:rPr lang="en-US" dirty="0">
                <a:solidFill>
                  <a:srgbClr val="7030A0"/>
                </a:solidFill>
              </a:rPr>
              <a:t>Theater </a:t>
            </a:r>
            <a:r>
              <a:rPr lang="en-US" b="1" dirty="0"/>
              <a:t>meets the </a:t>
            </a:r>
            <a:r>
              <a:rPr lang="en-US" b="1" dirty="0" smtClean="0"/>
              <a:t>individual needs </a:t>
            </a:r>
            <a:r>
              <a:rPr lang="en-US" dirty="0" smtClean="0"/>
              <a:t>of many types of students: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struggling readers.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students </a:t>
            </a:r>
            <a:r>
              <a:rPr lang="en-US" sz="2400" dirty="0"/>
              <a:t>acquiring </a:t>
            </a:r>
            <a:r>
              <a:rPr lang="en-US" sz="2400" dirty="0" smtClean="0"/>
              <a:t>English.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accelerated learners.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promotes</a:t>
            </a:r>
            <a:r>
              <a:rPr lang="en-US" dirty="0" smtClean="0"/>
              <a:t> </a:t>
            </a:r>
            <a:r>
              <a:rPr lang="en-US" b="1" dirty="0" smtClean="0"/>
              <a:t>oral fluency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b="1" dirty="0"/>
              <a:t>enhances vocabulary </a:t>
            </a:r>
            <a:r>
              <a:rPr lang="en-US" b="1" dirty="0" smtClean="0"/>
              <a:t>acquisition.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More Advantages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53012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</a:rPr>
              <a:t>Dr. Nancy Peled, </a:t>
            </a:r>
            <a:r>
              <a:rPr lang="en-US" sz="1100" b="1" dirty="0" smtClean="0">
                <a:solidFill>
                  <a:srgbClr val="7030A0"/>
                </a:solidFill>
              </a:rPr>
              <a:t>2019</a:t>
            </a:r>
            <a:endParaRPr lang="en-US" sz="1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1329"/>
            <a:ext cx="8003232" cy="439594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Reader’s Theater </a:t>
            </a:r>
            <a:r>
              <a:rPr lang="en-US" sz="3200" dirty="0" smtClean="0"/>
              <a:t>is an interpretive reading activity in which readers use their voices to bring a text to life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marL="109728" indent="0">
              <a:buNone/>
            </a:pP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09728" indent="0">
              <a:buNone/>
            </a:pPr>
            <a:r>
              <a:rPr lang="en-US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Student teachers participating</a:t>
            </a:r>
          </a:p>
          <a:p>
            <a:pPr marL="109728" indent="0">
              <a:buNone/>
            </a:pPr>
            <a:r>
              <a:rPr lang="en-US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in RT at </a:t>
            </a:r>
            <a:r>
              <a:rPr lang="en-US" sz="1800" dirty="0">
                <a:latin typeface="Andalus" panose="02020603050405020304" pitchFamily="18" charset="-78"/>
                <a:cs typeface="Andalus" panose="02020603050405020304" pitchFamily="18" charset="-78"/>
              </a:rPr>
              <a:t>Oranim </a:t>
            </a:r>
            <a:endParaRPr lang="en-US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09728" indent="0">
              <a:buNone/>
            </a:pPr>
            <a:r>
              <a:rPr lang="en-US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Academic </a:t>
            </a:r>
            <a:r>
              <a:rPr lang="en-US" sz="1800" dirty="0">
                <a:latin typeface="Andalus" panose="02020603050405020304" pitchFamily="18" charset="-78"/>
                <a:cs typeface="Andalus" panose="02020603050405020304" pitchFamily="18" charset="-78"/>
              </a:rPr>
              <a:t>College, 2015</a:t>
            </a:r>
            <a:endParaRPr lang="en-US" sz="1800" dirty="0" smtClean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Reader’s Theater?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968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</a:t>
            </a:r>
            <a:r>
              <a:rPr lang="en-US" sz="1200" b="1" dirty="0" smtClean="0">
                <a:solidFill>
                  <a:srgbClr val="7030A0"/>
                </a:solidFill>
              </a:rPr>
              <a:t>Peled 2019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4097" y="3140968"/>
            <a:ext cx="3522239" cy="2665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2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Reader’s </a:t>
            </a:r>
            <a:r>
              <a:rPr lang="en-US" dirty="0">
                <a:solidFill>
                  <a:srgbClr val="7030A0"/>
                </a:solidFill>
              </a:rPr>
              <a:t>theater </a:t>
            </a:r>
            <a:r>
              <a:rPr lang="en-US" dirty="0"/>
              <a:t>is an activity that is </a:t>
            </a:r>
            <a:r>
              <a:rPr lang="en-US" b="1" dirty="0"/>
              <a:t>suitable for any age </a:t>
            </a:r>
            <a:r>
              <a:rPr lang="en-US" b="1" dirty="0" smtClean="0"/>
              <a:t>group,</a:t>
            </a:r>
            <a:r>
              <a:rPr lang="en-US" dirty="0" smtClean="0"/>
              <a:t> even those with </a:t>
            </a:r>
            <a:r>
              <a:rPr lang="en-US" dirty="0"/>
              <a:t>minimal reading ability, from very young children to </a:t>
            </a:r>
            <a:r>
              <a:rPr lang="en-US" dirty="0" smtClean="0"/>
              <a:t>adults.</a:t>
            </a:r>
          </a:p>
          <a:p>
            <a:r>
              <a:rPr lang="en-US" b="1" dirty="0"/>
              <a:t>Practicing</a:t>
            </a:r>
            <a:r>
              <a:rPr lang="en-US" dirty="0"/>
              <a:t> for the performance –that is, repeated reading- </a:t>
            </a:r>
            <a:r>
              <a:rPr lang="en-US" b="1" dirty="0"/>
              <a:t>improves the ability to read </a:t>
            </a:r>
            <a:r>
              <a:rPr lang="en-US" dirty="0"/>
              <a:t>connected text </a:t>
            </a:r>
            <a:r>
              <a:rPr lang="en-US" b="1" dirty="0"/>
              <a:t>rapidly, smoothly, effortlessly, and </a:t>
            </a:r>
            <a:r>
              <a:rPr lang="en-US" b="1" dirty="0" smtClean="0"/>
              <a:t>automatically.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 More Advantages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63093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</a:rPr>
              <a:t>Dr. Nancy Peled, </a:t>
            </a:r>
            <a:r>
              <a:rPr lang="en-US" sz="1100" b="1" dirty="0" smtClean="0">
                <a:solidFill>
                  <a:srgbClr val="7030A0"/>
                </a:solidFill>
              </a:rPr>
              <a:t>2019</a:t>
            </a:r>
            <a:endParaRPr lang="en-US" sz="1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439594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Provides a </a:t>
            </a:r>
            <a:r>
              <a:rPr lang="en-US" dirty="0"/>
              <a:t>context for </a:t>
            </a:r>
            <a:r>
              <a:rPr lang="en-US" dirty="0">
                <a:solidFill>
                  <a:schemeClr val="accent4"/>
                </a:solidFill>
              </a:rPr>
              <a:t>writing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Expands </a:t>
            </a:r>
            <a:r>
              <a:rPr lang="en-US" dirty="0" smtClean="0">
                <a:solidFill>
                  <a:schemeClr val="accent4"/>
                </a:solidFill>
              </a:rPr>
              <a:t>vocabulary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Promotes </a:t>
            </a:r>
            <a:r>
              <a:rPr lang="en-US" dirty="0">
                <a:solidFill>
                  <a:schemeClr val="accent4"/>
                </a:solidFill>
              </a:rPr>
              <a:t>collaboration</a:t>
            </a:r>
            <a:r>
              <a:rPr lang="en-US" dirty="0"/>
              <a:t> and attentive </a:t>
            </a:r>
            <a:r>
              <a:rPr lang="en-US" dirty="0" smtClean="0">
                <a:solidFill>
                  <a:schemeClr val="accent4"/>
                </a:solidFill>
              </a:rPr>
              <a:t>listening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Offers </a:t>
            </a:r>
            <a:r>
              <a:rPr lang="en-US" dirty="0"/>
              <a:t>a supportive context for </a:t>
            </a:r>
            <a:r>
              <a:rPr lang="en-US" dirty="0">
                <a:solidFill>
                  <a:schemeClr val="accent4"/>
                </a:solidFill>
              </a:rPr>
              <a:t>peer </a:t>
            </a:r>
            <a:r>
              <a:rPr lang="en-US" dirty="0" smtClean="0">
                <a:solidFill>
                  <a:schemeClr val="accent4"/>
                </a:solidFill>
              </a:rPr>
              <a:t>assessment.</a:t>
            </a:r>
          </a:p>
          <a:p>
            <a:r>
              <a:rPr lang="en-US" dirty="0"/>
              <a:t>Can be integrated into </a:t>
            </a:r>
            <a:r>
              <a:rPr lang="en-US" dirty="0">
                <a:solidFill>
                  <a:schemeClr val="accent4"/>
                </a:solidFill>
              </a:rPr>
              <a:t>other subjects</a:t>
            </a:r>
            <a:r>
              <a:rPr lang="en-US" dirty="0" smtClean="0"/>
              <a:t>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br>
              <a:rPr lang="en-US" sz="3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“Added Value</a:t>
            </a:r>
            <a:r>
              <a:rPr lang="en-US" sz="3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” of </a:t>
            </a:r>
            <a:r>
              <a:rPr lang="en-US" sz="3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Reader’s </a:t>
            </a:r>
            <a:r>
              <a:rPr lang="en-US" sz="3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Theater in </a:t>
            </a:r>
            <a:r>
              <a:rPr lang="en-US" sz="3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Classroom</a:t>
            </a:r>
            <a:r>
              <a:rPr lang="en-US" sz="3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3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58772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Reader’s Theater</a:t>
            </a:r>
          </a:p>
          <a:p>
            <a:pPr marL="109728" indent="0">
              <a:buNone/>
            </a:pPr>
            <a:r>
              <a:rPr lang="en-US" dirty="0"/>
              <a:t>in the classroom</a:t>
            </a:r>
          </a:p>
          <a:p>
            <a:pPr marL="109728" indent="0">
              <a:buNone/>
            </a:pPr>
            <a:r>
              <a:rPr lang="en-US" dirty="0" smtClean="0"/>
              <a:t>integrates </a:t>
            </a:r>
            <a:r>
              <a:rPr lang="en-US" dirty="0"/>
              <a:t>reading, </a:t>
            </a:r>
            <a:r>
              <a:rPr lang="en-US" dirty="0" smtClean="0"/>
              <a:t>writing,</a:t>
            </a:r>
          </a:p>
          <a:p>
            <a:pPr marL="109728" indent="0">
              <a:buNone/>
            </a:pPr>
            <a:r>
              <a:rPr lang="en-US" dirty="0" smtClean="0"/>
              <a:t>speaking and listening</a:t>
            </a:r>
          </a:p>
          <a:p>
            <a:pPr marL="109728" indent="0">
              <a:buNone/>
            </a:pPr>
            <a:r>
              <a:rPr lang="en-US" dirty="0" smtClean="0"/>
              <a:t>in </a:t>
            </a:r>
            <a:r>
              <a:rPr lang="en-US" dirty="0"/>
              <a:t>an </a:t>
            </a:r>
            <a:r>
              <a:rPr lang="en-US" dirty="0" smtClean="0"/>
              <a:t>authentic</a:t>
            </a:r>
          </a:p>
          <a:p>
            <a:pPr marL="109728" indent="0">
              <a:buNone/>
            </a:pPr>
            <a:r>
              <a:rPr lang="en-US" dirty="0" smtClean="0"/>
              <a:t>context</a:t>
            </a:r>
            <a:r>
              <a:rPr lang="en-US" dirty="0"/>
              <a:t>.</a:t>
            </a:r>
          </a:p>
          <a:p>
            <a:pPr marL="109728" indent="0">
              <a:buNone/>
            </a:pPr>
            <a:r>
              <a:rPr lang="en-US" dirty="0" smtClean="0"/>
              <a:t>It makes</a:t>
            </a:r>
          </a:p>
          <a:p>
            <a:pPr marL="109728" indent="0">
              <a:buNone/>
            </a:pPr>
            <a:r>
              <a:rPr lang="en-US" dirty="0" smtClean="0"/>
              <a:t>reading</a:t>
            </a:r>
          </a:p>
          <a:p>
            <a:pPr marL="109728" indent="0">
              <a:buNone/>
            </a:pPr>
            <a:r>
              <a:rPr lang="en-US" dirty="0" smtClean="0"/>
              <a:t>come alive!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Conclude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30" name="Picture 6" descr="C:\Users\Peled\AppData\Local\Microsoft\Windows\Temporary Internet Files\Content.IE5\4MRJ4EFU\kid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6" y="1484783"/>
            <a:ext cx="5916704" cy="48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6318893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b="1" dirty="0">
                <a:solidFill>
                  <a:srgbClr val="7030A0"/>
                </a:solidFill>
              </a:rPr>
              <a:t>Dr. Nancy Peled, </a:t>
            </a:r>
            <a:r>
              <a:rPr lang="en-US" sz="1050" b="1" dirty="0" smtClean="0">
                <a:solidFill>
                  <a:srgbClr val="7030A0"/>
                </a:solidFill>
              </a:rPr>
              <a:t>2019</a:t>
            </a:r>
            <a:endParaRPr lang="en-US" sz="105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08720"/>
            <a:ext cx="8219256" cy="5400600"/>
          </a:xfrm>
        </p:spPr>
        <p:txBody>
          <a:bodyPr>
            <a:normAutofit fontScale="25000" lnSpcReduction="20000"/>
          </a:bodyPr>
          <a:lstStyle/>
          <a:p>
            <a:pPr marL="109728" indent="-457200">
              <a:lnSpc>
                <a:spcPct val="120000"/>
              </a:lnSpc>
              <a:buNone/>
            </a:pPr>
            <a:r>
              <a:rPr lang="en-US" sz="4800" dirty="0"/>
              <a:t>Channell, J. (1988). Psycholinguistic considerations in the study of L2 vocabulary acquisition. In R. Carter &amp; M. McCarthy (Eds.), </a:t>
            </a:r>
            <a:r>
              <a:rPr lang="en-US" sz="4800" i="1" dirty="0"/>
              <a:t>Vocabulary and Language Teaching</a:t>
            </a:r>
            <a:r>
              <a:rPr lang="en-US" sz="4800" dirty="0"/>
              <a:t>. London: Longman.</a:t>
            </a:r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 smtClean="0"/>
              <a:t>Clementi</a:t>
            </a:r>
            <a:r>
              <a:rPr lang="en-US" sz="4800" dirty="0"/>
              <a:t>, </a:t>
            </a:r>
            <a:r>
              <a:rPr lang="en-US" sz="4800" dirty="0" smtClean="0"/>
              <a:t>L B. </a:t>
            </a:r>
            <a:r>
              <a:rPr lang="en-US" sz="4800" dirty="0"/>
              <a:t>(2010). Readers theater: a motivating method to improve </a:t>
            </a:r>
            <a:r>
              <a:rPr lang="en-US" sz="4800" dirty="0" smtClean="0"/>
              <a:t>reading </a:t>
            </a:r>
            <a:r>
              <a:rPr lang="en-US" sz="4800" dirty="0"/>
              <a:t>fluency. </a:t>
            </a:r>
            <a:r>
              <a:rPr lang="en-US" sz="4800" i="1" dirty="0"/>
              <a:t>Phi Delta </a:t>
            </a:r>
            <a:r>
              <a:rPr lang="en-US" sz="4800" i="1" dirty="0" err="1"/>
              <a:t>Kappan</a:t>
            </a:r>
            <a:r>
              <a:rPr lang="en-US" sz="4800" dirty="0"/>
              <a:t>,  91 (5), </a:t>
            </a:r>
            <a:r>
              <a:rPr lang="en-US" sz="4800" dirty="0" smtClean="0"/>
              <a:t>85-88.</a:t>
            </a:r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/>
              <a:t>Doherty J., </a:t>
            </a:r>
            <a:r>
              <a:rPr lang="en-US" sz="4800" dirty="0" err="1"/>
              <a:t>Coggeshall</a:t>
            </a:r>
            <a:r>
              <a:rPr lang="en-US" sz="4800" dirty="0"/>
              <a:t> K. (2005). Reader's theater and storyboarding: Strategies that include and improve.  </a:t>
            </a:r>
            <a:r>
              <a:rPr lang="en-US" sz="4800" i="1" dirty="0"/>
              <a:t>Voices from the Middle</a:t>
            </a:r>
            <a:r>
              <a:rPr lang="en-US" sz="4800" dirty="0"/>
              <a:t>, 12 (4) 37-43</a:t>
            </a:r>
            <a:r>
              <a:rPr lang="en-US" sz="4800" dirty="0" smtClean="0"/>
              <a:t>.</a:t>
            </a:r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 err="1"/>
              <a:t>Groen</a:t>
            </a:r>
            <a:r>
              <a:rPr lang="en-US" sz="4800" dirty="0" smtClean="0"/>
              <a:t>, M. </a:t>
            </a:r>
            <a:r>
              <a:rPr lang="en-US" sz="4800" dirty="0" err="1" smtClean="0"/>
              <a:t>Veenendaal</a:t>
            </a:r>
            <a:r>
              <a:rPr lang="en-US" sz="4800" dirty="0" smtClean="0"/>
              <a:t>, N &amp; </a:t>
            </a:r>
            <a:r>
              <a:rPr lang="en-US" sz="4800" dirty="0" err="1" smtClean="0"/>
              <a:t>Verhoeven</a:t>
            </a:r>
            <a:r>
              <a:rPr lang="en-US" sz="4800" dirty="0" smtClean="0"/>
              <a:t>, L. (2018). </a:t>
            </a:r>
            <a:r>
              <a:rPr lang="en-US" sz="4800" dirty="0"/>
              <a:t>The role of prosody in reading comprehension: </a:t>
            </a:r>
            <a:r>
              <a:rPr lang="en-US" sz="4800" dirty="0" smtClean="0"/>
              <a:t>Evidence </a:t>
            </a:r>
            <a:r>
              <a:rPr lang="en-US" sz="4800" dirty="0"/>
              <a:t>from poor </a:t>
            </a:r>
            <a:r>
              <a:rPr lang="en-US" sz="4800" dirty="0" err="1"/>
              <a:t>comprehenders</a:t>
            </a:r>
            <a:r>
              <a:rPr lang="en-US" sz="4800" dirty="0"/>
              <a:t>: Prosody and Reading </a:t>
            </a:r>
            <a:r>
              <a:rPr lang="en-US" sz="4800" dirty="0" smtClean="0"/>
              <a:t>Comprehension. </a:t>
            </a:r>
            <a:r>
              <a:rPr lang="en-US" sz="4800" i="1" dirty="0"/>
              <a:t>Journal of Research in </a:t>
            </a:r>
            <a:r>
              <a:rPr lang="en-US" sz="4800" i="1" dirty="0" smtClean="0"/>
              <a:t>Reading, </a:t>
            </a:r>
            <a:r>
              <a:rPr lang="en-US" sz="4800" dirty="0" smtClean="0"/>
              <a:t>42 (3), 1-21.</a:t>
            </a:r>
            <a:endParaRPr lang="en-US" sz="4800" dirty="0"/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 smtClean="0"/>
              <a:t>Hunt, A. &amp; </a:t>
            </a:r>
            <a:r>
              <a:rPr lang="en-US" sz="4800" dirty="0" err="1" smtClean="0"/>
              <a:t>Beglar</a:t>
            </a:r>
            <a:r>
              <a:rPr lang="en-US" sz="4800" dirty="0" smtClean="0"/>
              <a:t>, D. (1998). </a:t>
            </a:r>
            <a:r>
              <a:rPr lang="en-US" sz="4800" dirty="0"/>
              <a:t>“Current research and practice in teaching vocabulary” </a:t>
            </a:r>
            <a:r>
              <a:rPr lang="en-US" sz="4800" i="1" dirty="0"/>
              <a:t>The Language Teacher</a:t>
            </a:r>
            <a:r>
              <a:rPr lang="en-US" sz="4800" dirty="0"/>
              <a:t>, </a:t>
            </a:r>
            <a:r>
              <a:rPr lang="en-US" sz="4800" dirty="0">
                <a:hlinkClick r:id="rId2"/>
              </a:rPr>
              <a:t>http://</a:t>
            </a:r>
            <a:r>
              <a:rPr lang="en-US" sz="4800" dirty="0" smtClean="0">
                <a:hlinkClick r:id="rId2"/>
              </a:rPr>
              <a:t>jalt-publications.org/tlt/articles/1914-current-research-and-practice-teaching-vocabulary</a:t>
            </a:r>
            <a:endParaRPr lang="en-US" sz="4800" dirty="0" smtClean="0"/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 err="1" smtClean="0"/>
              <a:t>Keehn,S</a:t>
            </a:r>
            <a:r>
              <a:rPr lang="en-US" sz="4800" dirty="0"/>
              <a:t>. (2003.  The effect of instruction and practice through readers theatre on young readers' oral reading fluency. </a:t>
            </a:r>
            <a:r>
              <a:rPr lang="en-US" sz="4800" i="1" dirty="0"/>
              <a:t>Reading Research and Instruction</a:t>
            </a:r>
            <a:r>
              <a:rPr lang="en-US" sz="4800" dirty="0"/>
              <a:t>, 42 (4), </a:t>
            </a:r>
            <a:r>
              <a:rPr lang="en-US" sz="4800" dirty="0" smtClean="0"/>
              <a:t>40-61.</a:t>
            </a:r>
            <a:endParaRPr lang="en-US" sz="4800" dirty="0"/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 err="1" smtClean="0"/>
              <a:t>Loertscher</a:t>
            </a:r>
            <a:r>
              <a:rPr lang="en-US" sz="4800" dirty="0" smtClean="0"/>
              <a:t> </a:t>
            </a:r>
            <a:r>
              <a:rPr lang="en-US" sz="4800" dirty="0"/>
              <a:t>D. V. ( 2009).  More readers theater for middle school boys: adventures with mythical creatures. </a:t>
            </a:r>
            <a:r>
              <a:rPr lang="en-US" sz="4800" i="1" dirty="0"/>
              <a:t>Teacher Librarian</a:t>
            </a:r>
            <a:r>
              <a:rPr lang="en-US" sz="4800" dirty="0"/>
              <a:t>, 37 (10) 61; </a:t>
            </a:r>
            <a:r>
              <a:rPr lang="en-US" sz="4800" dirty="0" smtClean="0"/>
              <a:t>84.</a:t>
            </a:r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 smtClean="0"/>
              <a:t>Martinez</a:t>
            </a:r>
            <a:r>
              <a:rPr lang="en-US" sz="4800" dirty="0"/>
              <a:t>, M., </a:t>
            </a:r>
            <a:r>
              <a:rPr lang="en-US" sz="4800" dirty="0" err="1"/>
              <a:t>Roser</a:t>
            </a:r>
            <a:r>
              <a:rPr lang="en-US" sz="4800" dirty="0"/>
              <a:t> N. L</a:t>
            </a:r>
            <a:r>
              <a:rPr lang="en-US" sz="4800" dirty="0" smtClean="0"/>
              <a:t>., &amp;</a:t>
            </a:r>
            <a:r>
              <a:rPr lang="en-US" sz="4800" dirty="0"/>
              <a:t> </a:t>
            </a:r>
            <a:r>
              <a:rPr lang="en-US" sz="4800" dirty="0" err="1"/>
              <a:t>Strecker</a:t>
            </a:r>
            <a:r>
              <a:rPr lang="en-US" sz="4800" dirty="0"/>
              <a:t> S. (1998-1999). "I never thought I could be a star": a reader’s theatre ticket to fluency.  </a:t>
            </a:r>
            <a:r>
              <a:rPr lang="en-US" sz="4800" i="1" dirty="0"/>
              <a:t>The Reading </a:t>
            </a:r>
            <a:r>
              <a:rPr lang="en-US" sz="4800" i="1" dirty="0" smtClean="0"/>
              <a:t>Teacher</a:t>
            </a:r>
            <a:r>
              <a:rPr lang="en-US" sz="4800" dirty="0" smtClean="0"/>
              <a:t>, </a:t>
            </a:r>
            <a:r>
              <a:rPr lang="en-US" sz="4800" dirty="0"/>
              <a:t>52 (4), </a:t>
            </a:r>
            <a:r>
              <a:rPr lang="en-US" sz="4800" dirty="0" smtClean="0"/>
              <a:t>326-334.</a:t>
            </a:r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/>
              <a:t>McKay, M. E. (2008). Readers Theatre—Take Another Look—It’s More Than Fluency Instruction </a:t>
            </a:r>
            <a:r>
              <a:rPr lang="en-US" sz="4800" i="1" dirty="0" err="1"/>
              <a:t>LEARNing</a:t>
            </a:r>
            <a:r>
              <a:rPr lang="en-US" sz="4800" i="1" dirty="0"/>
              <a:t> Landscape</a:t>
            </a:r>
            <a:r>
              <a:rPr lang="en-US" sz="4800" dirty="0"/>
              <a:t>, 2 (1) 131-144</a:t>
            </a:r>
            <a:r>
              <a:rPr lang="en-US" sz="4800" dirty="0" smtClean="0"/>
              <a:t>.</a:t>
            </a:r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/>
              <a:t>Nation, I. S. P. (Ed.). (1994). </a:t>
            </a:r>
            <a:r>
              <a:rPr lang="en-US" sz="4800" i="1" dirty="0"/>
              <a:t>New Ways in Teaching Vocabulary</a:t>
            </a:r>
            <a:r>
              <a:rPr lang="en-US" sz="4800" dirty="0"/>
              <a:t>. Alexandria, Virginia: TESOL, Inc.</a:t>
            </a:r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 err="1" smtClean="0"/>
              <a:t>Ruggieri</a:t>
            </a:r>
            <a:r>
              <a:rPr lang="en-US" sz="4800" dirty="0" smtClean="0"/>
              <a:t> </a:t>
            </a:r>
            <a:r>
              <a:rPr lang="en-US" sz="4800" dirty="0"/>
              <a:t>C. A.  (2008). A chorus of thought: readers theater in the high school English class.  </a:t>
            </a:r>
            <a:r>
              <a:rPr lang="en-US" sz="4800" i="1" dirty="0"/>
              <a:t>English Journal; High School Edition</a:t>
            </a:r>
            <a:r>
              <a:rPr lang="en-US" sz="4800" dirty="0"/>
              <a:t>,  97 (6), </a:t>
            </a:r>
            <a:r>
              <a:rPr lang="en-US" sz="4800" dirty="0" smtClean="0"/>
              <a:t>118-119.</a:t>
            </a:r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 smtClean="0"/>
              <a:t>Young, C &amp; </a:t>
            </a:r>
            <a:r>
              <a:rPr lang="en-US" sz="4800" dirty="0" err="1" smtClean="0"/>
              <a:t>Rasinski</a:t>
            </a:r>
            <a:r>
              <a:rPr lang="en-US" sz="4800" dirty="0" smtClean="0"/>
              <a:t>, T. (2009).</a:t>
            </a:r>
            <a:r>
              <a:rPr lang="en-US" sz="4800" dirty="0"/>
              <a:t> Implementing readers theatre as an approach to classroom fluency instruction</a:t>
            </a:r>
            <a:r>
              <a:rPr lang="en-US" sz="4800" dirty="0" smtClean="0"/>
              <a:t>. </a:t>
            </a:r>
            <a:r>
              <a:rPr lang="en-US" sz="4800" dirty="0"/>
              <a:t>The Reading Teacher, 63(1), </a:t>
            </a:r>
            <a:r>
              <a:rPr lang="en-US" sz="4800" dirty="0" smtClean="0"/>
              <a:t>4–13.</a:t>
            </a:r>
            <a:endParaRPr lang="en-US" sz="4800" dirty="0"/>
          </a:p>
          <a:p>
            <a:pPr marL="109728" indent="-457200">
              <a:lnSpc>
                <a:spcPct val="120000"/>
              </a:lnSpc>
              <a:buNone/>
            </a:pPr>
            <a:r>
              <a:rPr lang="en-US" sz="4800" dirty="0" smtClean="0"/>
              <a:t>Worthy</a:t>
            </a:r>
            <a:r>
              <a:rPr lang="en-US" sz="4800" dirty="0"/>
              <a:t>, </a:t>
            </a:r>
            <a:r>
              <a:rPr lang="en-US" sz="4800" dirty="0" smtClean="0"/>
              <a:t>J </a:t>
            </a:r>
            <a:r>
              <a:rPr lang="en-US" sz="4800" dirty="0"/>
              <a:t>&amp; Prater, </a:t>
            </a:r>
            <a:r>
              <a:rPr lang="en-US" sz="4800" dirty="0" smtClean="0"/>
              <a:t>K. </a:t>
            </a:r>
            <a:r>
              <a:rPr lang="en-US" sz="4800" dirty="0"/>
              <a:t>(2002</a:t>
            </a:r>
            <a:r>
              <a:rPr lang="en-US" sz="4800" dirty="0" smtClean="0"/>
              <a:t>). </a:t>
            </a:r>
            <a:r>
              <a:rPr lang="en-US" sz="4800" dirty="0"/>
              <a:t>I thought about it all night:  Readers theatre for reading fluency and motivation.  </a:t>
            </a:r>
            <a:r>
              <a:rPr lang="en-US" sz="4800" i="1" dirty="0"/>
              <a:t>The Reading Teacher, </a:t>
            </a:r>
            <a:r>
              <a:rPr lang="en-US" sz="4800" dirty="0"/>
              <a:t>56 (3), 294-297</a:t>
            </a:r>
            <a:r>
              <a:rPr lang="en-US" sz="4800" dirty="0" smtClean="0"/>
              <a:t>.</a:t>
            </a:r>
          </a:p>
          <a:p>
            <a:pPr marL="109728" indent="-457200">
              <a:lnSpc>
                <a:spcPct val="120000"/>
              </a:lnSpc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76"/>
            <a:ext cx="8229600" cy="92697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Selected Bibliography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1200" b="1" dirty="0" smtClean="0">
              <a:solidFill>
                <a:srgbClr val="7030A0"/>
              </a:solidFill>
            </a:endParaRPr>
          </a:p>
          <a:p>
            <a:pPr algn="ctr"/>
            <a:endParaRPr lang="en-US" sz="1200" b="1" dirty="0">
              <a:solidFill>
                <a:srgbClr val="7030A0"/>
              </a:solidFill>
            </a:endParaRPr>
          </a:p>
          <a:p>
            <a:pPr algn="ctr"/>
            <a:r>
              <a:rPr lang="en-US" sz="1050" b="1" dirty="0" smtClean="0">
                <a:solidFill>
                  <a:srgbClr val="7030A0"/>
                </a:solidFill>
              </a:rPr>
              <a:t>Dr</a:t>
            </a:r>
            <a:r>
              <a:rPr lang="en-US" sz="1050" b="1" dirty="0">
                <a:solidFill>
                  <a:srgbClr val="7030A0"/>
                </a:solidFill>
              </a:rPr>
              <a:t>. Nancy Peled, </a:t>
            </a:r>
            <a:r>
              <a:rPr lang="en-US" sz="1050" b="1" dirty="0" smtClean="0">
                <a:solidFill>
                  <a:srgbClr val="7030A0"/>
                </a:solidFill>
              </a:rPr>
              <a:t>2019</a:t>
            </a:r>
            <a:endParaRPr lang="en-US" sz="105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2400" dirty="0" smtClean="0"/>
              <a:t>Aaron Shepherd has great resources:</a:t>
            </a:r>
          </a:p>
          <a:p>
            <a:pPr marL="109728" indent="0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www.aaronshep.com/rt/RTE.html</a:t>
            </a:r>
            <a:endParaRPr lang="en-US" sz="2400" dirty="0" smtClean="0"/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Brian Smith shares ideas and scripts:</a:t>
            </a:r>
          </a:p>
          <a:p>
            <a:pPr marL="109728" indent="0">
              <a:buNone/>
            </a:pPr>
            <a:r>
              <a:rPr lang="en-US" sz="2400" dirty="0">
                <a:hlinkClick r:id="rId3"/>
              </a:rPr>
              <a:t>https://www.scholastic.com/teachers/blog-posts/brian-smith/increasing-reading-fluency-readers-theater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From Dr. Chase Young: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www.thebestclass.org/rtscripts.html</a:t>
            </a: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A teacher resource site:</a:t>
            </a:r>
          </a:p>
          <a:p>
            <a:pPr marL="109728" indent="0">
              <a:buNone/>
            </a:pP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www.teachingheart.net/readerstheater.htm</a:t>
            </a: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Promoting Spoken English in the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(MOE site)</a:t>
            </a:r>
          </a:p>
          <a:p>
            <a:pPr marL="109728" indent="0">
              <a:buNone/>
            </a:pPr>
            <a:r>
              <a:rPr lang="en-US" sz="2400" dirty="0">
                <a:solidFill>
                  <a:schemeClr val="accent3"/>
                </a:solidFill>
              </a:rPr>
              <a:t>https://sites.google.com/view/letstalk7/home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Sites with free RT scripts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9992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12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Dr</a:t>
            </a:r>
            <a:r>
              <a:rPr lang="en-US" sz="1200" b="1" dirty="0">
                <a:solidFill>
                  <a:srgbClr val="7030A0"/>
                </a:solidFill>
              </a:rPr>
              <a:t>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676400"/>
            <a:ext cx="291941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571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94870897"/>
              </p:ext>
            </p:extLst>
          </p:nvPr>
        </p:nvGraphicFramePr>
        <p:xfrm>
          <a:off x="304800" y="6172200"/>
          <a:ext cx="87630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4" y="1196752"/>
            <a:ext cx="30480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Some photos from past Oranim RT English Department Events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01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522840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7030A0"/>
                </a:solidFill>
              </a:rPr>
              <a:t/>
            </a:r>
            <a:br>
              <a:rPr lang="en-US" sz="27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In</a:t>
            </a:r>
            <a:r>
              <a:rPr lang="en-US" sz="2400" dirty="0" smtClean="0">
                <a:solidFill>
                  <a:srgbClr val="7030A0"/>
                </a:solidFill>
              </a:rPr>
              <a:t> Reader’s Theater </a:t>
            </a:r>
            <a:r>
              <a:rPr lang="en-US" sz="2200" dirty="0" smtClean="0">
                <a:solidFill>
                  <a:srgbClr val="7030A0"/>
                </a:solidFill>
              </a:rPr>
              <a:t>t</a:t>
            </a:r>
            <a:r>
              <a:rPr lang="en-US" sz="2200" dirty="0" smtClean="0"/>
              <a:t>he “performer’s” goal is to read a text aloud effectively, enabling the audience to visualize the action. </a:t>
            </a:r>
            <a:r>
              <a:rPr lang="en-US" sz="2400" dirty="0">
                <a:effectLst/>
              </a:rPr>
              <a:t>Reader’s theater in the </a:t>
            </a:r>
            <a:r>
              <a:rPr lang="en-US" sz="2400" i="1" dirty="0">
                <a:effectLst/>
              </a:rPr>
              <a:t>classroom</a:t>
            </a:r>
            <a:r>
              <a:rPr lang="en-US" sz="2400" dirty="0">
                <a:effectLst/>
              </a:rPr>
              <a:t> is an instructional </a:t>
            </a:r>
            <a:r>
              <a:rPr lang="en-US" sz="2400" dirty="0" smtClean="0">
                <a:effectLst/>
              </a:rPr>
              <a:t>method.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7030A0"/>
                </a:solidFill>
              </a:rPr>
              <a:t/>
            </a:r>
            <a:br>
              <a:rPr lang="en-US" sz="2400" dirty="0">
                <a:solidFill>
                  <a:srgbClr val="7030A0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1844824"/>
            <a:ext cx="3425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Student teachers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reading from the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play </a:t>
            </a:r>
            <a:r>
              <a:rPr lang="en-US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Anastasia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at Oranim Academic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College, 2015.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3968" y="64685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</a:t>
            </a:r>
            <a:r>
              <a:rPr lang="en-US" sz="1200" b="1" dirty="0" smtClean="0">
                <a:solidFill>
                  <a:srgbClr val="7030A0"/>
                </a:solidFill>
              </a:rPr>
              <a:t>Peled, 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1329"/>
            <a:ext cx="7931224" cy="425192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Reader’s Theater </a:t>
            </a:r>
            <a:r>
              <a:rPr lang="en-US" sz="3200" dirty="0" smtClean="0"/>
              <a:t>is an appropriate and effective method for improving </a:t>
            </a:r>
            <a:r>
              <a:rPr lang="en-US" sz="3200" dirty="0" smtClean="0">
                <a:solidFill>
                  <a:srgbClr val="00B050"/>
                </a:solidFill>
              </a:rPr>
              <a:t>reading and oral fluency</a:t>
            </a:r>
            <a:r>
              <a:rPr lang="en-US" sz="3200" dirty="0" smtClean="0"/>
              <a:t>.</a:t>
            </a:r>
          </a:p>
          <a:p>
            <a:pPr marL="109728" indent="0">
              <a:buNone/>
            </a:pPr>
            <a:endParaRPr lang="en-US" sz="3200" dirty="0" smtClean="0"/>
          </a:p>
          <a:p>
            <a:pPr marL="109728" indent="0">
              <a:buNone/>
            </a:pPr>
            <a:r>
              <a:rPr lang="en-US" sz="3200" dirty="0" smtClean="0"/>
              <a:t>“</a:t>
            </a:r>
            <a:r>
              <a:rPr lang="en-US" sz="2400" dirty="0" smtClean="0"/>
              <a:t>Fluency </a:t>
            </a:r>
            <a:r>
              <a:rPr lang="en-US" sz="2400" dirty="0"/>
              <a:t>difficulties may be the key concern for upwards of 90% of children with significant problems in </a:t>
            </a:r>
            <a:r>
              <a:rPr lang="en-US" sz="2400" dirty="0" smtClean="0"/>
              <a:t>reading comprehension</a:t>
            </a:r>
            <a:r>
              <a:rPr lang="en-US" sz="3200" dirty="0" smtClean="0"/>
              <a:t>.”</a:t>
            </a:r>
          </a:p>
          <a:p>
            <a:pPr marL="109728" indent="0">
              <a:buNone/>
            </a:pPr>
            <a:r>
              <a:rPr lang="en-US" sz="1800" dirty="0" smtClean="0"/>
              <a:t>1997 American National Reading Panel Report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</a:t>
            </a:r>
            <a:r>
              <a:rPr lang="en-US" sz="40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Reader’s Theater?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</a:t>
            </a:r>
            <a:r>
              <a:rPr lang="en-US" sz="1200" b="1" dirty="0" smtClean="0">
                <a:solidFill>
                  <a:srgbClr val="7030A0"/>
                </a:solidFill>
              </a:rPr>
              <a:t>Peled, 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60851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pPr marL="109728" indent="0">
              <a:buNone/>
            </a:pP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Fluency</a:t>
            </a:r>
            <a:r>
              <a:rPr lang="en-US" sz="2400" dirty="0"/>
              <a:t> (automaticity) is </a:t>
            </a:r>
            <a:r>
              <a:rPr lang="en-US" sz="2400" dirty="0" smtClean="0"/>
              <a:t>performing any activity (including reading words) with </a:t>
            </a:r>
            <a:r>
              <a:rPr lang="en-US" sz="2400" dirty="0"/>
              <a:t>no noticeable cognitive or mental </a:t>
            </a:r>
            <a:r>
              <a:rPr lang="en-US" sz="2400" dirty="0" smtClean="0"/>
              <a:t>effort.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Fluency</a:t>
            </a:r>
            <a:r>
              <a:rPr lang="en-US" sz="2400" dirty="0"/>
              <a:t> ~ in any </a:t>
            </a:r>
            <a:r>
              <a:rPr lang="en-US" sz="2400" dirty="0" smtClean="0"/>
              <a:t>activity~ </a:t>
            </a:r>
            <a:r>
              <a:rPr lang="en-US" sz="2400" dirty="0"/>
              <a:t>is achieved </a:t>
            </a:r>
            <a:r>
              <a:rPr lang="en-US" sz="2400" dirty="0" smtClean="0"/>
              <a:t>through practice. So </a:t>
            </a:r>
            <a:r>
              <a:rPr lang="en-US" sz="2400" dirty="0"/>
              <a:t>too, in </a:t>
            </a:r>
            <a:r>
              <a:rPr lang="en-US" sz="2400" dirty="0" smtClean="0"/>
              <a:t>reading,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fluency</a:t>
            </a:r>
            <a:r>
              <a:rPr lang="en-US" sz="2400" dirty="0"/>
              <a:t> is </a:t>
            </a:r>
            <a:r>
              <a:rPr lang="en-US" sz="2400" dirty="0" smtClean="0"/>
              <a:t>achieved through practice.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</a:t>
            </a:r>
            <a:r>
              <a:rPr lang="en-US" sz="40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Fluency?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80" y="1196752"/>
            <a:ext cx="3048000" cy="201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9992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81329"/>
            <a:ext cx="8075240" cy="439594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“One </a:t>
            </a:r>
            <a:r>
              <a:rPr lang="en-US" sz="2400" dirty="0"/>
              <a:t>teacher observed, ‘I don’t</a:t>
            </a:r>
          </a:p>
          <a:p>
            <a:pPr marL="109728" indent="0">
              <a:buNone/>
            </a:pPr>
            <a:r>
              <a:rPr lang="en-US" sz="2400" dirty="0"/>
              <a:t>know how to define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fluency</a:t>
            </a:r>
            <a:r>
              <a:rPr lang="en-US" sz="2400" dirty="0"/>
              <a:t>, but I know it when I</a:t>
            </a:r>
          </a:p>
          <a:p>
            <a:pPr marL="109728" indent="0">
              <a:buNone/>
            </a:pPr>
            <a:r>
              <a:rPr lang="en-US" sz="2400" dirty="0"/>
              <a:t>hear it</a:t>
            </a:r>
            <a:r>
              <a:rPr lang="en-US" sz="2400" dirty="0" smtClean="0"/>
              <a:t>.’” </a:t>
            </a:r>
          </a:p>
          <a:p>
            <a:pPr marL="109728" indent="0">
              <a:buNone/>
            </a:pPr>
            <a:r>
              <a:rPr lang="en-US" sz="1800" dirty="0" smtClean="0"/>
              <a:t>Martinez, </a:t>
            </a:r>
            <a:r>
              <a:rPr lang="en-US" sz="1800" dirty="0" err="1" smtClean="0"/>
              <a:t>Roser</a:t>
            </a:r>
            <a:r>
              <a:rPr lang="en-US" sz="1800" dirty="0" smtClean="0"/>
              <a:t> &amp; </a:t>
            </a:r>
            <a:r>
              <a:rPr lang="en-US" sz="1800" dirty="0" err="1" smtClean="0"/>
              <a:t>Strecker</a:t>
            </a:r>
            <a:r>
              <a:rPr lang="en-US" sz="1800" dirty="0" smtClean="0"/>
              <a:t>, 2002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Fluency</a:t>
            </a:r>
            <a:r>
              <a:rPr lang="en-US" sz="2400" dirty="0" smtClean="0"/>
              <a:t> means reading </a:t>
            </a:r>
            <a:r>
              <a:rPr lang="en-US" sz="2400" dirty="0"/>
              <a:t>text quickly, accurately, and with proper </a:t>
            </a:r>
            <a:r>
              <a:rPr lang="en-US" sz="2400" dirty="0" smtClean="0"/>
              <a:t>expression or prosody. This frees the reader’s attention </a:t>
            </a:r>
            <a:r>
              <a:rPr lang="en-US" sz="2400" dirty="0"/>
              <a:t>to process </a:t>
            </a:r>
            <a:r>
              <a:rPr lang="en-US" sz="2400" dirty="0" smtClean="0"/>
              <a:t>meaning. The </a:t>
            </a:r>
            <a:r>
              <a:rPr lang="en-US" sz="2400" dirty="0"/>
              <a:t>focus of reading instruction is for pupils to get to the </a:t>
            </a:r>
            <a:r>
              <a:rPr lang="en-US" sz="2400" dirty="0" smtClean="0"/>
              <a:t>meaning.</a:t>
            </a:r>
            <a:endParaRPr lang="en-US" sz="2400" dirty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</a:t>
            </a:r>
            <a:r>
              <a:rPr lang="en-US" sz="40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Reading Fluency? </a:t>
            </a:r>
            <a:r>
              <a:rPr lang="en-US" sz="40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40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1329"/>
            <a:ext cx="8003232" cy="425192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Reading fluency </a:t>
            </a:r>
            <a:r>
              <a:rPr lang="en-US" sz="2400" dirty="0" smtClean="0"/>
              <a:t>is </a:t>
            </a:r>
            <a:r>
              <a:rPr lang="en-US" sz="2400" dirty="0"/>
              <a:t>“a developmental process that refers to efficient, effective decoding skills that permit the reader to comprehend text. </a:t>
            </a:r>
            <a:r>
              <a:rPr lang="en-US" sz="2400" dirty="0" smtClean="0"/>
              <a:t>... Fluency </a:t>
            </a:r>
            <a:r>
              <a:rPr lang="en-US" sz="2400" dirty="0"/>
              <a:t>is </a:t>
            </a:r>
            <a:r>
              <a:rPr lang="en-US" sz="2400" i="1" u="sng" dirty="0"/>
              <a:t>manifested</a:t>
            </a:r>
            <a:r>
              <a:rPr lang="en-US" sz="2400" dirty="0"/>
              <a:t> in accurate, rapid, expressive oral reading and is </a:t>
            </a:r>
            <a:r>
              <a:rPr lang="en-US" sz="2400" i="1" u="sng" dirty="0"/>
              <a:t>applied</a:t>
            </a:r>
            <a:r>
              <a:rPr lang="en-US" sz="2400" dirty="0"/>
              <a:t> during, and makes possible, silent-reading </a:t>
            </a:r>
            <a:r>
              <a:rPr lang="en-US" sz="2400" dirty="0" smtClean="0"/>
              <a:t>comprehension</a:t>
            </a:r>
            <a:r>
              <a:rPr lang="en-US" dirty="0" smtClean="0"/>
              <a:t>.” </a:t>
            </a:r>
          </a:p>
          <a:p>
            <a:pPr marL="109728" indent="0">
              <a:buNone/>
            </a:pPr>
            <a:r>
              <a:rPr lang="en-US" sz="2000" dirty="0" smtClean="0"/>
              <a:t>Samuels </a:t>
            </a:r>
            <a:r>
              <a:rPr lang="en-US" sz="2000" dirty="0"/>
              <a:t>&amp; </a:t>
            </a:r>
            <a:r>
              <a:rPr lang="en-US" sz="2000" dirty="0" err="1"/>
              <a:t>Farstrup</a:t>
            </a:r>
            <a:r>
              <a:rPr lang="en-US" sz="2000" dirty="0"/>
              <a:t>, </a:t>
            </a:r>
            <a:r>
              <a:rPr lang="en-US" sz="2000" dirty="0" smtClean="0"/>
              <a:t>2005.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Prosody</a:t>
            </a:r>
            <a:r>
              <a:rPr lang="en-US" sz="2400" dirty="0" smtClean="0"/>
              <a:t> has been described as the “music” of speech and can be identified in the “enthusiasm</a:t>
            </a:r>
            <a:r>
              <a:rPr lang="en-US" sz="2400" dirty="0"/>
              <a:t>, phrasing, </a:t>
            </a:r>
            <a:r>
              <a:rPr lang="en-US" sz="2400" dirty="0" smtClean="0"/>
              <a:t>emphasis, smoothness </a:t>
            </a:r>
            <a:r>
              <a:rPr lang="en-US" sz="2400" dirty="0"/>
              <a:t>and </a:t>
            </a:r>
            <a:r>
              <a:rPr lang="en-US" sz="2400" dirty="0" smtClean="0"/>
              <a:t>pace” in oral reading.</a:t>
            </a:r>
          </a:p>
          <a:p>
            <a:pPr marL="109728" indent="0">
              <a:buNone/>
            </a:pPr>
            <a:r>
              <a:rPr lang="en-US" sz="2000" dirty="0" err="1" smtClean="0"/>
              <a:t>Groen</a:t>
            </a:r>
            <a:r>
              <a:rPr lang="en-US" sz="2000" dirty="0" smtClean="0"/>
              <a:t>, </a:t>
            </a:r>
            <a:r>
              <a:rPr lang="en-US" sz="2000" dirty="0" err="1" smtClean="0"/>
              <a:t>Veenendaal</a:t>
            </a:r>
            <a:r>
              <a:rPr lang="en-US" sz="2000" dirty="0" smtClean="0"/>
              <a:t> &amp; </a:t>
            </a:r>
            <a:r>
              <a:rPr lang="en-US" sz="2000" dirty="0" err="1" smtClean="0"/>
              <a:t>Verhoeven</a:t>
            </a:r>
            <a:r>
              <a:rPr lang="en-US" sz="2000" dirty="0" smtClean="0"/>
              <a:t>, 2018.</a:t>
            </a:r>
          </a:p>
          <a:p>
            <a:pPr marL="109728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40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40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Definitions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Consider the implication of each statement:</a:t>
            </a:r>
            <a:r>
              <a:rPr lang="en-US" dirty="0"/>
              <a:t> </a:t>
            </a:r>
          </a:p>
          <a:p>
            <a:pPr marL="109728" indent="0">
              <a:buNone/>
            </a:pPr>
            <a:endParaRPr lang="en-US" sz="2400" b="1" u="sng" dirty="0" smtClean="0"/>
          </a:p>
          <a:p>
            <a:pPr marL="109728" indent="0">
              <a:buNone/>
            </a:pPr>
            <a:r>
              <a:rPr lang="en-US" sz="2400" b="1" u="sng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didn't say Nancy stole my blue pen.		</a:t>
            </a:r>
          </a:p>
          <a:p>
            <a:pPr marL="109728" indent="0">
              <a:buNone/>
            </a:pPr>
            <a:r>
              <a:rPr lang="en-US" sz="2400" dirty="0"/>
              <a:t>I </a:t>
            </a:r>
            <a:r>
              <a:rPr lang="en-US" sz="2400" b="1" u="sng" dirty="0"/>
              <a:t>didn't</a:t>
            </a:r>
            <a:r>
              <a:rPr lang="en-US" sz="2400" b="1" dirty="0"/>
              <a:t> </a:t>
            </a:r>
            <a:r>
              <a:rPr lang="en-US" sz="2400" dirty="0"/>
              <a:t>say Nancy stole my blue pen.		                              </a:t>
            </a:r>
            <a:r>
              <a:rPr lang="en-US" sz="2400" dirty="0" smtClean="0"/>
              <a:t>           I </a:t>
            </a:r>
            <a:r>
              <a:rPr lang="en-US" sz="2400" dirty="0"/>
              <a:t>didn't </a:t>
            </a:r>
            <a:r>
              <a:rPr lang="en-US" sz="2400" b="1" u="sng" dirty="0"/>
              <a:t>say</a:t>
            </a:r>
            <a:r>
              <a:rPr lang="en-US" sz="2400" dirty="0"/>
              <a:t> Nancy stole my blue pen.		  </a:t>
            </a:r>
          </a:p>
          <a:p>
            <a:pPr marL="109728" indent="0">
              <a:buNone/>
            </a:pPr>
            <a:r>
              <a:rPr lang="en-US" sz="2400" dirty="0"/>
              <a:t>I didn't say </a:t>
            </a:r>
            <a:r>
              <a:rPr lang="en-US" sz="2400" b="1" u="sng" dirty="0"/>
              <a:t>Nancy</a:t>
            </a:r>
            <a:r>
              <a:rPr lang="en-US" sz="2400" dirty="0"/>
              <a:t> stole my blue pen.		                               </a:t>
            </a:r>
            <a:r>
              <a:rPr lang="en-US" sz="2400" dirty="0" smtClean="0"/>
              <a:t>I </a:t>
            </a:r>
            <a:r>
              <a:rPr lang="en-US" sz="2400" dirty="0"/>
              <a:t>didn't say Nancy </a:t>
            </a:r>
            <a:r>
              <a:rPr lang="en-US" sz="2400" b="1" u="sng" dirty="0"/>
              <a:t>stole</a:t>
            </a:r>
            <a:r>
              <a:rPr lang="en-US" sz="2400" dirty="0"/>
              <a:t> my </a:t>
            </a:r>
            <a:r>
              <a:rPr lang="en-US" sz="2400" dirty="0" smtClean="0"/>
              <a:t>blue pen.  </a:t>
            </a:r>
          </a:p>
          <a:p>
            <a:pPr marL="109728" indent="0">
              <a:buNone/>
            </a:pPr>
            <a:r>
              <a:rPr lang="en-US" sz="2400" dirty="0" smtClean="0"/>
              <a:t>I </a:t>
            </a:r>
            <a:r>
              <a:rPr lang="en-US" sz="2400" dirty="0"/>
              <a:t>didn't say Nancy stole </a:t>
            </a:r>
            <a:r>
              <a:rPr lang="en-US" sz="2400" b="1" u="sng" dirty="0"/>
              <a:t>my</a:t>
            </a:r>
            <a:r>
              <a:rPr lang="en-US" sz="2400" b="1" dirty="0"/>
              <a:t> </a:t>
            </a:r>
            <a:r>
              <a:rPr lang="en-US" sz="2400" dirty="0"/>
              <a:t>blue pen.		                               </a:t>
            </a:r>
            <a:r>
              <a:rPr lang="en-US" sz="2400" dirty="0" smtClean="0"/>
              <a:t>I </a:t>
            </a:r>
            <a:r>
              <a:rPr lang="en-US" sz="2400" dirty="0"/>
              <a:t>didn't say Nancy stole my </a:t>
            </a:r>
            <a:r>
              <a:rPr lang="en-US" sz="2400" b="1" u="sng" dirty="0"/>
              <a:t>blue</a:t>
            </a:r>
            <a:r>
              <a:rPr lang="en-US" sz="2400" dirty="0"/>
              <a:t> pen.		                               </a:t>
            </a:r>
            <a:r>
              <a:rPr lang="en-US" sz="2400" dirty="0" smtClean="0"/>
              <a:t>I </a:t>
            </a:r>
            <a:r>
              <a:rPr lang="en-US" sz="2400" dirty="0"/>
              <a:t>didn't say Nancy stole my blue </a:t>
            </a:r>
            <a:r>
              <a:rPr lang="en-US" sz="2400" b="1" u="sng" dirty="0"/>
              <a:t>pen</a:t>
            </a:r>
            <a:r>
              <a:rPr lang="en-US" sz="2400" dirty="0"/>
              <a:t>.	</a:t>
            </a: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>
                <a:effectLst/>
              </a:rPr>
              <a:t>Using Voice </a:t>
            </a:r>
            <a:r>
              <a:rPr lang="en-US" sz="2800" b="0" dirty="0" smtClean="0">
                <a:effectLst/>
              </a:rPr>
              <a:t>Inflection (Prosody) </a:t>
            </a:r>
            <a:r>
              <a:rPr lang="en-US" sz="2800" b="0" dirty="0">
                <a:effectLst/>
              </a:rPr>
              <a:t>to Convey 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3718" y="5949280"/>
            <a:ext cx="1846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2019</a:t>
            </a:r>
          </a:p>
        </p:txBody>
      </p:sp>
    </p:spTree>
    <p:extLst>
      <p:ext uri="{BB962C8B-B14F-4D97-AF65-F5344CB8AC3E}">
        <p14:creationId xmlns:p14="http://schemas.microsoft.com/office/powerpoint/2010/main" val="400203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81329"/>
            <a:ext cx="8075240" cy="432393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“</a:t>
            </a:r>
            <a:r>
              <a:rPr lang="en-US" sz="2400" dirty="0" smtClean="0"/>
              <a:t>Our current thinking on </a:t>
            </a:r>
            <a:r>
              <a:rPr lang="en-US" sz="2400" dirty="0" smtClean="0">
                <a:solidFill>
                  <a:srgbClr val="00B050"/>
                </a:solidFill>
              </a:rPr>
              <a:t>reading fluency </a:t>
            </a:r>
            <a:r>
              <a:rPr lang="en-US" sz="2400" dirty="0" smtClean="0"/>
              <a:t>is that it is indeed an important factor when considering effective reading programs for students. Moreover, it may be even more of a concern for those students who experience difficulty in learning to read and comprehend what they read</a:t>
            </a:r>
            <a:r>
              <a:rPr lang="en-US" dirty="0" smtClean="0"/>
              <a:t>.” </a:t>
            </a:r>
          </a:p>
          <a:p>
            <a:pPr marL="109728" indent="0">
              <a:buNone/>
            </a:pPr>
            <a:r>
              <a:rPr lang="en-US" sz="2000" dirty="0" err="1" smtClean="0"/>
              <a:t>Rasinski</a:t>
            </a:r>
            <a:r>
              <a:rPr lang="en-US" sz="2000" dirty="0" smtClean="0"/>
              <a:t>, Homan &amp; Biggs, 2008.</a:t>
            </a:r>
          </a:p>
          <a:p>
            <a:pPr marL="109728" indent="0"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109728" indent="0"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To </a:t>
            </a:r>
            <a:r>
              <a:rPr lang="en-US" sz="2800" dirty="0">
                <a:solidFill>
                  <a:srgbClr val="00B050"/>
                </a:solidFill>
              </a:rPr>
              <a:t>gain meaning from text, students must read fluently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Importance of Reading Fluency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60323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Dr. Nancy Peled, </a:t>
            </a:r>
            <a:r>
              <a:rPr lang="en-US" sz="1200" b="1" dirty="0" smtClean="0">
                <a:solidFill>
                  <a:srgbClr val="7030A0"/>
                </a:solidFill>
              </a:rPr>
              <a:t>2019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8120</TotalTime>
  <Words>1184</Words>
  <Application>Microsoft Office PowerPoint</Application>
  <PresentationFormat>On-screen Show (4:3)</PresentationFormat>
  <Paragraphs>222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The Voice is the Vehicle</vt:lpstr>
      <vt:lpstr>What is Reader’s Theater?</vt:lpstr>
      <vt:lpstr> In Reader’s Theater the “performer’s” goal is to read a text aloud effectively, enabling the audience to visualize the action. Reader’s theater in the classroom is an instructional method.  </vt:lpstr>
      <vt:lpstr>Why Use Reader’s Theater?</vt:lpstr>
      <vt:lpstr>What is Fluency?</vt:lpstr>
      <vt:lpstr>What Is Reading Fluency?  </vt:lpstr>
      <vt:lpstr> Research Definitions</vt:lpstr>
      <vt:lpstr>Using Voice Inflection (Prosody) to Convey Meaning</vt:lpstr>
      <vt:lpstr>The Importance of Reading Fluency</vt:lpstr>
      <vt:lpstr>Reader’s Theater &amp; Fluency</vt:lpstr>
      <vt:lpstr>Reader’s Theater &amp; Reading Comprehension</vt:lpstr>
      <vt:lpstr>Reader’s Theater &amp; Vocabulary Learning</vt:lpstr>
      <vt:lpstr>Implementing Reader’s Theater in the Classroom</vt:lpstr>
      <vt:lpstr>From Text to Script</vt:lpstr>
      <vt:lpstr> Where the Wild Things Are  Maurice Sendak</vt:lpstr>
      <vt:lpstr>   Where the Wild Things Are  Maurice Sendak   </vt:lpstr>
      <vt:lpstr>Assessing </vt:lpstr>
      <vt:lpstr>Advantages</vt:lpstr>
      <vt:lpstr>More Advantages</vt:lpstr>
      <vt:lpstr>Even More Advantages</vt:lpstr>
      <vt:lpstr>  The “Added Value” of Reader’s Theater in the Classroom </vt:lpstr>
      <vt:lpstr>To Conclude</vt:lpstr>
      <vt:lpstr>Selected Bibliography</vt:lpstr>
      <vt:lpstr>Sites with free RT scripts</vt:lpstr>
      <vt:lpstr>Some photos from past Oranim RT English Department Events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Peled</dc:creator>
  <cp:lastModifiedBy>Nancy</cp:lastModifiedBy>
  <cp:revision>227</cp:revision>
  <dcterms:created xsi:type="dcterms:W3CDTF">2016-01-17T14:22:28Z</dcterms:created>
  <dcterms:modified xsi:type="dcterms:W3CDTF">2019-11-16T11:34:41Z</dcterms:modified>
</cp:coreProperties>
</file>