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PT Sans Narrow"/>
      <p:regular r:id="rId25"/>
      <p:bold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Narrow-bold.fntdata"/><Relationship Id="rId25" Type="http://schemas.openxmlformats.org/officeDocument/2006/relationships/font" Target="fonts/PTSansNarrow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922566c1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922566c1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922566c1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922566c1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988dcb20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7988dcb20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988dcb20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7988dcb20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988dcb20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7988dcb20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922566c1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922566c1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922566c1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922566c1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922566c1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922566c1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988dcb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7988dcb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922566c1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922566c1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19d8911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819d8911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our guidelines about co-teaching.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as you’ll see today these guidelines can be adjusted based upon what the students need.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what we did...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7988dcb20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7988dcb20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81dc7a6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81dc7a6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98e2a5b5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98e2a5b5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**ASK THEM**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often a misunderstanding about co-teaching.  Whether there is a conflict of interest or ideas.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Co-teaching is making a joint decision.  Equal voice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81dc7a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881dc7a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98e2a5a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98e2a5a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with, “As you well know lesson planning is always about…”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92dd2e6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92dd2e6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98e2a5b5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98e2a5b5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991473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9991473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30.jpg"/><Relationship Id="rId5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26.jpg"/><Relationship Id="rId5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Relationship Id="rId4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Relationship Id="rId4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Relationship Id="rId4" Type="http://schemas.openxmlformats.org/officeDocument/2006/relationships/image" Target="../media/image17.jpg"/><Relationship Id="rId5" Type="http://schemas.openxmlformats.org/officeDocument/2006/relationships/image" Target="../media/image19.jpg"/><Relationship Id="rId6" Type="http://schemas.openxmlformats.org/officeDocument/2006/relationships/image" Target="../media/image23.jpg"/><Relationship Id="rId7" Type="http://schemas.openxmlformats.org/officeDocument/2006/relationships/image" Target="../media/image32.jpg"/><Relationship Id="rId8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9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Co-Teaching Experience</a:t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762" y="2621350"/>
            <a:ext cx="3876475" cy="14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Using 3 Models</a:t>
            </a:r>
            <a:endParaRPr sz="10000"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2995650"/>
            <a:ext cx="85206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Madeleine Lifsey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Ofek Primary School, Ramle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 u="sng"/>
              <a:t>http://prezi.com/dcwskm4dgkpe/?utm_campaign=share&amp;utm_medium=copy&amp;rc=ex0share</a:t>
            </a:r>
            <a:endParaRPr sz="1000" u="sn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604750"/>
            <a:ext cx="8520600" cy="26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Co-Teaching in Middle/High School</a:t>
            </a:r>
            <a:endParaRPr sz="9000"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11700" y="3479450"/>
            <a:ext cx="85206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Hannah Wilpon</a:t>
            </a:r>
            <a:endParaRPr b="1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Mada’im School, Rehovot</a:t>
            </a:r>
            <a:endParaRPr sz="1000" u="sn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0" y="3278825"/>
            <a:ext cx="8768100" cy="8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Older students are more aware of the benefits 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working with a native English speaker. </a:t>
            </a:r>
            <a:endParaRPr/>
          </a:p>
        </p:txBody>
      </p:sp>
      <p:pic>
        <p:nvPicPr>
          <p:cNvPr descr="DSCN3779.JPG" id="150" name="Google Shape;150;p24"/>
          <p:cNvPicPr preferRelativeResize="0"/>
          <p:nvPr/>
        </p:nvPicPr>
        <p:blipFill rotWithShape="1">
          <a:blip r:embed="rId3">
            <a:alphaModFix/>
          </a:blip>
          <a:srcRect b="0" l="12536" r="12529" t="0"/>
          <a:stretch/>
        </p:blipFill>
        <p:spPr>
          <a:xfrm>
            <a:off x="71375" y="232225"/>
            <a:ext cx="2895600" cy="2895600"/>
          </a:xfrm>
          <a:prstGeom prst="rect">
            <a:avLst/>
          </a:prstGeom>
          <a:noFill/>
          <a:ln cap="sq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DSCN3860.JPG" id="151" name="Google Shape;151;p24"/>
          <p:cNvPicPr preferRelativeResize="0"/>
          <p:nvPr/>
        </p:nvPicPr>
        <p:blipFill rotWithShape="1">
          <a:blip r:embed="rId4">
            <a:alphaModFix/>
          </a:blip>
          <a:srcRect b="0" l="19985" r="5080" t="0"/>
          <a:stretch/>
        </p:blipFill>
        <p:spPr>
          <a:xfrm>
            <a:off x="3124200" y="232225"/>
            <a:ext cx="2895600" cy="2895600"/>
          </a:xfrm>
          <a:prstGeom prst="rect">
            <a:avLst/>
          </a:prstGeom>
          <a:noFill/>
          <a:ln cap="sq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50800">
              <a:srgbClr val="000000">
                <a:alpha val="49800"/>
              </a:srgbClr>
            </a:outerShdw>
          </a:effectLst>
        </p:spPr>
      </p:pic>
      <p:pic>
        <p:nvPicPr>
          <p:cNvPr descr="DSCN3797.JPG" id="152" name="Google Shape;152;p24"/>
          <p:cNvPicPr preferRelativeResize="0"/>
          <p:nvPr/>
        </p:nvPicPr>
        <p:blipFill rotWithShape="1">
          <a:blip r:embed="rId5">
            <a:alphaModFix/>
          </a:blip>
          <a:srcRect b="33463" l="31975" r="28195" t="12951"/>
          <a:stretch/>
        </p:blipFill>
        <p:spPr>
          <a:xfrm>
            <a:off x="6177025" y="232225"/>
            <a:ext cx="2895600" cy="2895600"/>
          </a:xfrm>
          <a:prstGeom prst="rect">
            <a:avLst/>
          </a:prstGeom>
          <a:noFill/>
          <a:ln cap="sq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50800">
              <a:srgbClr val="000000">
                <a:alpha val="49800"/>
              </a:srgbClr>
            </a:outerShdw>
          </a:effectLst>
        </p:spPr>
      </p:pic>
      <p:sp>
        <p:nvSpPr>
          <p:cNvPr id="153" name="Google Shape;153;p24"/>
          <p:cNvSpPr txBox="1"/>
          <p:nvPr/>
        </p:nvSpPr>
        <p:spPr>
          <a:xfrm>
            <a:off x="471725" y="4148675"/>
            <a:ext cx="81885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higher language level of the students allows for more comprehensive projects, combining the skills and knowledge of the host-teacher and U.S.-teacher.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1200825" y="639075"/>
            <a:ext cx="30267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Projects</a:t>
            </a:r>
            <a:endParaRPr/>
          </a:p>
        </p:txBody>
      </p:sp>
      <p:pic>
        <p:nvPicPr>
          <p:cNvPr descr="762e177b-9be0-4ae5-8891-f91239bfa675.jpg"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9800" r="9800" t="0"/>
          <a:stretch/>
        </p:blipFill>
        <p:spPr>
          <a:xfrm>
            <a:off x="5437175" y="322650"/>
            <a:ext cx="2896500" cy="4498200"/>
          </a:xfrm>
          <a:prstGeom prst="rect">
            <a:avLst/>
          </a:prstGeom>
          <a:noFill/>
          <a:ln cap="sq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50800">
              <a:srgbClr val="000000">
                <a:alpha val="49800"/>
              </a:srgbClr>
            </a:outerShdw>
          </a:effectLst>
        </p:spPr>
      </p:pic>
      <p:pic>
        <p:nvPicPr>
          <p:cNvPr descr="IMG_1625.jpg" id="160" name="Google Shape;160;p25"/>
          <p:cNvPicPr preferRelativeResize="0"/>
          <p:nvPr/>
        </p:nvPicPr>
        <p:blipFill rotWithShape="1">
          <a:blip r:embed="rId4">
            <a:alphaModFix/>
          </a:blip>
          <a:srcRect b="0" l="2498" r="2507" t="0"/>
          <a:stretch/>
        </p:blipFill>
        <p:spPr>
          <a:xfrm>
            <a:off x="885375" y="1570807"/>
            <a:ext cx="3657600" cy="2887200"/>
          </a:xfrm>
          <a:prstGeom prst="rect">
            <a:avLst/>
          </a:prstGeom>
          <a:noFill/>
          <a:ln cap="sq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5080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c336c3e-a860-4a92-8e26-6911d3c2f596.jpg" id="165" name="Google Shape;165;p26"/>
          <p:cNvPicPr preferRelativeResize="0"/>
          <p:nvPr/>
        </p:nvPicPr>
        <p:blipFill rotWithShape="1">
          <a:blip r:embed="rId3">
            <a:alphaModFix/>
          </a:blip>
          <a:srcRect b="16659" l="30210" r="21873" t="0"/>
          <a:stretch/>
        </p:blipFill>
        <p:spPr>
          <a:xfrm>
            <a:off x="311697" y="327800"/>
            <a:ext cx="2687100" cy="3657600"/>
          </a:xfrm>
          <a:prstGeom prst="rect">
            <a:avLst/>
          </a:prstGeom>
          <a:noFill/>
          <a:ln cap="sq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50800">
              <a:srgbClr val="000000">
                <a:alpha val="49800"/>
              </a:srgbClr>
            </a:outerShdw>
          </a:effectLst>
        </p:spPr>
      </p:pic>
      <p:pic>
        <p:nvPicPr>
          <p:cNvPr descr="57da39a5-b134-4bd6-aead-7e6494cabb04.jpg" id="166" name="Google Shape;166;p26"/>
          <p:cNvPicPr preferRelativeResize="0"/>
          <p:nvPr/>
        </p:nvPicPr>
        <p:blipFill rotWithShape="1">
          <a:blip r:embed="rId4">
            <a:alphaModFix/>
          </a:blip>
          <a:srcRect b="329" l="16368" r="27382" t="-329"/>
          <a:stretch/>
        </p:blipFill>
        <p:spPr>
          <a:xfrm>
            <a:off x="3200400" y="327800"/>
            <a:ext cx="2743200" cy="3657600"/>
          </a:xfrm>
          <a:prstGeom prst="rect">
            <a:avLst/>
          </a:prstGeom>
          <a:noFill/>
          <a:ln cap="sq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50800">
              <a:srgbClr val="000000">
                <a:alpha val="49800"/>
              </a:srgbClr>
            </a:outerShdw>
          </a:effectLst>
        </p:spPr>
      </p:pic>
      <p:pic>
        <p:nvPicPr>
          <p:cNvPr descr="5a4695cc-61f8-4e3d-a7ed-3cd982696345.jpg" id="167" name="Google Shape;167;p26"/>
          <p:cNvPicPr preferRelativeResize="0"/>
          <p:nvPr/>
        </p:nvPicPr>
        <p:blipFill rotWithShape="1">
          <a:blip r:embed="rId5">
            <a:alphaModFix/>
          </a:blip>
          <a:srcRect b="0" l="21875" r="21875" t="0"/>
          <a:stretch/>
        </p:blipFill>
        <p:spPr>
          <a:xfrm>
            <a:off x="6145200" y="327800"/>
            <a:ext cx="2743200" cy="3657600"/>
          </a:xfrm>
          <a:prstGeom prst="rect">
            <a:avLst/>
          </a:prstGeom>
          <a:noFill/>
          <a:ln cap="sq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50800">
              <a:srgbClr val="000000">
                <a:alpha val="49800"/>
              </a:srgbClr>
            </a:outerShdw>
          </a:effectLst>
        </p:spPr>
      </p:pic>
      <p:sp>
        <p:nvSpPr>
          <p:cNvPr id="168" name="Google Shape;168;p26"/>
          <p:cNvSpPr txBox="1"/>
          <p:nvPr/>
        </p:nvSpPr>
        <p:spPr>
          <a:xfrm>
            <a:off x="471725" y="4148675"/>
            <a:ext cx="81885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Co-teaching in middle and high school age groups is a unique way for students to express themselves and speak about their interests,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all while utilizing oral language skills.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0" y="0"/>
            <a:ext cx="9144000" cy="26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Co-Teaching in a Challenging Environment</a:t>
            </a:r>
            <a:endParaRPr sz="7000"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311700" y="2740625"/>
            <a:ext cx="8520600" cy="13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Dani Peckman &amp; Natalie Libenson</a:t>
            </a:r>
            <a:endParaRPr b="1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Yigal Alon Young                                                                                             Academy of Music, Netanya</a:t>
            </a:r>
            <a:endParaRPr b="1"/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02511">
            <a:off x="311700" y="3066625"/>
            <a:ext cx="2005977" cy="15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Demographics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Southern Netanya - Kirat Nordau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7.55/10 מדד הטיפוח (national scale)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259 Pupils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Lower socio-economic households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Heterogeneous population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percentage of pupils with single parent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levels of assistance from social services for low income needs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test scores overall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External Struggles and Difficulties</a:t>
            </a:r>
            <a:endParaRPr/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Various learning disabilities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ADHD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Emotional deprivation and disturbance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Neglect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~70 high-risk pupils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191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of Co-Teaching</a:t>
            </a:r>
            <a:endParaRPr/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408475" y="123005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Combination of strengths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Experience + New Ideas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Special Education background and knowledge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Weekly planning meetings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Sharing resources and perspectives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Ability to ‘split’ a teacher in half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attention given to the individual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Teachers in class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Tend to emotional needs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Extra pairs of eyes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Simultaneous whole class and individual instruction</a:t>
            </a:r>
            <a:endParaRPr/>
          </a:p>
        </p:txBody>
      </p:sp>
      <p:pic>
        <p:nvPicPr>
          <p:cNvPr id="194" name="Google Shape;194;p30"/>
          <p:cNvPicPr preferRelativeResize="0"/>
          <p:nvPr/>
        </p:nvPicPr>
        <p:blipFill rotWithShape="1">
          <a:blip r:embed="rId3">
            <a:alphaModFix/>
          </a:blip>
          <a:srcRect b="0" l="12979" r="22479" t="0"/>
          <a:stretch/>
        </p:blipFill>
        <p:spPr>
          <a:xfrm>
            <a:off x="6727424" y="898388"/>
            <a:ext cx="2004674" cy="261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102393">
            <a:off x="6321965" y="3099802"/>
            <a:ext cx="2201421" cy="1238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of Co-Teaching (continued)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Differentiation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Ability to meet students at their current levels.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Address different learning styles and intelligences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Meeting students’ emotional and behavioral needs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Flexibility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Ability to change plans if needed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Pull out small groups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Differentiated tasks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Save time in transitions</a:t>
            </a:r>
            <a:endParaRPr/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65571">
            <a:off x="6312558" y="1401716"/>
            <a:ext cx="2373436" cy="294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1"/>
          <p:cNvPicPr preferRelativeResize="0"/>
          <p:nvPr/>
        </p:nvPicPr>
        <p:blipFill rotWithShape="1">
          <a:blip r:embed="rId4">
            <a:alphaModFix/>
          </a:blip>
          <a:srcRect b="0" l="0" r="0" t="11808"/>
          <a:stretch/>
        </p:blipFill>
        <p:spPr>
          <a:xfrm rot="-587391">
            <a:off x="4956287" y="2571396"/>
            <a:ext cx="1725527" cy="202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2735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Co-Teaching?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40725" y="1036850"/>
            <a:ext cx="43044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It is…</a:t>
            </a:r>
            <a:endParaRPr b="1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Two </a:t>
            </a:r>
            <a:r>
              <a:rPr i="1" lang="en" sz="1600"/>
              <a:t>professional </a:t>
            </a:r>
            <a:r>
              <a:rPr lang="en" sz="1600"/>
              <a:t>educators cooperatively working together.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 professional </a:t>
            </a:r>
            <a:r>
              <a:rPr i="1" lang="en" sz="1600"/>
              <a:t>partnership </a:t>
            </a:r>
            <a:r>
              <a:rPr i="1" lang="en" sz="1600"/>
              <a:t>delivery</a:t>
            </a:r>
            <a:r>
              <a:rPr lang="en" sz="1600"/>
              <a:t> in a </a:t>
            </a:r>
            <a:r>
              <a:rPr i="1" lang="en" sz="1600"/>
              <a:t>shared space</a:t>
            </a:r>
            <a:r>
              <a:rPr lang="en" sz="1600"/>
              <a:t>.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Promoting </a:t>
            </a:r>
            <a:r>
              <a:rPr i="1" lang="en" sz="1600"/>
              <a:t>diverse groups</a:t>
            </a:r>
            <a:r>
              <a:rPr lang="en" sz="1600"/>
              <a:t> of students.</a:t>
            </a:r>
            <a:endParaRPr sz="1600"/>
          </a:p>
        </p:txBody>
      </p:sp>
      <p:sp>
        <p:nvSpPr>
          <p:cNvPr id="74" name="Google Shape;74;p14"/>
          <p:cNvSpPr txBox="1"/>
          <p:nvPr/>
        </p:nvSpPr>
        <p:spPr>
          <a:xfrm>
            <a:off x="4136875" y="1036850"/>
            <a:ext cx="4839900" cy="3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It is not…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One professional educator and an assistant.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Only taking turns teaching a whole class lesson.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Always separating/grouping the students based on abilities.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288200" y="191625"/>
            <a:ext cx="25200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Individualized Instruction</a:t>
            </a:r>
            <a:endParaRPr sz="1800"/>
          </a:p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6222175" y="191625"/>
            <a:ext cx="2731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Strong Teacher-Student Rapport</a:t>
            </a:r>
            <a:endParaRPr sz="1800"/>
          </a:p>
        </p:txBody>
      </p:sp>
      <p:sp>
        <p:nvSpPr>
          <p:cNvPr id="210" name="Google Shape;210;p32"/>
          <p:cNvSpPr txBox="1"/>
          <p:nvPr>
            <p:ph idx="1" type="body"/>
          </p:nvPr>
        </p:nvSpPr>
        <p:spPr>
          <a:xfrm>
            <a:off x="2654850" y="191625"/>
            <a:ext cx="38343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Collaboration &amp; Shared Responsibility</a:t>
            </a:r>
            <a:endParaRPr sz="180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392" y="708762"/>
            <a:ext cx="2361599" cy="176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5800" y="708750"/>
            <a:ext cx="2423775" cy="17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9655" y="758805"/>
            <a:ext cx="1604575" cy="18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3250500" y="4456850"/>
            <a:ext cx="2731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Whole Classroom Engagement</a:t>
            </a:r>
            <a:endParaRPr sz="1800"/>
          </a:p>
        </p:txBody>
      </p:sp>
      <p:sp>
        <p:nvSpPr>
          <p:cNvPr id="215" name="Google Shape;215;p32"/>
          <p:cNvSpPr txBox="1"/>
          <p:nvPr>
            <p:ph idx="1" type="body"/>
          </p:nvPr>
        </p:nvSpPr>
        <p:spPr>
          <a:xfrm>
            <a:off x="6141900" y="2592100"/>
            <a:ext cx="29550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Effective Classroom Management</a:t>
            </a:r>
            <a:endParaRPr sz="1800"/>
          </a:p>
        </p:txBody>
      </p:sp>
      <p:pic>
        <p:nvPicPr>
          <p:cNvPr id="216" name="Google Shape;21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9100" y="3114700"/>
            <a:ext cx="2160600" cy="13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 txBox="1"/>
          <p:nvPr>
            <p:ph idx="1" type="body"/>
          </p:nvPr>
        </p:nvSpPr>
        <p:spPr>
          <a:xfrm>
            <a:off x="3250500" y="2592088"/>
            <a:ext cx="26430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Dependability &amp; Teamwork</a:t>
            </a:r>
            <a:endParaRPr sz="1800"/>
          </a:p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226688" y="2592088"/>
            <a:ext cx="26430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Different Viewpoints</a:t>
            </a:r>
            <a:endParaRPr sz="1800"/>
          </a:p>
        </p:txBody>
      </p:sp>
      <p:pic>
        <p:nvPicPr>
          <p:cNvPr id="219" name="Google Shape;21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437" y="3114700"/>
            <a:ext cx="2113418" cy="1509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26700" y="3076039"/>
            <a:ext cx="2519999" cy="1426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2332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Co-Teaching Work?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436238"/>
            <a:ext cx="4392600" cy="19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"/>
              <a:t>Things to Know:</a:t>
            </a:r>
            <a:endParaRPr b="1"/>
          </a:p>
          <a:p>
            <a:pPr indent="-3302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>
                <a:solidFill>
                  <a:srgbClr val="666666"/>
                </a:solidFill>
              </a:rPr>
              <a:t>Spend under </a:t>
            </a:r>
            <a:r>
              <a:rPr lang="en" sz="1600">
                <a:solidFill>
                  <a:srgbClr val="666666"/>
                </a:solidFill>
                <a:highlight>
                  <a:srgbClr val="FFFFFF"/>
                </a:highlight>
              </a:rPr>
              <a:t>₪</a:t>
            </a:r>
            <a:r>
              <a:rPr lang="en" sz="1600">
                <a:solidFill>
                  <a:srgbClr val="666666"/>
                </a:solidFill>
              </a:rPr>
              <a:t>75, as that’s all you have now!</a:t>
            </a:r>
            <a:endParaRPr sz="1600">
              <a:solidFill>
                <a:srgbClr val="666666"/>
              </a:solidFill>
            </a:endParaRPr>
          </a:p>
          <a:p>
            <a:pPr indent="-3302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>
                <a:solidFill>
                  <a:srgbClr val="666666"/>
                </a:solidFill>
              </a:rPr>
              <a:t>Child wears glasses.</a:t>
            </a:r>
            <a:endParaRPr sz="1600">
              <a:solidFill>
                <a:srgbClr val="666666"/>
              </a:solidFill>
            </a:endParaRPr>
          </a:p>
          <a:p>
            <a:pPr indent="-3302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>
                <a:solidFill>
                  <a:srgbClr val="666666"/>
                </a:solidFill>
              </a:rPr>
              <a:t>The child loves: </a:t>
            </a:r>
            <a:endParaRPr sz="1600">
              <a:solidFill>
                <a:srgbClr val="666666"/>
              </a:solidFill>
            </a:endParaRPr>
          </a:p>
          <a:p>
            <a:pPr indent="-330200" lvl="2" marL="1371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>
                <a:solidFill>
                  <a:srgbClr val="666666"/>
                </a:solidFill>
              </a:rPr>
              <a:t>Animals</a:t>
            </a:r>
            <a:endParaRPr sz="1600">
              <a:solidFill>
                <a:srgbClr val="666666"/>
              </a:solidFill>
            </a:endParaRPr>
          </a:p>
          <a:p>
            <a:pPr indent="-330200" lvl="2" marL="1371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■"/>
            </a:pPr>
            <a:r>
              <a:rPr lang="en" sz="1600">
                <a:solidFill>
                  <a:srgbClr val="666666"/>
                </a:solidFill>
              </a:rPr>
              <a:t>Building/making things</a:t>
            </a:r>
            <a:endParaRPr sz="160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704300" y="1378675"/>
            <a:ext cx="4128000" cy="22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pen Sans"/>
              <a:buChar char="❖"/>
            </a:pPr>
            <a:r>
              <a:rPr b="1"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Other Notes:</a:t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Open Sans"/>
              <a:buChar char="➢"/>
            </a:pPr>
            <a:r>
              <a:rPr lang="en"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9 year old girl</a:t>
            </a:r>
            <a:endParaRPr sz="1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Open Sans"/>
              <a:buChar char="➢"/>
            </a:pPr>
            <a:r>
              <a:rPr lang="en"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Diabetic, so no sugar!</a:t>
            </a:r>
            <a:endParaRPr sz="1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Open Sans"/>
              <a:buChar char="➢"/>
            </a:pPr>
            <a:r>
              <a:rPr lang="en"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Allergic to latex.</a:t>
            </a:r>
            <a:endParaRPr sz="1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Open Sans"/>
              <a:buChar char="➢"/>
            </a:pPr>
            <a:r>
              <a:rPr lang="en"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Constantly loses her glasses.</a:t>
            </a:r>
            <a:endParaRPr sz="1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Open Sans"/>
              <a:buChar char="➢"/>
            </a:pPr>
            <a:r>
              <a:rPr lang="en"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Afraid of dogs.</a:t>
            </a:r>
            <a:endParaRPr sz="1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Open Sans"/>
              <a:buChar char="➢"/>
            </a:pPr>
            <a:r>
              <a:rPr lang="en"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Doesn’t own phone/computer.</a:t>
            </a:r>
            <a:endParaRPr sz="1600"/>
          </a:p>
        </p:txBody>
      </p:sp>
      <p:sp>
        <p:nvSpPr>
          <p:cNvPr id="82" name="Google Shape;82;p15"/>
          <p:cNvSpPr txBox="1"/>
          <p:nvPr/>
        </p:nvSpPr>
        <p:spPr>
          <a:xfrm>
            <a:off x="-6300" y="940650"/>
            <a:ext cx="91566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 need to quickly purchase a gift for a friend’s child…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832950" y="4184800"/>
            <a:ext cx="74781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Combine your choices with a partner.                                               Do you have more to select from?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2228700" y="3619050"/>
            <a:ext cx="46866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How many ideas do you have?</a:t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490250" y="526350"/>
            <a:ext cx="8124000" cy="40908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Isn’t there conflict?</a:t>
            </a:r>
            <a:endParaRPr b="1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Who makes the final decisions?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90250" y="438975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S</a:t>
            </a:r>
            <a:r>
              <a:rPr lang="en">
                <a:solidFill>
                  <a:schemeClr val="accent1"/>
                </a:solidFill>
              </a:rPr>
              <a:t>haring</a:t>
            </a:r>
            <a:endParaRPr>
              <a:solidFill>
                <a:schemeClr val="accent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H</a:t>
            </a:r>
            <a:r>
              <a:rPr lang="en">
                <a:solidFill>
                  <a:schemeClr val="accent1"/>
                </a:solidFill>
              </a:rPr>
              <a:t>opes,</a:t>
            </a:r>
            <a:endParaRPr>
              <a:solidFill>
                <a:schemeClr val="accent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A</a:t>
            </a:r>
            <a:r>
              <a:rPr lang="en">
                <a:solidFill>
                  <a:schemeClr val="accent1"/>
                </a:solidFill>
              </a:rPr>
              <a:t>ttitudes,</a:t>
            </a:r>
            <a:endParaRPr>
              <a:solidFill>
                <a:schemeClr val="accent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R</a:t>
            </a:r>
            <a:r>
              <a:rPr lang="en">
                <a:solidFill>
                  <a:schemeClr val="accent1"/>
                </a:solidFill>
              </a:rPr>
              <a:t>esponsibilities and</a:t>
            </a:r>
            <a:endParaRPr>
              <a:solidFill>
                <a:schemeClr val="accent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E</a:t>
            </a:r>
            <a:r>
              <a:rPr lang="en">
                <a:solidFill>
                  <a:schemeClr val="accent1"/>
                </a:solidFill>
              </a:rPr>
              <a:t>xpectations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4660200" y="4713000"/>
            <a:ext cx="45600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Bucks County Intermediate Unit: </a:t>
            </a:r>
            <a:r>
              <a:rPr i="1" lang="en" u="sng"/>
              <a:t>www3.bucksiu.org</a:t>
            </a:r>
            <a:endParaRPr i="1" u="sng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0376">
            <a:off x="4282450" y="470372"/>
            <a:ext cx="2999200" cy="22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07184">
            <a:off x="5810100" y="2240925"/>
            <a:ext cx="2971175" cy="222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When Lesson Planning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252300" y="1316100"/>
            <a:ext cx="8639400" cy="31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curricular material must be covered?</a:t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are the main goals we want the students to achieve?</a:t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How can we use authentic methods of teaching?</a:t>
            </a:r>
            <a:endParaRPr sz="1600"/>
          </a:p>
          <a:p>
            <a:pPr indent="-3175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Allowing students to be critical thinkers and engaged?</a:t>
            </a:r>
            <a:endParaRPr sz="14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Which co-teaching model should we use?</a:t>
            </a:r>
            <a:endParaRPr b="1" sz="1600"/>
          </a:p>
          <a:p>
            <a:pPr indent="-3175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Ensuring we reach </a:t>
            </a:r>
            <a:r>
              <a:rPr b="1" i="1" lang="en" sz="1400"/>
              <a:t>all </a:t>
            </a:r>
            <a:r>
              <a:rPr b="1" lang="en" sz="1400"/>
              <a:t>the students’ needs.</a:t>
            </a:r>
            <a:endParaRPr b="1" sz="1400"/>
          </a:p>
          <a:p>
            <a:pPr indent="-3175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One Teaches, One Drifts; Stations; Parallel; Team; Alternative</a:t>
            </a:r>
            <a:endParaRPr b="1" sz="14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Do</a:t>
            </a:r>
            <a:r>
              <a:rPr b="1" lang="en" sz="1600"/>
              <a:t>es either </a:t>
            </a:r>
            <a:r>
              <a:rPr b="1" lang="en" sz="1600"/>
              <a:t>teacher have experiences or resources to supplement the lesson?</a:t>
            </a:r>
            <a:endParaRPr b="1" sz="1600"/>
          </a:p>
          <a:p>
            <a:pPr indent="0" lvl="0" marL="0" marR="0" rtl="0" algn="just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descr="Image result for question mark"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20283">
            <a:off x="7136643" y="848134"/>
            <a:ext cx="1433513" cy="1787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lue question mark" id="105" name="Google Shape;105;p18"/>
          <p:cNvPicPr preferRelativeResize="0"/>
          <p:nvPr/>
        </p:nvPicPr>
        <p:blipFill rotWithShape="1">
          <a:blip r:embed="rId4">
            <a:alphaModFix/>
          </a:blip>
          <a:srcRect b="11055" l="0" r="0" t="0"/>
          <a:stretch/>
        </p:blipFill>
        <p:spPr>
          <a:xfrm rot="-1195196">
            <a:off x="514830" y="346866"/>
            <a:ext cx="874808" cy="903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417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Planning &amp; Execution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b="0" l="5258" r="0" t="15533"/>
          <a:stretch/>
        </p:blipFill>
        <p:spPr>
          <a:xfrm rot="-328503">
            <a:off x="360601" y="1188756"/>
            <a:ext cx="2160847" cy="256869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>
            <p:ph idx="2" type="body"/>
          </p:nvPr>
        </p:nvSpPr>
        <p:spPr>
          <a:xfrm>
            <a:off x="3226250" y="1188750"/>
            <a:ext cx="5681400" cy="32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Goal:</a:t>
            </a:r>
            <a:r>
              <a:rPr lang="en"/>
              <a:t> Students will use new vocabulary knowledge to read the text, ‘</a:t>
            </a:r>
            <a:r>
              <a:rPr i="1" lang="en"/>
              <a:t>Space Food</a:t>
            </a:r>
            <a:r>
              <a:rPr lang="en"/>
              <a:t>’, and answer comprehension questions.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External Resources: </a:t>
            </a:r>
            <a:r>
              <a:rPr lang="en"/>
              <a:t>Courtney lived near NASA for 20 years, and previously taught Space Units in the U.S.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b="1" i="1" lang="en">
                <a:solidFill>
                  <a:schemeClr val="accent1"/>
                </a:solidFill>
              </a:rPr>
              <a:t>Bonus: Has actual space food… freeze-dried ice cream!</a:t>
            </a:r>
            <a:endParaRPr b="1" i="1">
              <a:solidFill>
                <a:schemeClr val="accent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4">
            <a:alphaModFix/>
          </a:blip>
          <a:srcRect b="0" l="9185" r="4970" t="0"/>
          <a:stretch/>
        </p:blipFill>
        <p:spPr>
          <a:xfrm rot="-719632">
            <a:off x="718656" y="2809514"/>
            <a:ext cx="2810665" cy="196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5">
            <a:alphaModFix/>
          </a:blip>
          <a:srcRect b="22999" l="11007" r="14819" t="0"/>
          <a:stretch/>
        </p:blipFill>
        <p:spPr>
          <a:xfrm rot="782131">
            <a:off x="3494352" y="3255264"/>
            <a:ext cx="1105194" cy="169666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5214175" y="3262275"/>
            <a:ext cx="3483000" cy="1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Teaching Model</a:t>
            </a: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One lead teacher guiding vocabulary review, discussion and comprehension check, with co-teachers drifting.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Planning &amp; Execution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464575" y="1369750"/>
            <a:ext cx="4413300" cy="3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Goal:</a:t>
            </a:r>
            <a:r>
              <a:rPr lang="en"/>
              <a:t> Students will use new vocabulary knowledge to read ‘Oliver Twist’ and answer comprehension questions.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External Resources: </a:t>
            </a:r>
            <a:r>
              <a:rPr lang="en"/>
              <a:t>Britney has experience with musicals, including songs from ‘Oliver Twist’.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Teaching Model: </a:t>
            </a:r>
            <a:r>
              <a:rPr lang="en"/>
              <a:t>Stations, where each co-teacher directs an activity: </a:t>
            </a:r>
            <a:endParaRPr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Listening and writing song lyrics.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Vocabulary review games.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Comprehension of videos clips.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7653" l="2048" r="7297" t="7872"/>
          <a:stretch/>
        </p:blipFill>
        <p:spPr>
          <a:xfrm rot="840479">
            <a:off x="6815017" y="1173918"/>
            <a:ext cx="1672214" cy="207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 b="11432" l="3789" r="31760" t="21714"/>
          <a:stretch/>
        </p:blipFill>
        <p:spPr>
          <a:xfrm>
            <a:off x="5335375" y="2908800"/>
            <a:ext cx="3025725" cy="17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87672">
            <a:off x="5121927" y="1612004"/>
            <a:ext cx="1768547" cy="1324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Reflections Of Each Lesson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311700" y="1266325"/>
            <a:ext cx="8885700" cy="21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Were the learning goals met?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were the struggles with the lesson?  The successes?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can I (personally) do to improve my teaching?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i="1" lang="en"/>
              <a:t>How can I improve interaction and collaboration with my co-teacher?</a:t>
            </a:r>
            <a:endParaRPr b="1" i="1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u="sng"/>
              <a:t>Must be open to receive constructive feedback from co-teacher -            which requires open communication.</a:t>
            </a:r>
            <a:endParaRPr b="1" u="sng"/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b="12730" l="13326" r="11722" t="14271"/>
          <a:stretch/>
        </p:blipFill>
        <p:spPr>
          <a:xfrm rot="-430038">
            <a:off x="366389" y="3402458"/>
            <a:ext cx="1815999" cy="132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4">
            <a:alphaModFix/>
          </a:blip>
          <a:srcRect b="9735" l="0" r="7484" t="17499"/>
          <a:stretch/>
        </p:blipFill>
        <p:spPr>
          <a:xfrm rot="704947">
            <a:off x="7219117" y="3254247"/>
            <a:ext cx="1160517" cy="1621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