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301" r:id="rId3"/>
    <p:sldId id="303" r:id="rId4"/>
    <p:sldId id="258" r:id="rId5"/>
    <p:sldId id="257" r:id="rId6"/>
    <p:sldId id="261" r:id="rId7"/>
    <p:sldId id="259" r:id="rId8"/>
    <p:sldId id="260" r:id="rId9"/>
    <p:sldId id="262" r:id="rId10"/>
    <p:sldId id="263" r:id="rId11"/>
    <p:sldId id="264" r:id="rId12"/>
    <p:sldId id="265" r:id="rId13"/>
    <p:sldId id="267" r:id="rId14"/>
    <p:sldId id="266" r:id="rId15"/>
    <p:sldId id="296" r:id="rId16"/>
    <p:sldId id="292" r:id="rId17"/>
    <p:sldId id="305" r:id="rId18"/>
    <p:sldId id="297" r:id="rId19"/>
    <p:sldId id="268" r:id="rId20"/>
    <p:sldId id="270" r:id="rId21"/>
    <p:sldId id="269" r:id="rId22"/>
    <p:sldId id="302" r:id="rId23"/>
    <p:sldId id="271" r:id="rId24"/>
    <p:sldId id="272" r:id="rId25"/>
    <p:sldId id="287" r:id="rId26"/>
    <p:sldId id="273" r:id="rId27"/>
    <p:sldId id="274" r:id="rId28"/>
    <p:sldId id="275" r:id="rId29"/>
    <p:sldId id="276" r:id="rId30"/>
    <p:sldId id="291" r:id="rId31"/>
    <p:sldId id="277" r:id="rId32"/>
    <p:sldId id="293" r:id="rId33"/>
    <p:sldId id="294" r:id="rId34"/>
    <p:sldId id="278" r:id="rId35"/>
    <p:sldId id="298" r:id="rId36"/>
    <p:sldId id="279" r:id="rId37"/>
    <p:sldId id="280" r:id="rId38"/>
    <p:sldId id="281" r:id="rId39"/>
    <p:sldId id="282" r:id="rId40"/>
    <p:sldId id="283" r:id="rId41"/>
    <p:sldId id="284" r:id="rId42"/>
    <p:sldId id="285" r:id="rId43"/>
    <p:sldId id="288" r:id="rId44"/>
    <p:sldId id="286" r:id="rId45"/>
    <p:sldId id="289" r:id="rId46"/>
    <p:sldId id="290" r:id="rId47"/>
    <p:sldId id="304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91" autoAdjust="0"/>
  </p:normalViewPr>
  <p:slideViewPr>
    <p:cSldViewPr snapToGrid="0">
      <p:cViewPr varScale="1">
        <p:scale>
          <a:sx n="109" d="100"/>
          <a:sy n="109" d="100"/>
        </p:scale>
        <p:origin x="17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B302D-886F-426D-B5F8-47BEE50AD9A4}" type="datetimeFigureOut">
              <a:rPr lang="en-US" smtClean="0"/>
              <a:t>1/10/2019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64E66-C339-4B1B-87FC-F713AEEACC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224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Discipline: the main solution I found is to do things that interested them so they didn’t want to disturb.  Once they’ve started disturbing- you need classroom discipline techniques, which someone else will be talking to you about. 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351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088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61121982-CF80-4048-ADD3-A6A27C4366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hangingPunct="0">
              <a:spcBef>
                <a:spcPct val="30000"/>
              </a:spcBef>
              <a:defRPr sz="2000">
                <a:solidFill>
                  <a:schemeClr val="tx1"/>
                </a:solidFill>
                <a:latin typeface="Frutiger LT Std 55 Roman" pitchFamily="34" charset="0"/>
              </a:defRPr>
            </a:lvl1pPr>
            <a:lvl2pPr marL="742950" indent="-285750" algn="l" rtl="0" eaLnBrk="0" hangingPunct="0">
              <a:spcBef>
                <a:spcPct val="30000"/>
              </a:spcBef>
              <a:defRPr>
                <a:solidFill>
                  <a:schemeClr val="tx1"/>
                </a:solidFill>
                <a:latin typeface="Frutiger LT Std 45 Light" pitchFamily="34" charset="0"/>
              </a:defRPr>
            </a:lvl2pPr>
            <a:lvl3pPr marL="1143000" indent="-228600" algn="l" rtl="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Frutiger LT Std 45 Light" pitchFamily="34" charset="0"/>
              </a:defRPr>
            </a:lvl3pPr>
            <a:lvl4pPr marL="1600200" indent="-228600" algn="l" rtl="0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Frutiger LT Std 45 Light" pitchFamily="34" charset="0"/>
              </a:defRPr>
            </a:lvl4pPr>
            <a:lvl5pPr marL="2057400" indent="-228600" algn="l" rtl="0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Frutiger LT Std 45 Light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69A681F-27E9-4FAD-B0C8-679B5CCCC491}" type="slidenum">
              <a:rPr lang="he-IL" altLang="he-IL" sz="1000">
                <a:latin typeface="Frutiger LT Std 65 Bold" pitchFamily="1" charset="0"/>
              </a:rPr>
              <a:pPr algn="r">
                <a:spcBef>
                  <a:spcPct val="0"/>
                </a:spcBef>
              </a:pPr>
              <a:t>32</a:t>
            </a:fld>
            <a:endParaRPr lang="en-US" altLang="he-IL" sz="1200">
              <a:latin typeface="Times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1762AE13-68FF-480A-903D-32531E4A41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EFCB5613-5FCA-4136-8EB6-C7262234C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61121982-CF80-4048-ADD3-A6A27C4366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hangingPunct="0">
              <a:spcBef>
                <a:spcPct val="30000"/>
              </a:spcBef>
              <a:defRPr sz="2000">
                <a:solidFill>
                  <a:schemeClr val="tx1"/>
                </a:solidFill>
                <a:latin typeface="Frutiger LT Std 55 Roman" pitchFamily="34" charset="0"/>
              </a:defRPr>
            </a:lvl1pPr>
            <a:lvl2pPr marL="742950" indent="-285750" algn="l" rtl="0" eaLnBrk="0" hangingPunct="0">
              <a:spcBef>
                <a:spcPct val="30000"/>
              </a:spcBef>
              <a:defRPr>
                <a:solidFill>
                  <a:schemeClr val="tx1"/>
                </a:solidFill>
                <a:latin typeface="Frutiger LT Std 45 Light" pitchFamily="34" charset="0"/>
              </a:defRPr>
            </a:lvl2pPr>
            <a:lvl3pPr marL="1143000" indent="-228600" algn="l" rtl="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Frutiger LT Std 45 Light" pitchFamily="34" charset="0"/>
              </a:defRPr>
            </a:lvl3pPr>
            <a:lvl4pPr marL="1600200" indent="-228600" algn="l" rtl="0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Frutiger LT Std 45 Light" pitchFamily="34" charset="0"/>
              </a:defRPr>
            </a:lvl4pPr>
            <a:lvl5pPr marL="2057400" indent="-228600" algn="l" rtl="0" eaLnBrk="0" hangingPunct="0">
              <a:spcBef>
                <a:spcPct val="30000"/>
              </a:spcBef>
              <a:defRPr sz="1400">
                <a:solidFill>
                  <a:schemeClr val="tx1"/>
                </a:solidFill>
                <a:latin typeface="Frutiger LT Std 45 Light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Frutiger LT Std 45 Light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69A681F-27E9-4FAD-B0C8-679B5CCCC491}" type="slidenum">
              <a:rPr lang="he-IL" altLang="he-IL" sz="1000">
                <a:latin typeface="Frutiger LT Std 65 Bold" pitchFamily="1" charset="0"/>
              </a:rPr>
              <a:pPr algn="r">
                <a:spcBef>
                  <a:spcPct val="0"/>
                </a:spcBef>
              </a:pPr>
              <a:t>33</a:t>
            </a:fld>
            <a:endParaRPr lang="en-US" altLang="he-IL" sz="1200">
              <a:latin typeface="Times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1762AE13-68FF-480A-903D-32531E4A41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EFCB5613-5FCA-4136-8EB6-C7262234C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he-IL"/>
          </a:p>
        </p:txBody>
      </p:sp>
    </p:spTree>
    <p:extLst>
      <p:ext uri="{BB962C8B-B14F-4D97-AF65-F5344CB8AC3E}">
        <p14:creationId xmlns:p14="http://schemas.microsoft.com/office/powerpoint/2010/main" val="1768140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20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64E66-C339-4B1B-87FC-F713AEEACCC6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6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algn="ctr">
              <a:defRPr sz="4500" b="1" cap="none" spc="0">
                <a:ln/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393182"/>
            <a:ext cx="9144000" cy="46481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CBFB-6FBC-4EB4-92EE-70ED54A33F51}" type="datetime1">
              <a:rPr lang="en-US" smtClean="0"/>
              <a:t>1/10/2019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8474697" y="6461443"/>
            <a:ext cx="514350" cy="328294"/>
          </a:xfrm>
        </p:spPr>
        <p:txBody>
          <a:bodyPr/>
          <a:lstStyle>
            <a:lvl1pPr>
              <a:defRPr sz="15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DAE65FE-B5B3-41D4-AFF9-BDDDDC3DC8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70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algn="ctr">
              <a:defRPr sz="4000" b="1" cap="none" spc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409571"/>
            <a:ext cx="9144000" cy="46481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7E37-74FA-46C9-BFAE-4BAA8B15D0B9}" type="datetime1">
              <a:rPr lang="en-US" smtClean="0"/>
              <a:t>1/10/2019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515350" y="6477832"/>
            <a:ext cx="476643" cy="328294"/>
          </a:xfrm>
        </p:spPr>
        <p:txBody>
          <a:bodyPr/>
          <a:lstStyle>
            <a:lvl1pPr>
              <a:defRPr sz="1500" b="1">
                <a:solidFill>
                  <a:schemeClr val="tx1"/>
                </a:solidFill>
              </a:defRPr>
            </a:lvl1pPr>
          </a:lstStyle>
          <a:p>
            <a:fld id="{2DAE65FE-B5B3-41D4-AFF9-BDDDDC3DC8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44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36727"/>
            <a:ext cx="7886700" cy="2852737"/>
          </a:xfrm>
        </p:spPr>
        <p:txBody>
          <a:bodyPr anchor="b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algn="ctr">
              <a:defRPr sz="4500" b="1" cap="none" spc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FAB3D-6F36-416F-857C-BC9B7E1DAB60}" type="datetime1">
              <a:rPr lang="en-US" smtClean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409571"/>
            <a:ext cx="9144000" cy="46481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48889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algn="ctr">
              <a:defRPr b="1" cap="none" spc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393182"/>
            <a:ext cx="9144000" cy="46481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7B247-74EA-4ACE-B0A6-4A802AF31FD2}" type="datetime1">
              <a:rPr lang="en-US" smtClean="0"/>
              <a:t>1/10/2019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8568964" y="6461443"/>
            <a:ext cx="441293" cy="328294"/>
          </a:xfrm>
        </p:spPr>
        <p:txBody>
          <a:bodyPr/>
          <a:lstStyle>
            <a:lvl1pPr>
              <a:defRPr sz="15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DAE65FE-B5B3-41D4-AFF9-BDDDDC3DC8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97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3484-ECAF-4418-B4C9-C06349F89BC2}" type="datetime1">
              <a:rPr lang="en-US" smtClean="0"/>
              <a:t>1/10/2019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6409571"/>
            <a:ext cx="9144000" cy="46481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72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92624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A12F9-CAEE-4496-9051-BA5304D3D317}" type="datetime1">
              <a:rPr lang="en-US" smtClean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E65FE-B5B3-41D4-AFF9-BDDDDC3DC8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9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2163C76-1A74-4E52-ABEE-AF1E45AB7D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Teaching English</a:t>
            </a:r>
            <a:endParaRPr lang="he-IL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7791D29C-E265-4BB3-855A-7F985B71DB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Some practical principles and their implementation</a:t>
            </a: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BE2683A-6AE1-4F28-A1D6-7CEF438E7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3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9DD4D-43E6-49E6-BAAA-C00999330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Teacher questioning</a:t>
            </a:r>
            <a:endParaRPr lang="he-IL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E4DBC-D319-4B1D-BE1B-B6837CCB3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/>
              <a:t>What is a one-word verb that means the same as </a:t>
            </a:r>
            <a:r>
              <a:rPr lang="en-GB" i="1" dirty="0"/>
              <a:t>go into</a:t>
            </a:r>
            <a:r>
              <a:rPr lang="en-GB" dirty="0"/>
              <a:t>?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Is </a:t>
            </a:r>
            <a:r>
              <a:rPr lang="en-GB" i="1" dirty="0"/>
              <a:t>foreign </a:t>
            </a:r>
            <a:r>
              <a:rPr lang="en-GB" dirty="0"/>
              <a:t>an adjective or a noun?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What is the opposite of </a:t>
            </a:r>
            <a:r>
              <a:rPr lang="en-GB" i="1" dirty="0"/>
              <a:t>day?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What is another word for </a:t>
            </a:r>
            <a:r>
              <a:rPr lang="en-GB" i="1" dirty="0"/>
              <a:t>small</a:t>
            </a:r>
            <a:r>
              <a:rPr lang="en-GB" dirty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i="1" dirty="0"/>
              <a:t>dog</a:t>
            </a:r>
            <a:r>
              <a:rPr lang="en-GB" dirty="0"/>
              <a:t> is a kind of </a:t>
            </a:r>
            <a:r>
              <a:rPr lang="en-GB" i="1" dirty="0"/>
              <a:t>…. </a:t>
            </a:r>
            <a:r>
              <a:rPr lang="en-GB" dirty="0"/>
              <a:t>what</a:t>
            </a:r>
            <a:r>
              <a:rPr lang="en-GB" i="1" dirty="0"/>
              <a:t>?</a:t>
            </a:r>
            <a:endParaRPr lang="en-US" dirty="0"/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023C3-7E3A-4ED7-A96E-A2A75E51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760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2DC4-56DE-410E-BF79-3ECCA478F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‘IRF’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FCE56-5108-4610-9ED9-FCC26D00F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is the most common kind of classroom interaction. </a:t>
            </a:r>
          </a:p>
          <a:p>
            <a:r>
              <a:rPr lang="en-US" dirty="0"/>
              <a:t>It is also the most boring</a:t>
            </a:r>
          </a:p>
          <a:p>
            <a:r>
              <a:rPr lang="en-US" dirty="0"/>
              <a:t>… and least productive of learning </a:t>
            </a:r>
          </a:p>
          <a:p>
            <a:r>
              <a:rPr lang="en-US" dirty="0"/>
              <a:t>Most of the students are inactive most of the time. 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97AE6F-DA19-4F42-A6CC-3128DBB1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527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69429-6DF2-4118-850B-C7BE74912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problem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6AD7F-021A-4E7C-B2A2-27D575845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There’s only one, short, right answer.</a:t>
            </a:r>
          </a:p>
          <a:p>
            <a:pPr algn="ctr"/>
            <a:r>
              <a:rPr lang="en-US" dirty="0"/>
              <a:t>As soon as one student has answered right – nobody else can.</a:t>
            </a:r>
          </a:p>
          <a:p>
            <a:pPr algn="ctr"/>
            <a:r>
              <a:rPr lang="en-US" dirty="0"/>
              <a:t>Let’s try a variation…</a:t>
            </a:r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9D4D7-FF9D-4374-BD53-C143F1D0A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714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9DD4D-43E6-49E6-BAAA-C00999330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Use questions with lots of possible right answers</a:t>
            </a:r>
            <a:endParaRPr lang="he-IL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E4DBC-D319-4B1D-BE1B-B6837CCB3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/>
              <a:t>Another word for </a:t>
            </a:r>
            <a:r>
              <a:rPr lang="en-GB" i="1" dirty="0"/>
              <a:t>go into </a:t>
            </a:r>
            <a:r>
              <a:rPr lang="en-GB"/>
              <a:t>is </a:t>
            </a:r>
            <a:r>
              <a:rPr lang="en-GB" i="1"/>
              <a:t>enter</a:t>
            </a:r>
            <a:r>
              <a:rPr lang="en-GB" i="1" dirty="0"/>
              <a:t>.</a:t>
            </a:r>
            <a:r>
              <a:rPr lang="en-GB"/>
              <a:t>  </a:t>
            </a:r>
            <a:r>
              <a:rPr lang="en-GB" dirty="0"/>
              <a:t>What kinds of things can </a:t>
            </a:r>
            <a:r>
              <a:rPr lang="en-GB"/>
              <a:t>you </a:t>
            </a:r>
            <a:r>
              <a:rPr lang="en-GB" i="1"/>
              <a:t>enter</a:t>
            </a:r>
            <a:r>
              <a:rPr lang="en-GB" dirty="0"/>
              <a:t>?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GB" i="1" dirty="0"/>
              <a:t>Foreign </a:t>
            </a:r>
            <a:r>
              <a:rPr lang="en-GB" dirty="0"/>
              <a:t>means ‘of another country or people’. </a:t>
            </a:r>
            <a:r>
              <a:rPr lang="en-GB"/>
              <a:t>What kinds of things can </a:t>
            </a:r>
            <a:r>
              <a:rPr lang="en-GB" dirty="0"/>
              <a:t>be </a:t>
            </a:r>
            <a:r>
              <a:rPr lang="en-GB" i="1" dirty="0"/>
              <a:t>foreign?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The opposite of </a:t>
            </a:r>
            <a:r>
              <a:rPr lang="en-GB" i="1" dirty="0"/>
              <a:t>day</a:t>
            </a:r>
            <a:r>
              <a:rPr lang="en-GB" dirty="0"/>
              <a:t> is </a:t>
            </a:r>
            <a:r>
              <a:rPr lang="en-GB" i="1" dirty="0"/>
              <a:t>night? </a:t>
            </a:r>
            <a:r>
              <a:rPr lang="en-GB" dirty="0"/>
              <a:t>Can you think </a:t>
            </a:r>
            <a:r>
              <a:rPr lang="en-GB"/>
              <a:t>of other opposites?</a:t>
            </a:r>
            <a:endParaRPr lang="en-GB" i="1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Another word for </a:t>
            </a:r>
            <a:r>
              <a:rPr lang="en-GB" i="1" dirty="0"/>
              <a:t>small </a:t>
            </a:r>
            <a:r>
              <a:rPr lang="en-GB" dirty="0"/>
              <a:t>is</a:t>
            </a:r>
            <a:r>
              <a:rPr lang="en-GB" i="1" dirty="0"/>
              <a:t> little</a:t>
            </a:r>
            <a:r>
              <a:rPr lang="en-GB" dirty="0"/>
              <a:t>? Can you think of other pairs of words that mean the same as each other?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i="1" dirty="0"/>
              <a:t>dog</a:t>
            </a:r>
            <a:r>
              <a:rPr lang="en-GB" dirty="0"/>
              <a:t> is a kind of </a:t>
            </a:r>
            <a:r>
              <a:rPr lang="en-GB" i="1" dirty="0"/>
              <a:t>animal.  Red </a:t>
            </a:r>
            <a:r>
              <a:rPr lang="en-GB" dirty="0"/>
              <a:t>is a kind of </a:t>
            </a:r>
            <a:r>
              <a:rPr lang="en-GB" i="1" dirty="0" err="1"/>
              <a:t>color</a:t>
            </a:r>
            <a:r>
              <a:rPr lang="en-GB" i="1"/>
              <a:t>.  </a:t>
            </a:r>
            <a:r>
              <a:rPr lang="en-GB" dirty="0"/>
              <a:t>Can you think of other </a:t>
            </a:r>
            <a:r>
              <a:rPr lang="en-GB"/>
              <a:t>similar pairs </a:t>
            </a:r>
            <a:r>
              <a:rPr lang="en-GB" dirty="0"/>
              <a:t>…?</a:t>
            </a:r>
            <a:endParaRPr lang="en-US" dirty="0"/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023C3-7E3A-4ED7-A96E-A2A75E51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23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4A645-B7CC-4250-9645-09FDFD60C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students are busy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A6F71-A725-45B1-A178-9C1CEDDB8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questions were open-ended: lots of right answers.</a:t>
            </a:r>
          </a:p>
          <a:p>
            <a:r>
              <a:rPr lang="en-GB" dirty="0"/>
              <a:t>I can still answer something new even after another student has answered.</a:t>
            </a:r>
          </a:p>
          <a:p>
            <a:r>
              <a:rPr lang="en-GB" dirty="0"/>
              <a:t>I have to </a:t>
            </a:r>
            <a:r>
              <a:rPr lang="en-GB"/>
              <a:t>listen …</a:t>
            </a:r>
          </a:p>
          <a:p>
            <a:r>
              <a:rPr lang="en-GB"/>
              <a:t>More student participation for each item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A21B7-38C5-476E-B3B4-C9B6C489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229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B71FC-5CEE-4B5D-9186-C0FC85D02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still: only one student speaks at a time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D3ACF-8701-4AA0-8A84-01ED3716C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and the rest are </a:t>
            </a:r>
            <a:r>
              <a:rPr lang="en-US"/>
              <a:t>inactive.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EDE80-C24E-4CF7-AA4C-A00DE4D91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04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8A775-8FDD-4F49-BB27-B308BB57A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2. </a:t>
            </a:r>
            <a:r>
              <a:rPr lang="en-GB" dirty="0"/>
              <a:t>Raise the speed: do without ‘nomination’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67C7B-E262-44C3-A05F-92C23434F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52207"/>
          </a:xfrm>
        </p:spPr>
        <p:txBody>
          <a:bodyPr>
            <a:normAutofit/>
          </a:bodyPr>
          <a:lstStyle/>
          <a:p>
            <a:r>
              <a:rPr lang="en-GB" dirty="0"/>
              <a:t>Let students call out answers as they occur </a:t>
            </a:r>
            <a:r>
              <a:rPr lang="en-GB"/>
              <a:t>to them. </a:t>
            </a:r>
          </a:p>
          <a:p>
            <a:pPr algn="ctr"/>
            <a:r>
              <a:rPr lang="en-GB"/>
              <a:t> </a:t>
            </a:r>
            <a:r>
              <a:rPr lang="en-GB" i="1"/>
              <a:t>Day</a:t>
            </a:r>
            <a:r>
              <a:rPr lang="en-GB"/>
              <a:t> is the opposite of </a:t>
            </a:r>
            <a:r>
              <a:rPr lang="en-GB" i="1"/>
              <a:t>night.</a:t>
            </a:r>
            <a:r>
              <a:rPr lang="en-GB"/>
              <a:t> What other pairs of opposites can you think of?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53AB4-1649-4CA8-9222-B29BAEF13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71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3B660-AB4F-4C6C-BE66-ADB548743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Students call out answers as they think of them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0A83A-0D0E-4DA6-A454-DC6E19D1B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… you repeat or write up as you hear them.</a:t>
            </a:r>
          </a:p>
          <a:p>
            <a:r>
              <a:rPr lang="en-GB"/>
              <a:t>You may not hear a student’s contribution first time.  </a:t>
            </a:r>
          </a:p>
          <a:p>
            <a:r>
              <a:rPr lang="en-GB"/>
              <a:t>So they’ll need to say it again. </a:t>
            </a:r>
          </a:p>
          <a:p>
            <a:pPr algn="ctr"/>
            <a:r>
              <a:rPr lang="en-GB"/>
              <a:t>Good. </a:t>
            </a:r>
            <a:endParaRPr lang="he-IL"/>
          </a:p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48417-F514-4E69-AD28-ACCED54B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548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F487F-F0C7-493F-A2C7-3D4B35B93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3. </a:t>
            </a:r>
            <a:r>
              <a:rPr lang="en-GB" dirty="0"/>
              <a:t>Writing answers on the board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41B28-948E-489D-B13E-8A8102965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Two or three students at a time.</a:t>
            </a:r>
          </a:p>
          <a:p>
            <a:r>
              <a:rPr lang="en-GB" dirty="0"/>
              <a:t>Any student who finishes hands the marker to someone else</a:t>
            </a:r>
            <a:r>
              <a:rPr lang="en-GB"/>
              <a:t>. </a:t>
            </a:r>
          </a:p>
          <a:p>
            <a:r>
              <a:rPr lang="en-GB" i="1"/>
              <a:t>small</a:t>
            </a:r>
            <a:r>
              <a:rPr lang="en-GB"/>
              <a:t> means the same as </a:t>
            </a:r>
            <a:r>
              <a:rPr lang="en-GB" i="1"/>
              <a:t>little</a:t>
            </a:r>
            <a:r>
              <a:rPr lang="en-GB"/>
              <a:t>. Can you think of more pairs of words like this?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E5940-C8A4-4DAB-A076-F8BE77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166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C85C5-2428-4B6D-BE8F-8739C869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4. </a:t>
            </a:r>
            <a:r>
              <a:rPr lang="en-GB" dirty="0"/>
              <a:t>Pair or small-group work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160A7-E8A5-42B3-98FB-705A3B92C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/>
              <a:t>What area in the world does the word </a:t>
            </a:r>
            <a:r>
              <a:rPr lang="en-GB" i="1" dirty="0"/>
              <a:t>tomato </a:t>
            </a:r>
            <a:r>
              <a:rPr lang="en-GB" dirty="0"/>
              <a:t> come from?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Are there more native or non-native speakers of English?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What is the most common word in the English language?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Name two countries where English is an official language, but most people have other native languages.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Can you give at least one other word for ‘red’ in English?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DCBAA-E111-4888-99F4-F3E92AA55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5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8281B-ACBC-419F-B4F2-A6134C58A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and underlying principles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BDD10-1877-4DEE-BF8F-D85897D1C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“Give a hungry person a fish and you feed them for a day. Teach them to fish, and you feed them for a lifetime.”</a:t>
            </a:r>
          </a:p>
          <a:p>
            <a:r>
              <a:rPr lang="en-US"/>
              <a:t>But</a:t>
            </a:r>
          </a:p>
          <a:p>
            <a:r>
              <a:rPr lang="en-US"/>
              <a:t>Knowing how to fish won’t help them if they’ve starved to death today because you didn’t give them a fish.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A3CC5-E782-4C65-B546-229D87FB0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163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626CA-CBDC-4016-8EC7-7A228FB91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Answers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05541-90D1-438A-BFE3-D2847E2C2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Central America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Non-native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India, Nigeria</a:t>
            </a:r>
            <a:r>
              <a:rPr lang="en-GB"/>
              <a:t>, Singapore …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Crimson, vermilion</a:t>
            </a:r>
            <a:r>
              <a:rPr lang="en-GB"/>
              <a:t>, scarlet …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8E7BD3-9B6B-43C6-9F0E-4A9DC847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4782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A9736-9A9D-4485-8F1C-F94C2BF0A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5. Pass it on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C527F-BF55-46F3-B350-3A0C6370B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You can work alone or with a friend. </a:t>
            </a:r>
          </a:p>
          <a:p>
            <a:r>
              <a:rPr lang="en-GB"/>
              <a:t>Take a clean piece of paper;</a:t>
            </a:r>
          </a:p>
          <a:p>
            <a:r>
              <a:rPr lang="en-GB"/>
              <a:t>Choose any number between 1 and 6.</a:t>
            </a:r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endParaRPr lang="en-GB"/>
          </a:p>
          <a:p>
            <a:endParaRPr lang="en-GB" dirty="0"/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D0B60-FD09-47A2-9BD0-9D4D55C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160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A9736-9A9D-4485-8F1C-F94C2BF0A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5. Pass it on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C527F-BF55-46F3-B350-3A0C6370B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/>
              <a:t>Write the heading you chose at the top of your paper.</a:t>
            </a:r>
          </a:p>
          <a:p>
            <a:r>
              <a:rPr lang="en-GB"/>
              <a:t>Write the first line of the poem, and pass it on. 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Winter is here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An apple tree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My family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She’s asleep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A noisy street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Chocolate</a:t>
            </a:r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pPr marL="514350" indent="-514350">
              <a:buFont typeface="+mj-lt"/>
              <a:buAutoNum type="arabicPeriod"/>
            </a:pPr>
            <a:endParaRPr lang="en-GB"/>
          </a:p>
          <a:p>
            <a:endParaRPr lang="en-GB"/>
          </a:p>
          <a:p>
            <a:endParaRPr lang="en-GB" dirty="0"/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D0B60-FD09-47A2-9BD0-9D4D55C2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941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9E07-A03D-42B4-B7F9-A8E8C202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Pass it on: Variations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94094-5216-415E-9FAD-7DFB14CEF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 as much as you can of an exercise until the teacher says stop, then pass it on</a:t>
            </a:r>
          </a:p>
          <a:p>
            <a:r>
              <a:rPr lang="en-GB" dirty="0"/>
              <a:t>Write another sentence in a story, pass it on</a:t>
            </a:r>
          </a:p>
          <a:p>
            <a:r>
              <a:rPr lang="en-GB"/>
              <a:t>Write </a:t>
            </a:r>
            <a:r>
              <a:rPr lang="en-GB" dirty="0"/>
              <a:t>all the associations you can think of for a given word, pass it on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984971-0400-4236-83FD-AE59C6B09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229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9C255-7CB3-4707-8BE3-5E2B1FE07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6. Worksheets 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0759E-EC94-4EF1-86AF-4A6A84A7A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Photocopied, or on the board.</a:t>
            </a:r>
          </a:p>
          <a:p>
            <a:r>
              <a:rPr lang="en-GB" dirty="0"/>
              <a:t>A variety of tasks,  in sections.</a:t>
            </a:r>
          </a:p>
          <a:p>
            <a:r>
              <a:rPr lang="en-GB" dirty="0"/>
              <a:t>An optional section. </a:t>
            </a:r>
          </a:p>
          <a:p>
            <a:endParaRPr lang="en-GB" dirty="0"/>
          </a:p>
          <a:p>
            <a:r>
              <a:rPr lang="en-GB" dirty="0"/>
              <a:t>Tip: Invite them to start wherever they like.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2CB13D-C795-44C2-A679-5AA4581B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1965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59B50-497D-41B1-A704-5886338F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Worksheet items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F79B6-599C-4D6A-9260-A1DA292A9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759ADA-7FB0-4514-BA09-B4D18E0BF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9534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CF9B3-B8D8-42D8-BB00-40BC4AA13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variety of tasks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E0FDD-2BA6-4F2C-AEF4-6B49E4F33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1825624"/>
            <a:ext cx="8744343" cy="4667249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True/false;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/>
              <a:t>Match /link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/>
              <a:t>Underline </a:t>
            </a: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Multiple-choice</a:t>
            </a:r>
            <a:r>
              <a:rPr lang="en-GB"/>
              <a:t>: circle the right answer / delete the wrong ones</a:t>
            </a: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Gap-fill (with or without a ‘bank’ to choose from)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Complete the </a:t>
            </a:r>
            <a:r>
              <a:rPr lang="en-GB"/>
              <a:t>sentence (any </a:t>
            </a:r>
            <a:r>
              <a:rPr lang="en-GB" dirty="0"/>
              <a:t>way </a:t>
            </a:r>
            <a:r>
              <a:rPr lang="en-GB"/>
              <a:t>you like)</a:t>
            </a: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Copy the right answer(s)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Write the right answer(s)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Classify into groups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Prioritize </a:t>
            </a:r>
            <a:r>
              <a:rPr lang="en-GB"/>
              <a:t>in order of…</a:t>
            </a:r>
            <a:endParaRPr lang="en-GB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Identify the odd one out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Draw…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/>
              <a:t>Write down as many … as you can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BCE43-D5C4-4BF8-B73F-08B0F1AAB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78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B33A5DB-2BDD-47C3-9424-C92F88773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Practical Principle </a:t>
            </a:r>
            <a:r>
              <a:rPr lang="en-US" dirty="0"/>
              <a:t>#2: Success-orientation</a:t>
            </a:r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652B8C-7173-44E4-A812-370F1A4D0C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4823B-1450-4B59-8178-19E54C74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8087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6CEF9B-4251-4F9D-80A0-41D87765F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tasks so the students are likely to succeed</a:t>
            </a:r>
            <a:endParaRPr lang="he-I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21A840-C429-4505-A1E9-31593AF58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819399"/>
            <a:ext cx="7886700" cy="3357563"/>
          </a:xfrm>
        </p:spPr>
        <p:txBody>
          <a:bodyPr/>
          <a:lstStyle/>
          <a:p>
            <a:r>
              <a:rPr lang="en-US" dirty="0"/>
              <a:t>… And then praise them for doing so. 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5B08D-042F-4F6C-8BD4-BC6CB208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5308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A30B-7572-44FC-A2BC-973592EFC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 easy rather than too hard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3E0DA-AEB9-46B2-863A-0E40B6CFE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you’re not sure: choose the easier option.</a:t>
            </a:r>
          </a:p>
          <a:p>
            <a:r>
              <a:rPr lang="en-US" dirty="0"/>
              <a:t>(Add an optional extra?)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D4AF01-EF90-4D64-96CC-DBB1CCEF0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539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D14D2-3F36-43C9-BBA6-89E2A67B3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 need both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C1991-7988-4566-94B2-6CC1DBB78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Teachers usually ask for practical ideas. </a:t>
            </a:r>
          </a:p>
          <a:p>
            <a:r>
              <a:rPr lang="en-US"/>
              <a:t>Limiting.</a:t>
            </a:r>
          </a:p>
          <a:p>
            <a:r>
              <a:rPr lang="en-US"/>
              <a:t>Researchers want to give theory.</a:t>
            </a:r>
          </a:p>
          <a:p>
            <a:r>
              <a:rPr lang="en-US"/>
              <a:t>Not much use without practice.</a:t>
            </a:r>
          </a:p>
          <a:p>
            <a:r>
              <a:rPr lang="en-US"/>
              <a:t>This session: practical principles + illustrations in practice</a:t>
            </a:r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67D14-B6A7-464C-9F49-23259479E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1221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B686F-9A96-4A6C-8C67-F08A16A5F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Spend time on instructions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0C995-618E-4114-BAAF-1598FCCA0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Slowly, clearly</a:t>
            </a:r>
          </a:p>
          <a:p>
            <a:pPr algn="ctr"/>
            <a:r>
              <a:rPr lang="en-US" dirty="0"/>
              <a:t>Repeat</a:t>
            </a:r>
          </a:p>
          <a:p>
            <a:pPr algn="ctr"/>
            <a:r>
              <a:rPr lang="en-US" dirty="0"/>
              <a:t>Write as well as say</a:t>
            </a:r>
          </a:p>
          <a:p>
            <a:pPr algn="ctr"/>
            <a:r>
              <a:rPr lang="en-US" dirty="0"/>
              <a:t>Ask a student to explain in L1</a:t>
            </a:r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484E1-D4F4-4BAD-870B-1F809703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84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0C466-1655-43CB-AF0F-2D098C40D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639053"/>
          </a:xfrm>
        </p:spPr>
        <p:txBody>
          <a:bodyPr>
            <a:normAutofit fontScale="90000"/>
          </a:bodyPr>
          <a:lstStyle/>
          <a:p>
            <a:r>
              <a:rPr lang="en-US" dirty="0"/>
              <a:t>Set an achievable goal: Make it clear you don’t expect them to do it all / get it all right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D7EC0-6723-46F6-9906-F2F1A4163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2199"/>
            <a:ext cx="7886700" cy="3871913"/>
          </a:xfrm>
        </p:spPr>
        <p:txBody>
          <a:bodyPr/>
          <a:lstStyle/>
          <a:p>
            <a:r>
              <a:rPr lang="en-US" dirty="0"/>
              <a:t>‘Do as much as you can’</a:t>
            </a:r>
          </a:p>
          <a:p>
            <a:r>
              <a:rPr lang="en-US" dirty="0"/>
              <a:t>‘Do at least … items’</a:t>
            </a:r>
          </a:p>
          <a:p>
            <a:r>
              <a:rPr lang="en-US" dirty="0"/>
              <a:t>‘Do as much as you can in five minutes’</a:t>
            </a:r>
          </a:p>
          <a:p>
            <a:r>
              <a:rPr lang="en-US" dirty="0"/>
              <a:t>‘Do as much as you can before I say stop’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583940-C194-4437-A7A6-C6EAF405C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4437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CACBEBBE-081B-4D2E-B1F8-AADC471F5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57188"/>
            <a:ext cx="8078788" cy="754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/>
              <a:t>Copy all the items into the right columns</a:t>
            </a:r>
            <a:endParaRPr lang="en-US" sz="3200" dirty="0"/>
          </a:p>
        </p:txBody>
      </p:sp>
      <p:graphicFrame>
        <p:nvGraphicFramePr>
          <p:cNvPr id="66581" name="Group 21">
            <a:extLst>
              <a:ext uri="{FF2B5EF4-FFF2-40B4-BE49-F238E27FC236}">
                <a16:creationId xmlns:a16="http://schemas.microsoft.com/office/drawing/2014/main" id="{AF49EA11-010C-4550-8C15-F724480323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289" y="1268413"/>
          <a:ext cx="8253411" cy="4756160"/>
        </p:xfrm>
        <a:graphic>
          <a:graphicData uri="http://schemas.openxmlformats.org/drawingml/2006/table">
            <a:tbl>
              <a:tblPr rtl="1"/>
              <a:tblGrid>
                <a:gridCol w="1161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0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29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9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97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5446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clock, a dog, a dress, a mother, black, a pen, bread, pants, bag, a husband, red, boots, a cat, rice, a frog,  a baby, pink, a teenager, a hat, a banana, a book, a sheep, meat, kids, a desk, green, an elephant, salt, a t-shirt, white</a:t>
                      </a:r>
                    </a:p>
                  </a:txBody>
                  <a:tcPr marL="91434" marR="91434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1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people</a:t>
                      </a:r>
                    </a:p>
                  </a:txBody>
                  <a:tcPr marL="91434" marR="91434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clothes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food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things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colours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animals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789" name="Slide Number Placeholder 1">
            <a:extLst>
              <a:ext uri="{FF2B5EF4-FFF2-40B4-BE49-F238E27FC236}">
                <a16:creationId xmlns:a16="http://schemas.microsoft.com/office/drawing/2014/main" id="{279A80AE-6DF6-4CE7-9EA4-F90EA85663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l" rtl="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rtl="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rtl="0" eaLnBrk="0" hangingPunct="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rtl="0" eaLnBrk="0" hangingPunct="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rtl="0" eaLnBrk="0" hangingPunct="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FontTx/>
              <a:buNone/>
            </a:pPr>
            <a:fld id="{28CAA09F-4BF2-4F9E-9539-C612918284F4}" type="slidenum">
              <a:rPr lang="he-IL" altLang="he-IL" sz="1800">
                <a:solidFill>
                  <a:srgbClr val="FFFFFF"/>
                </a:solidFill>
                <a:latin typeface="Arial" panose="020B0604020202020204" pitchFamily="34" charset="0"/>
              </a:rPr>
              <a:pPr algn="ctr" rtl="1" eaLnBrk="1" hangingPunct="1"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GB" altLang="he-IL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CACBEBBE-081B-4D2E-B1F8-AADC471F5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57188"/>
            <a:ext cx="8078788" cy="754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Find at least three things to put in each column</a:t>
            </a:r>
          </a:p>
        </p:txBody>
      </p:sp>
      <p:graphicFrame>
        <p:nvGraphicFramePr>
          <p:cNvPr id="66581" name="Group 21">
            <a:extLst>
              <a:ext uri="{FF2B5EF4-FFF2-40B4-BE49-F238E27FC236}">
                <a16:creationId xmlns:a16="http://schemas.microsoft.com/office/drawing/2014/main" id="{AF49EA11-010C-4550-8C15-F724480323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289" y="1268413"/>
          <a:ext cx="8253411" cy="4756160"/>
        </p:xfrm>
        <a:graphic>
          <a:graphicData uri="http://schemas.openxmlformats.org/drawingml/2006/table">
            <a:tbl>
              <a:tblPr rtl="1"/>
              <a:tblGrid>
                <a:gridCol w="1161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0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29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97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97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5446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clock, a dog, a dress, a mother, black, a pen, bread, pants, bag, a husband, red, boots, a cat, rice, a frog,  a baby, pink, a teenager, a hat, a banana, a book, a sheep, meat, kids, a desk, green, an elephant, salt, a t-shirt, white</a:t>
                      </a:r>
                    </a:p>
                  </a:txBody>
                  <a:tcPr marL="91434" marR="91434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1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people</a:t>
                      </a:r>
                    </a:p>
                  </a:txBody>
                  <a:tcPr marL="91434" marR="91434"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clothes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food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things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colours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animals</a:t>
                      </a:r>
                    </a:p>
                  </a:txBody>
                  <a:tcPr marL="91434" marR="91434"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789" name="Slide Number Placeholder 1">
            <a:extLst>
              <a:ext uri="{FF2B5EF4-FFF2-40B4-BE49-F238E27FC236}">
                <a16:creationId xmlns:a16="http://schemas.microsoft.com/office/drawing/2014/main" id="{279A80AE-6DF6-4CE7-9EA4-F90EA85663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algn="l" rtl="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rtl="0" eaLnBrk="0" hangingPunct="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rtl="0" eaLnBrk="0" hangingPunct="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rtl="0" eaLnBrk="0" hangingPunct="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rtl="0" eaLnBrk="0" hangingPunct="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ClrTx/>
              <a:buFontTx/>
              <a:buNone/>
            </a:pPr>
            <a:fld id="{28CAA09F-4BF2-4F9E-9539-C612918284F4}" type="slidenum">
              <a:rPr lang="he-IL" altLang="he-IL" sz="1800">
                <a:solidFill>
                  <a:srgbClr val="FFFFFF"/>
                </a:solidFill>
                <a:latin typeface="Arial" panose="020B0604020202020204" pitchFamily="34" charset="0"/>
              </a:rPr>
              <a:pPr algn="ctr" rtl="1" eaLnBrk="1" hangingPunct="1"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GB" altLang="he-IL" sz="18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726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C3268-B8B9-4E55-8238-6C2A86CB2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frequent ‘tests’, but make sure they ‘pass’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A0EB7-0009-4B10-96A2-F1A847938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Tell them exactly what’s going to be on the test</a:t>
            </a:r>
          </a:p>
          <a:p>
            <a:r>
              <a:rPr lang="en-US" dirty="0"/>
              <a:t>Review the </a:t>
            </a:r>
            <a:r>
              <a:rPr lang="en-US"/>
              <a:t>test material in advance</a:t>
            </a:r>
            <a:endParaRPr lang="en-US" dirty="0"/>
          </a:p>
          <a:p>
            <a:r>
              <a:rPr lang="en-US" dirty="0"/>
              <a:t>Do ‘</a:t>
            </a:r>
            <a:r>
              <a:rPr lang="en-US"/>
              <a:t>rehearsals’ of the test format</a:t>
            </a:r>
            <a:endParaRPr lang="en-US" dirty="0"/>
          </a:p>
          <a:p>
            <a:r>
              <a:rPr lang="en-US" dirty="0"/>
              <a:t>Help weaker students during the test.</a:t>
            </a:r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293F47-140C-4F0C-8E83-E5CD490FC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636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63DD4-52F8-4DA5-BCAE-EE84217BF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Think of easier variations to conventional tasks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518FF-319E-483B-ACB1-0E0CF4EC6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/>
              <a:t>Harder</a:t>
            </a:r>
            <a:r>
              <a:rPr lang="en-US"/>
              <a:t>: Write </a:t>
            </a:r>
            <a:r>
              <a:rPr lang="en-US" dirty="0"/>
              <a:t>down / say words beginning with D</a:t>
            </a:r>
          </a:p>
          <a:p>
            <a:r>
              <a:rPr lang="en-US" b="1"/>
              <a:t>Easier: </a:t>
            </a:r>
            <a:r>
              <a:rPr lang="en-US"/>
              <a:t>Write down / </a:t>
            </a:r>
            <a:r>
              <a:rPr lang="en-US" dirty="0"/>
              <a:t>say all the words you can think of that have D in them</a:t>
            </a:r>
          </a:p>
          <a:p>
            <a:r>
              <a:rPr lang="en-US" b="1"/>
              <a:t>Harder</a:t>
            </a:r>
            <a:r>
              <a:rPr lang="en-US"/>
              <a:t>: Give </a:t>
            </a:r>
            <a:r>
              <a:rPr lang="en-US" dirty="0"/>
              <a:t>me a sentence with the word </a:t>
            </a:r>
            <a:r>
              <a:rPr lang="en-US" i="1" dirty="0"/>
              <a:t>hard</a:t>
            </a:r>
          </a:p>
          <a:p>
            <a:r>
              <a:rPr lang="en-US" b="1"/>
              <a:t>Easier: </a:t>
            </a:r>
            <a:r>
              <a:rPr lang="en-US" dirty="0"/>
              <a:t>Tell me all the things you can think of </a:t>
            </a:r>
            <a:r>
              <a:rPr lang="en-US"/>
              <a:t>that are </a:t>
            </a:r>
            <a:r>
              <a:rPr lang="en-US" i="1"/>
              <a:t>hard.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EB4D0-EE1E-4F5E-AF52-6935DC96A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5269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F2F7041-D88B-49BC-8733-EC1198ED0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Principle </a:t>
            </a:r>
            <a:r>
              <a:rPr lang="en-US" dirty="0"/>
              <a:t>#3: Maintain personal relationships with students</a:t>
            </a:r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8A8DAC-DB41-4503-A2C4-E75126D4A1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8AEB4-4D06-449B-B6A4-59FC87591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729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E913279-5B9F-42C9-96E4-B0C576CCC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 their names</a:t>
            </a:r>
            <a:endParaRPr lang="he-I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090238-BD88-4927-93DF-0DB51F04C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as quickly as you can. </a:t>
            </a:r>
          </a:p>
          <a:p>
            <a:r>
              <a:rPr lang="en-US" dirty="0"/>
              <a:t>Spend time testing yourself: ‘You are …, right?’</a:t>
            </a:r>
          </a:p>
          <a:p>
            <a:r>
              <a:rPr lang="en-US" dirty="0"/>
              <a:t>Time well invested.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F17CB5-6020-4CB8-9300-85FA033CE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032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C9AB7-EF33-408C-A1C2-D1D37BF75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out about them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E50F7-32BE-4DB4-BBE5-2BDA36D3F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they live</a:t>
            </a:r>
          </a:p>
          <a:p>
            <a:r>
              <a:rPr lang="en-US" dirty="0"/>
              <a:t>Pets</a:t>
            </a:r>
          </a:p>
          <a:p>
            <a:r>
              <a:rPr lang="en-US" dirty="0"/>
              <a:t>Names of brothers and sisters</a:t>
            </a:r>
          </a:p>
          <a:p>
            <a:r>
              <a:rPr lang="en-US" dirty="0"/>
              <a:t>Favorite … (color? animal? sport? TV program? Food?)</a:t>
            </a:r>
          </a:p>
          <a:p>
            <a:r>
              <a:rPr lang="en-US" dirty="0"/>
              <a:t>Note and remember answers!</a:t>
            </a:r>
          </a:p>
          <a:p>
            <a:r>
              <a:rPr lang="en-US" dirty="0"/>
              <a:t>Demonstrate you remember!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59B6A-3B50-434B-A397-FADEFE47B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96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E8F4F-0AF8-4E59-B770-6A342EA25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Tell them about yourself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C80E3-4561-4547-9C75-A5DDDE927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Name</a:t>
            </a:r>
          </a:p>
          <a:p>
            <a:r>
              <a:rPr lang="en-US" dirty="0"/>
              <a:t>Family</a:t>
            </a:r>
          </a:p>
          <a:p>
            <a:r>
              <a:rPr lang="en-US" dirty="0"/>
              <a:t>Where you come from</a:t>
            </a:r>
          </a:p>
          <a:p>
            <a:r>
              <a:rPr lang="en-US" dirty="0"/>
              <a:t>Favorite  …</a:t>
            </a:r>
          </a:p>
          <a:p>
            <a:r>
              <a:rPr lang="en-US" dirty="0"/>
              <a:t>Things you don’t like …</a:t>
            </a:r>
          </a:p>
          <a:p>
            <a:r>
              <a:rPr lang="en-US" dirty="0"/>
              <a:t>Anything special</a:t>
            </a:r>
          </a:p>
          <a:p>
            <a:r>
              <a:rPr lang="en-US" dirty="0"/>
              <a:t>Invite them to ask you questions about yourself (reserving the right not to answer!)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3E04B-6E79-4B20-A7F0-66E411CC8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18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108C1-168C-4362-BF55-69F35ECC0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first year</a:t>
            </a:r>
            <a:endParaRPr lang="he-IL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7503B4-A695-4198-8D4E-45BF4D8AB6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B745F-FAC2-4895-B2CF-7914191A6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9980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544095-8912-4D0F-9CA8-270ED5112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Principle </a:t>
            </a:r>
            <a:r>
              <a:rPr lang="en-US" dirty="0"/>
              <a:t>#4: Talk a lot </a:t>
            </a:r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9BBE23-E4BB-49E0-B04F-A4ACD8E2E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804FAB-BCC7-4745-997A-7D23A79FB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430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4A706F-1DEE-46F8-87CA-FDCFFBCDB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may have been told: </a:t>
            </a:r>
            <a:r>
              <a:rPr lang="en-US"/>
              <a:t>minimize Teacher Talk Time</a:t>
            </a:r>
            <a:endParaRPr lang="he-I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7FCD2A-450A-4A42-83D1-F59EA0B34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‘TTT’ </a:t>
            </a:r>
            <a:r>
              <a:rPr lang="en-US" dirty="0"/>
              <a:t>is a bad thing</a:t>
            </a:r>
          </a:p>
          <a:p>
            <a:pPr algn="ctr"/>
            <a:r>
              <a:rPr lang="en-US" dirty="0"/>
              <a:t>Nonsense. </a:t>
            </a:r>
          </a:p>
          <a:p>
            <a:r>
              <a:rPr lang="en-US" dirty="0"/>
              <a:t>‘Teacher Talk Time’ is a good thing: </a:t>
            </a:r>
          </a:p>
          <a:p>
            <a:r>
              <a:rPr lang="en-US" dirty="0"/>
              <a:t>For many, it’s their only exposure to personally addressed </a:t>
            </a:r>
            <a:r>
              <a:rPr lang="en-US"/>
              <a:t>English talk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A4CA5-7D52-4CEB-9DA2-288955A59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043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337F5-3FF3-44CB-869B-D0A561B4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PROVIDED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0C0B5-1FF5-4480-B459-8200EA03F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it is understandable</a:t>
            </a:r>
          </a:p>
          <a:p>
            <a:pPr algn="ctr"/>
            <a:r>
              <a:rPr lang="en-US" dirty="0"/>
              <a:t>It is interesting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704C9-5E33-44C9-AF21-6113F9B85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6675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B405E-48CB-427C-8AD3-3D25DF4B9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18810-7E02-4116-9C58-69FD6A914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Keep to simple words</a:t>
            </a:r>
          </a:p>
          <a:p>
            <a:pPr algn="ctr"/>
            <a:r>
              <a:rPr lang="en-US" dirty="0"/>
              <a:t>Speak slowly</a:t>
            </a:r>
          </a:p>
          <a:p>
            <a:pPr algn="ctr"/>
            <a:r>
              <a:rPr lang="en-US" dirty="0"/>
              <a:t>Repeat</a:t>
            </a:r>
          </a:p>
          <a:p>
            <a:pPr algn="ctr"/>
            <a:r>
              <a:rPr lang="en-US" dirty="0"/>
              <a:t>Talk about things that will interest them</a:t>
            </a:r>
          </a:p>
          <a:p>
            <a:pPr algn="ctr"/>
            <a:r>
              <a:rPr lang="en-US" dirty="0"/>
              <a:t>Stories?</a:t>
            </a:r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CF5901-EFF0-43E3-B9E5-DD4E72AC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5669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EAC38-3F83-4275-9D4F-11C35262C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Reinforce with body language: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414BB-5C04-49B9-BD09-2332A9FFC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Facial expression</a:t>
            </a:r>
            <a:br>
              <a:rPr lang="en-US" dirty="0"/>
            </a:br>
            <a:r>
              <a:rPr lang="en-US" dirty="0"/>
              <a:t>Gesture</a:t>
            </a:r>
          </a:p>
          <a:p>
            <a:pPr algn="ctr"/>
            <a:r>
              <a:rPr lang="en-US" dirty="0"/>
              <a:t>Movement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87267-58B9-4532-A873-803151D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6022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EE8A2F-2E12-418E-95FD-7F4E3DF0D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Principle </a:t>
            </a:r>
            <a:r>
              <a:rPr lang="en-US" dirty="0"/>
              <a:t>#5: Plan ahead</a:t>
            </a:r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3477C7B-40A4-4693-BA16-524A72BD1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1D8B0E-E6C2-4638-B768-90D6120C3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8219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2FD2124-1BE5-42DE-A66B-23A861730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out your lesson plans</a:t>
            </a:r>
            <a:endParaRPr lang="he-I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E1E855-A1E7-490E-8CDF-AF1C1AA2C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Varied, short components</a:t>
            </a:r>
          </a:p>
          <a:p>
            <a:pPr algn="ctr"/>
            <a:r>
              <a:rPr lang="en-US" dirty="0"/>
              <a:t>More rather than less</a:t>
            </a:r>
          </a:p>
          <a:p>
            <a:pPr algn="ctr"/>
            <a:r>
              <a:rPr lang="en-US" dirty="0"/>
              <a:t>Make sure you have a reserve</a:t>
            </a:r>
          </a:p>
          <a:p>
            <a:pPr algn="ctr"/>
            <a:r>
              <a:rPr lang="en-US" dirty="0"/>
              <a:t>Share with students</a:t>
            </a:r>
          </a:p>
          <a:p>
            <a:pPr algn="ctr"/>
            <a:r>
              <a:rPr lang="en-US" dirty="0"/>
              <a:t>Recap at the end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4C3C9-0074-4DA0-A411-0AF32025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1465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9613A73-AF1D-4C8A-BAB0-56013654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 for your attention</a:t>
            </a:r>
            <a:endParaRPr lang="he-IL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06819C2-9038-4252-93BF-553077EB83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pennyur@gmail.com</a:t>
            </a:r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907F4-3A9A-414F-AB36-B82DD8A1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773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88D848-2154-4847-8B61-AF1FAC31F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central issue: repetition</a:t>
            </a:r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4144EC6-4769-4399-998E-5DC00F8C0D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F85282-BB9D-46A7-9E0D-D0719EF6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69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DC5BD05-C12B-4664-86E5-DB76FA3B2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One-off learning doesn’t work</a:t>
            </a:r>
            <a:endParaRPr lang="he-I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5EA523-0630-40D6-9EE6-87528BA33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Any bit of language you teach will need to be repeated, revised, practiced …</a:t>
            </a:r>
          </a:p>
          <a:p>
            <a:r>
              <a:rPr lang="en-GB" dirty="0"/>
              <a:t>We have to find ways of doing this which aren’t boring. 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F5011-BC82-4795-9258-389C6E2BB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69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07CA21-D62E-4DA2-A7E9-154411195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main problem:</a:t>
            </a:r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B511447-FC5A-4FB4-90C3-7892B9E55A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Keeping students on task</a:t>
            </a:r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68772-1062-4CD4-B62A-81A0E4AA9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782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BB18-7230-41F2-AB9F-27238CB19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Given there’s a lot of repetition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A145D-3395-4BE3-BC92-DDDADB62B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124199"/>
            <a:ext cx="7886700" cy="3052763"/>
          </a:xfrm>
        </p:spPr>
        <p:txBody>
          <a:bodyPr/>
          <a:lstStyle/>
          <a:p>
            <a:r>
              <a:rPr lang="en-GB" dirty="0"/>
              <a:t>What kinds of things can we do to maintain student engagement?</a:t>
            </a:r>
          </a:p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40258-2CFA-47E2-A1C5-7152B5A62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335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5DA362-B4D4-4264-9C98-7E8CE8473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Practical Principle </a:t>
            </a:r>
            <a:r>
              <a:rPr lang="en-US" dirty="0"/>
              <a:t>#1: Keep them actively busy</a:t>
            </a:r>
            <a:endParaRPr lang="he-I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250A08-4069-48FE-AB68-D747184812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77A41-1E6B-404B-B093-9496DBFD2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E65FE-B5B3-41D4-AFF9-BDDDDC3DC82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008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1a.potx" id="{082F2907-2324-46C0-A780-A979EFFFF5EF}" vid="{58532D4B-BCEF-422E-AB04-10656229E7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2898</TotalTime>
  <Words>1614</Words>
  <Application>Microsoft Office PowerPoint</Application>
  <PresentationFormat>On-screen Show (4:3)</PresentationFormat>
  <Paragraphs>262</Paragraphs>
  <Slides>47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Calibri</vt:lpstr>
      <vt:lpstr>Calibri Light</vt:lpstr>
      <vt:lpstr>Frutiger LT Std 65 Bold</vt:lpstr>
      <vt:lpstr>Times</vt:lpstr>
      <vt:lpstr>Times New Roman</vt:lpstr>
      <vt:lpstr>Office Theme</vt:lpstr>
      <vt:lpstr>Teaching English</vt:lpstr>
      <vt:lpstr>Practice and underlying principles</vt:lpstr>
      <vt:lpstr>You need both</vt:lpstr>
      <vt:lpstr>The first year</vt:lpstr>
      <vt:lpstr>The central issue: repetition</vt:lpstr>
      <vt:lpstr>One-off learning doesn’t work</vt:lpstr>
      <vt:lpstr>The main problem:</vt:lpstr>
      <vt:lpstr>Given there’s a lot of repetition</vt:lpstr>
      <vt:lpstr>Practical Principle #1: Keep them actively busy</vt:lpstr>
      <vt:lpstr>Teacher questioning</vt:lpstr>
      <vt:lpstr>‘IRF’</vt:lpstr>
      <vt:lpstr>Another problem</vt:lpstr>
      <vt:lpstr>1. Use questions with lots of possible right answers</vt:lpstr>
      <vt:lpstr>More students are busy</vt:lpstr>
      <vt:lpstr>But still: only one student speaks at a time</vt:lpstr>
      <vt:lpstr>2. Raise the speed: do without ‘nomination’</vt:lpstr>
      <vt:lpstr>Students call out answers as they think of them</vt:lpstr>
      <vt:lpstr>3. Writing answers on the board</vt:lpstr>
      <vt:lpstr>4. Pair or small-group work</vt:lpstr>
      <vt:lpstr>Answers</vt:lpstr>
      <vt:lpstr>5. Pass it on</vt:lpstr>
      <vt:lpstr>5. Pass it on</vt:lpstr>
      <vt:lpstr>Pass it on: Variations</vt:lpstr>
      <vt:lpstr>6. Worksheets </vt:lpstr>
      <vt:lpstr>Worksheet items</vt:lpstr>
      <vt:lpstr>A variety of tasks</vt:lpstr>
      <vt:lpstr>Practical Principle #2: Success-orientation</vt:lpstr>
      <vt:lpstr>Plan tasks so the students are likely to succeed</vt:lpstr>
      <vt:lpstr>Too easy rather than too hard</vt:lpstr>
      <vt:lpstr>Spend time on instructions</vt:lpstr>
      <vt:lpstr>Set an achievable goal: Make it clear you don’t expect them to do it all / get it all right</vt:lpstr>
      <vt:lpstr>Copy all the items into the right columns</vt:lpstr>
      <vt:lpstr>Find at least three things to put in each column</vt:lpstr>
      <vt:lpstr>Do frequent ‘tests’, but make sure they ‘pass’</vt:lpstr>
      <vt:lpstr>Think of easier variations to conventional tasks</vt:lpstr>
      <vt:lpstr>Practical Principle #3: Maintain personal relationships with students</vt:lpstr>
      <vt:lpstr>Learn their names</vt:lpstr>
      <vt:lpstr>Find out about them</vt:lpstr>
      <vt:lpstr>Tell them about yourself</vt:lpstr>
      <vt:lpstr>Practical Principle #4: Talk a lot </vt:lpstr>
      <vt:lpstr>You may have been told: minimize Teacher Talk Time</vt:lpstr>
      <vt:lpstr>PROVIDED</vt:lpstr>
      <vt:lpstr>So</vt:lpstr>
      <vt:lpstr>Reinforce with body language:</vt:lpstr>
      <vt:lpstr>Practical Principle #5: Plan ahead</vt:lpstr>
      <vt:lpstr>Write out your lesson plans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Ur</dc:creator>
  <cp:lastModifiedBy>Hanny Fuks</cp:lastModifiedBy>
  <cp:revision>98</cp:revision>
  <dcterms:created xsi:type="dcterms:W3CDTF">2014-06-06T05:21:22Z</dcterms:created>
  <dcterms:modified xsi:type="dcterms:W3CDTF">2019-01-10T06:00:50Z</dcterms:modified>
</cp:coreProperties>
</file>