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Bangers"/>
      <p:regular r:id="rId20"/>
    </p:embeddedFont>
    <p:embeddedFont>
      <p:font typeface="Amatic SC"/>
      <p:regular r:id="rId21"/>
      <p:bold r:id="rId22"/>
    </p:embeddedFont>
    <p:embeddedFont>
      <p:font typeface="Acme"/>
      <p:regular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ngers-regular.fntdata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Acm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71fe76ec7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g71fe76ec79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71fe76ec79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g71fe76ec79_0_6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71fe76ec79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g71fe76ec79_0_7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71fe76ec79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g71fe76ec79_0_6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3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71fe76ec79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g71fe76ec79_0_4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71fe76ec79_0_6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71fe76ec79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71fe76ec79_0_6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71fe76ec79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71fe76ec79_0_7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71fe76ec79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71fe76ec79_0_7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71fe76ec79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9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71fe76ec79_0_6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71fe76ec79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6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71fe76ec79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g71fe76ec79_0_7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chemeClr val="accent5"/>
        </a:solidFill>
      </p:bgPr>
    </p:bg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1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">
  <p:cSld name="BLANK_1_1">
    <p:bg>
      <p:bgPr>
        <a:solidFill>
          <a:schemeClr val="accent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6" name="Google Shape;1886;p1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1">
  <p:cSld name="Diapositiva de título"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" name="Google Shape;188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71202" y="-1"/>
            <a:ext cx="49554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13"/>
          <p:cNvSpPr/>
          <p:nvPr/>
        </p:nvSpPr>
        <p:spPr>
          <a:xfrm>
            <a:off x="2595716" y="0"/>
            <a:ext cx="11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13"/>
          <p:cNvSpPr/>
          <p:nvPr/>
        </p:nvSpPr>
        <p:spPr>
          <a:xfrm>
            <a:off x="5866171" y="0"/>
            <a:ext cx="11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13"/>
          <p:cNvSpPr/>
          <p:nvPr/>
        </p:nvSpPr>
        <p:spPr>
          <a:xfrm rot="-5400000">
            <a:off x="1287750" y="2165182"/>
            <a:ext cx="138300" cy="27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13"/>
          <p:cNvSpPr/>
          <p:nvPr/>
        </p:nvSpPr>
        <p:spPr>
          <a:xfrm rot="-5400000">
            <a:off x="7467314" y="778882"/>
            <a:ext cx="127200" cy="32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3" name="Google Shape;18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" y="0"/>
            <a:ext cx="2588342" cy="345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Google Shape;18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984158" y="-10605"/>
            <a:ext cx="3152467" cy="233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4158" y="2448232"/>
            <a:ext cx="3159842" cy="270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3591232"/>
            <a:ext cx="2595716" cy="155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7" name="Google Shape;189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51295">
            <a:off x="6730851" y="3132434"/>
            <a:ext cx="1938806" cy="190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8" name="Google Shape;189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3559" y="3694992"/>
            <a:ext cx="1390279" cy="136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899" name="Google Shape;1899;p13"/>
          <p:cNvSpPr/>
          <p:nvPr/>
        </p:nvSpPr>
        <p:spPr>
          <a:xfrm>
            <a:off x="1028700" y="95885"/>
            <a:ext cx="7071894" cy="5010282"/>
          </a:xfrm>
          <a:prstGeom prst="irregularSeal2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0" name="Google Shape;190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75919">
            <a:off x="269461" y="204862"/>
            <a:ext cx="1938806" cy="190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1">
  <p:cSld name="Diapositiva de título"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3" name="Google Shape;190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71202" y="-1"/>
            <a:ext cx="49554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4" name="Google Shape;1904;p15"/>
          <p:cNvSpPr/>
          <p:nvPr/>
        </p:nvSpPr>
        <p:spPr>
          <a:xfrm>
            <a:off x="2595716" y="0"/>
            <a:ext cx="11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15"/>
          <p:cNvSpPr/>
          <p:nvPr/>
        </p:nvSpPr>
        <p:spPr>
          <a:xfrm>
            <a:off x="5866171" y="0"/>
            <a:ext cx="11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15"/>
          <p:cNvSpPr/>
          <p:nvPr/>
        </p:nvSpPr>
        <p:spPr>
          <a:xfrm rot="-5400000">
            <a:off x="1287750" y="2165182"/>
            <a:ext cx="138300" cy="27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15"/>
          <p:cNvSpPr/>
          <p:nvPr/>
        </p:nvSpPr>
        <p:spPr>
          <a:xfrm rot="-5400000">
            <a:off x="7467314" y="778882"/>
            <a:ext cx="127200" cy="32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8" name="Google Shape;19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" y="0"/>
            <a:ext cx="2588342" cy="345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984158" y="-10605"/>
            <a:ext cx="3152467" cy="233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0" name="Google Shape;19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4158" y="2448232"/>
            <a:ext cx="3159842" cy="270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1" name="Google Shape;191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3591232"/>
            <a:ext cx="2595716" cy="155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2" name="Google Shape;191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51295">
            <a:off x="6730851" y="3132434"/>
            <a:ext cx="1938806" cy="190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3" name="Google Shape;191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3559" y="3694992"/>
            <a:ext cx="1390279" cy="136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914" name="Google Shape;1914;p15"/>
          <p:cNvSpPr/>
          <p:nvPr/>
        </p:nvSpPr>
        <p:spPr>
          <a:xfrm>
            <a:off x="1028700" y="95885"/>
            <a:ext cx="7071894" cy="5010282"/>
          </a:xfrm>
          <a:prstGeom prst="irregularSeal2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5" name="Google Shape;1915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75919">
            <a:off x="269461" y="204862"/>
            <a:ext cx="1938806" cy="190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2">
  <p:cSld name="1_Título y objetos"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" name="Google Shape;1917;p16"/>
          <p:cNvPicPr preferRelativeResize="0"/>
          <p:nvPr/>
        </p:nvPicPr>
        <p:blipFill rotWithShape="1">
          <a:blip r:embed="rId2">
            <a:alphaModFix/>
          </a:blip>
          <a:srcRect b="0" l="13081" r="0" t="0"/>
          <a:stretch/>
        </p:blipFill>
        <p:spPr>
          <a:xfrm rot="-5400000">
            <a:off x="2000247" y="-2000250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8" name="Google Shape;1918;p16"/>
          <p:cNvSpPr/>
          <p:nvPr/>
        </p:nvSpPr>
        <p:spPr>
          <a:xfrm>
            <a:off x="3892223" y="329162"/>
            <a:ext cx="4823700" cy="4131900"/>
          </a:xfrm>
          <a:prstGeom prst="wedgeRectCallout">
            <a:avLst>
              <a:gd fmla="val -52571" name="adj1"/>
              <a:gd fmla="val 59818" name="adj2"/>
            </a:avLst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libro, texto&#10;&#10;Descripción generada automáticamente" id="1919" name="Google Shape;19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738" y="168733"/>
            <a:ext cx="3194322" cy="315635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3">
  <p:cSld name="1_Diapositiva de título">
    <p:bg>
      <p:bgPr>
        <a:solidFill>
          <a:schemeClr val="lt1"/>
        </a:solidFill>
      </p:bgPr>
    </p:bg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1" name="Google Shape;1921;p17"/>
          <p:cNvPicPr preferRelativeResize="0"/>
          <p:nvPr/>
        </p:nvPicPr>
        <p:blipFill rotWithShape="1">
          <a:blip r:embed="rId2">
            <a:alphaModFix/>
          </a:blip>
          <a:srcRect b="0" l="0" r="11769" t="0"/>
          <a:stretch/>
        </p:blipFill>
        <p:spPr>
          <a:xfrm rot="5400000">
            <a:off x="2000250" y="-2000247"/>
            <a:ext cx="5143503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2" name="Google Shape;19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6902" y="389167"/>
            <a:ext cx="2622958" cy="25917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923" name="Google Shape;1923;p17"/>
          <p:cNvSpPr/>
          <p:nvPr/>
        </p:nvSpPr>
        <p:spPr>
          <a:xfrm>
            <a:off x="344139" y="263806"/>
            <a:ext cx="4823700" cy="4485000"/>
          </a:xfrm>
          <a:prstGeom prst="wedgeRoundRectCallout">
            <a:avLst>
              <a:gd fmla="val 80524" name="adj1"/>
              <a:gd fmla="val 51156" name="adj2"/>
              <a:gd fmla="val 16667" name="adj3"/>
            </a:avLst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4">
  <p:cSld name="2_Diapositiva de título"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" name="Google Shape;192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2000250" y="-2000247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6" name="Google Shape;1926;p18"/>
          <p:cNvSpPr/>
          <p:nvPr/>
        </p:nvSpPr>
        <p:spPr>
          <a:xfrm>
            <a:off x="3726872" y="329162"/>
            <a:ext cx="4823700" cy="4485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libro, texto&#10;&#10;Descripción generada automáticamente" id="1927" name="Google Shape;19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400" y="2280311"/>
            <a:ext cx="2622958" cy="25917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5">
  <p:cSld name="2_Título y objetos"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9" name="Google Shape;1929;p19"/>
          <p:cNvPicPr preferRelativeResize="0"/>
          <p:nvPr/>
        </p:nvPicPr>
        <p:blipFill rotWithShape="1">
          <a:blip r:embed="rId2">
            <a:alphaModFix/>
          </a:blip>
          <a:srcRect b="0" l="13081" r="0" t="0"/>
          <a:stretch/>
        </p:blipFill>
        <p:spPr>
          <a:xfrm rot="-5400000">
            <a:off x="2000247" y="-2000250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Google Shape;1930;p19"/>
          <p:cNvSpPr/>
          <p:nvPr/>
        </p:nvSpPr>
        <p:spPr>
          <a:xfrm>
            <a:off x="-1" y="-766916"/>
            <a:ext cx="8834292" cy="6983388"/>
          </a:xfrm>
          <a:prstGeom prst="irregularSeal1">
            <a:avLst/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6">
  <p:cSld name="3_Diapositiva de título"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2" name="Google Shape;193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3" name="Google Shape;1933;p20"/>
          <p:cNvSpPr/>
          <p:nvPr/>
        </p:nvSpPr>
        <p:spPr>
          <a:xfrm>
            <a:off x="427704" y="-294967"/>
            <a:ext cx="8384472" cy="5781402"/>
          </a:xfrm>
          <a:prstGeom prst="irregularSeal1">
            <a:avLst/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7">
  <p:cSld name="4_Diapositiva de título"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" name="Google Shape;193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2000250" y="-2000247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6" name="Google Shape;1936;p21"/>
          <p:cNvSpPr/>
          <p:nvPr/>
        </p:nvSpPr>
        <p:spPr>
          <a:xfrm>
            <a:off x="280219" y="-530942"/>
            <a:ext cx="8863776" cy="5674482"/>
          </a:xfrm>
          <a:prstGeom prst="irregularSeal1">
            <a:avLst/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accent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8" name="Google Shape;478;p3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9" name="Google Shape;479;p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8">
  <p:cSld name="7_Diapositiva de título"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8" name="Google Shape;1938;p22"/>
          <p:cNvPicPr preferRelativeResize="0"/>
          <p:nvPr/>
        </p:nvPicPr>
        <p:blipFill rotWithShape="1">
          <a:blip r:embed="rId2">
            <a:alphaModFix/>
          </a:blip>
          <a:srcRect b="0" l="0" r="11769" t="0"/>
          <a:stretch/>
        </p:blipFill>
        <p:spPr>
          <a:xfrm rot="5400000">
            <a:off x="2000250" y="-2000247"/>
            <a:ext cx="5143503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9" name="Google Shape;1939;p22"/>
          <p:cNvSpPr/>
          <p:nvPr/>
        </p:nvSpPr>
        <p:spPr>
          <a:xfrm>
            <a:off x="204355" y="292185"/>
            <a:ext cx="8735400" cy="4058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9">
  <p:cSld name="8_Diapositiva de título"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1" name="Google Shape;194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2000250" y="-2000247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23"/>
          <p:cNvSpPr/>
          <p:nvPr/>
        </p:nvSpPr>
        <p:spPr>
          <a:xfrm>
            <a:off x="639432" y="518651"/>
            <a:ext cx="8045400" cy="3801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10">
  <p:cSld name="3_Título y objetos"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/>
          </a:blip>
          <a:srcRect b="0" l="13081" r="0" t="0"/>
          <a:stretch/>
        </p:blipFill>
        <p:spPr>
          <a:xfrm rot="-5400000">
            <a:off x="2000247" y="-2000250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/>
          <p:nvPr/>
        </p:nvSpPr>
        <p:spPr>
          <a:xfrm>
            <a:off x="639432" y="518651"/>
            <a:ext cx="8045400" cy="3801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20_Perez_Template_SlidesMania_11">
  <p:cSld name="6_Diapositiva de título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" name="Google Shape;194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25"/>
          <p:cNvSpPr/>
          <p:nvPr/>
        </p:nvSpPr>
        <p:spPr>
          <a:xfrm>
            <a:off x="204355" y="292185"/>
            <a:ext cx="8735400" cy="4058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2" name="Google Shape;482;p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1" name="Google Shape;871;p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58" name="Google Shape;1058;p6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9" name="Google Shape;1059;p6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0" name="Google Shape;1060;p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7" name="Google Shape;1247;p7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8" name="Google Shape;1248;p7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9" name="Google Shape;1249;p7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0" name="Google Shape;1250;p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37" name="Google Shape;1437;p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9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550" name="Google Shape;1550;p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1UL3Y73Y1Hc-F9kBsnrM72o58iXzumixV/view?usp=sharing" TargetMode="External"/><Relationship Id="rId4" Type="http://schemas.openxmlformats.org/officeDocument/2006/relationships/hyperlink" Target="https://drive.google.com/file/d/1UL3Y73Y1Hc-F9kBsnrM72o58iXzumixV/view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ive.google.com/drive/folders/1g4A8UXxvshA0BuLA-zrDZyFnRp-HuucR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lpF7izcZfJQ" TargetMode="External"/><Relationship Id="rId4" Type="http://schemas.openxmlformats.org/officeDocument/2006/relationships/hyperlink" Target="https://account.screencastify.com/user/subscribe/edu" TargetMode="External"/><Relationship Id="rId5" Type="http://schemas.openxmlformats.org/officeDocument/2006/relationships/hyperlink" Target="https://youtu.be/uuTBNM3FVFg" TargetMode="External"/><Relationship Id="rId6" Type="http://schemas.openxmlformats.org/officeDocument/2006/relationships/hyperlink" Target="https://www.screencastify.com/course/master-the-screencast/lesson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acebook.com/publicspeakisrael/videos/1383100665194887/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andupkids.org/movement-break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vH5cVJ-rCwj7uaiyK9UfVHSq5cfELy04jpx6zuBgot8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rPjrMRyfydDwRJPQlFCnc6hKigE-GBfGcO6ZRRzasVg/edit?usp=sharing" TargetMode="External"/><Relationship Id="rId4" Type="http://schemas.openxmlformats.org/officeDocument/2006/relationships/hyperlink" Target="https://sites.google.com/view/peterson-web-page/hyperdocs?fbclid=IwAR09Y1lvFCi2Go7KZihZdtvsd29Rvn4rRdEWYuXyZa5yITwpGlffnY8ePQ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F4F"/>
        </a:solidFill>
      </p:bgPr>
    </p:bg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26"/>
          <p:cNvSpPr txBox="1"/>
          <p:nvPr/>
        </p:nvSpPr>
        <p:spPr>
          <a:xfrm rot="-1377826">
            <a:off x="2587377" y="1606624"/>
            <a:ext cx="3287205" cy="21005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Tips and Tricks for Engaging Students Online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Ahava Steinbauer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MITF Webinar March, 2020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5"/>
          <p:cNvSpPr txBox="1"/>
          <p:nvPr/>
        </p:nvSpPr>
        <p:spPr>
          <a:xfrm>
            <a:off x="2266175" y="1301200"/>
            <a:ext cx="46947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Merriweather"/>
                <a:ea typeface="Merriweather"/>
                <a:cs typeface="Merriweather"/>
                <a:sym typeface="Merriweather"/>
              </a:rPr>
              <a:t>Record and Read a book aloud to your students:</a:t>
            </a:r>
            <a:r>
              <a:rPr b="1" lang="en" sz="3600">
                <a:solidFill>
                  <a:srgbClr val="741B47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en" sz="41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100"/>
          </a:p>
        </p:txBody>
      </p:sp>
      <p:sp>
        <p:nvSpPr>
          <p:cNvPr id="2019" name="Google Shape;2019;p35"/>
          <p:cNvSpPr txBox="1"/>
          <p:nvPr/>
        </p:nvSpPr>
        <p:spPr>
          <a:xfrm>
            <a:off x="2266175" y="2418250"/>
            <a:ext cx="53475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 u="sng">
                <a:solidFill>
                  <a:srgbClr val="F55D4B"/>
                </a:solidFill>
                <a:hlinkClick r:id="rId3"/>
              </a:rPr>
              <a:t>Goldilocks and the Three Bears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        Read by Ahava Steinbauer</a:t>
            </a:r>
            <a:r>
              <a:rPr b="1" lang="en" sz="2400" u="sng">
                <a:solidFill>
                  <a:srgbClr val="F55D4B"/>
                </a:solidFill>
                <a:hlinkClick r:id="rId4"/>
              </a:rPr>
              <a:t>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35"/>
          <p:cNvSpPr txBox="1"/>
          <p:nvPr/>
        </p:nvSpPr>
        <p:spPr>
          <a:xfrm>
            <a:off x="1740200" y="2495350"/>
            <a:ext cx="18174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📖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36"/>
          <p:cNvSpPr txBox="1"/>
          <p:nvPr/>
        </p:nvSpPr>
        <p:spPr>
          <a:xfrm>
            <a:off x="2266175" y="1301200"/>
            <a:ext cx="46947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This is a link to many books to record and read aloud</a:t>
            </a:r>
            <a:r>
              <a:rPr lang="en" sz="41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.</a:t>
            </a:r>
            <a:r>
              <a:rPr b="0" i="0" lang="en" sz="41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100"/>
          </a:p>
        </p:txBody>
      </p:sp>
      <p:sp>
        <p:nvSpPr>
          <p:cNvPr id="2026" name="Google Shape;2026;p36"/>
          <p:cNvSpPr txBox="1"/>
          <p:nvPr/>
        </p:nvSpPr>
        <p:spPr>
          <a:xfrm>
            <a:off x="2266175" y="2418250"/>
            <a:ext cx="53475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A PDF books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36"/>
          <p:cNvSpPr txBox="1"/>
          <p:nvPr/>
        </p:nvSpPr>
        <p:spPr>
          <a:xfrm>
            <a:off x="4717600" y="2418250"/>
            <a:ext cx="13434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📖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37"/>
          <p:cNvSpPr txBox="1"/>
          <p:nvPr>
            <p:ph idx="1" type="body"/>
          </p:nvPr>
        </p:nvSpPr>
        <p:spPr>
          <a:xfrm>
            <a:off x="1233550" y="991250"/>
            <a:ext cx="7577700" cy="29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6200" marR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00">
              <a:solidFill>
                <a:srgbClr val="006D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723900" marR="457200" rtl="0" algn="l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i="0" lang="en" sz="1900">
                <a:solidFill>
                  <a:srgbClr val="006D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Screencastify</a:t>
            </a:r>
            <a:r>
              <a:rPr b="1" i="0" lang="en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” (Tutorial) </a:t>
            </a:r>
            <a:endParaRPr b="1" i="0" sz="18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723900" marR="457200" rtl="0" algn="l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b="1" i="0" lang="en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FREE UPGRADE Visit</a:t>
            </a:r>
            <a:r>
              <a:rPr b="1" i="0"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this page</a:t>
            </a:r>
            <a:r>
              <a:rPr b="1" i="0" lang="en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and click "Redeem coupon" (under the Next Billing Date) -- Enter code CAST_COVID -- </a:t>
            </a:r>
            <a:r>
              <a:rPr b="1" i="0" lang="en" sz="1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Click "Activate License" (no credit card required). </a:t>
            </a:r>
            <a:endParaRPr b="1" i="0" sz="12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457200" rtl="0" algn="l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Ignore the Next Billing Date (and the bill) - that will be incorrect</a:t>
            </a:r>
            <a:endParaRPr b="1" i="0" sz="12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1" marL="1371600" marR="457200" rtl="0" algn="l">
              <a:lnSpc>
                <a:spcPct val="16667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50"/>
              <a:buFont typeface="Arial"/>
              <a:buChar char="■"/>
            </a:pPr>
            <a:r>
              <a:rPr i="0" lang="en" sz="11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Download Video as MP4</a:t>
            </a:r>
            <a:r>
              <a:rPr i="0" lang="en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(How-To)</a:t>
            </a:r>
            <a:endParaRPr i="0"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1" marL="1371600" marR="457200" rtl="0" algn="l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50"/>
              <a:buFont typeface="Arial"/>
              <a:buChar char="■"/>
            </a:pPr>
            <a:r>
              <a:rPr i="0" lang="en" sz="11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Master the Screencast Lessons</a:t>
            </a:r>
            <a:endParaRPr i="0" sz="115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0" sz="1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4" name="Google Shape;2034;p37"/>
          <p:cNvSpPr txBox="1"/>
          <p:nvPr/>
        </p:nvSpPr>
        <p:spPr>
          <a:xfrm>
            <a:off x="2500175" y="0"/>
            <a:ext cx="4680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6DFF"/>
                </a:solidFill>
              </a:rPr>
              <a:t>Free </a:t>
            </a:r>
            <a:r>
              <a:rPr b="1" lang="en" sz="2400">
                <a:solidFill>
                  <a:srgbClr val="006DFF"/>
                </a:solidFill>
              </a:rPr>
              <a:t>Video Recording Tool</a:t>
            </a:r>
            <a:endParaRPr b="1"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5" name="Google Shape;2035;p37"/>
          <p:cNvSpPr txBox="1"/>
          <p:nvPr/>
        </p:nvSpPr>
        <p:spPr>
          <a:xfrm>
            <a:off x="4912200" y="4009075"/>
            <a:ext cx="63441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38"/>
          <p:cNvSpPr txBox="1"/>
          <p:nvPr/>
        </p:nvSpPr>
        <p:spPr>
          <a:xfrm>
            <a:off x="3799800" y="1442826"/>
            <a:ext cx="4597800" cy="30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Video: </a:t>
            </a:r>
            <a:r>
              <a:rPr b="1" lang="en" sz="2400" u="sng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Five Things to Avoid When Communicating Online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38"/>
          <p:cNvSpPr txBox="1"/>
          <p:nvPr/>
        </p:nvSpPr>
        <p:spPr>
          <a:xfrm>
            <a:off x="3799800" y="670125"/>
            <a:ext cx="4692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Helen Gottstein “Loud and Clear” 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042" name="Google Shape;20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225" y="1248425"/>
            <a:ext cx="1545150" cy="15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39"/>
          <p:cNvSpPr txBox="1"/>
          <p:nvPr/>
        </p:nvSpPr>
        <p:spPr>
          <a:xfrm>
            <a:off x="1627125" y="1474250"/>
            <a:ext cx="62130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questions?</a:t>
            </a:r>
            <a:endParaRPr sz="9600"/>
          </a:p>
        </p:txBody>
      </p:sp>
      <p:sp>
        <p:nvSpPr>
          <p:cNvPr id="2048" name="Google Shape;2048;p39"/>
          <p:cNvSpPr txBox="1"/>
          <p:nvPr/>
        </p:nvSpPr>
        <p:spPr>
          <a:xfrm>
            <a:off x="1071476" y="1648024"/>
            <a:ext cx="52602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27"/>
          <p:cNvSpPr txBox="1"/>
          <p:nvPr>
            <p:ph idx="4294967295" type="title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SET Up Your Space</a:t>
            </a:r>
            <a:endParaRPr sz="4800"/>
          </a:p>
        </p:txBody>
      </p:sp>
      <p:sp>
        <p:nvSpPr>
          <p:cNvPr id="1959" name="Google Shape;1959;p2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28"/>
          <p:cNvSpPr txBox="1"/>
          <p:nvPr>
            <p:ph idx="1" type="body"/>
          </p:nvPr>
        </p:nvSpPr>
        <p:spPr>
          <a:xfrm>
            <a:off x="1409800" y="1162650"/>
            <a:ext cx="6629400" cy="31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Tip 1: </a:t>
            </a:r>
            <a:r>
              <a:rPr b="1" lang="en" sz="2400">
                <a:solidFill>
                  <a:srgbClr val="000000"/>
                </a:solidFill>
              </a:rPr>
              <a:t>Provide </a:t>
            </a:r>
            <a:r>
              <a:rPr b="1" lang="en" sz="2400">
                <a:solidFill>
                  <a:srgbClr val="FF0000"/>
                </a:solidFill>
              </a:rPr>
              <a:t>active learning opportunities </a:t>
            </a:r>
            <a:r>
              <a:rPr b="1" lang="en" sz="2400">
                <a:solidFill>
                  <a:srgbClr val="000000"/>
                </a:solidFill>
              </a:rPr>
              <a:t>to increase opportunities  for </a:t>
            </a:r>
            <a:r>
              <a:rPr b="1" lang="en" sz="2400">
                <a:solidFill>
                  <a:srgbClr val="000000"/>
                </a:solidFill>
              </a:rPr>
              <a:t>engagement</a:t>
            </a:r>
            <a:r>
              <a:rPr b="1" lang="en" sz="2400">
                <a:solidFill>
                  <a:srgbClr val="000000"/>
                </a:solidFill>
              </a:rPr>
              <a:t> 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Use interactive </a:t>
            </a:r>
            <a:r>
              <a:rPr b="1" lang="en" sz="2400">
                <a:solidFill>
                  <a:srgbClr val="0000FF"/>
                </a:solidFill>
              </a:rPr>
              <a:t>slides, games, and videos...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965" name="Google Shape;1965;p2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6" name="Google Shape;1966;p28"/>
          <p:cNvSpPr txBox="1"/>
          <p:nvPr/>
        </p:nvSpPr>
        <p:spPr>
          <a:xfrm>
            <a:off x="1733275" y="-12115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b="1" i="1" lang="en" sz="24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Presenting an Online Activity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29"/>
          <p:cNvSpPr txBox="1"/>
          <p:nvPr>
            <p:ph idx="1" type="body"/>
          </p:nvPr>
        </p:nvSpPr>
        <p:spPr>
          <a:xfrm>
            <a:off x="1409800" y="1146650"/>
            <a:ext cx="6912600" cy="36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Tip 2: </a:t>
            </a:r>
            <a:r>
              <a:rPr b="1" lang="en" sz="2400">
                <a:solidFill>
                  <a:srgbClr val="0000FF"/>
                </a:solidFill>
              </a:rPr>
              <a:t>Make learning social</a:t>
            </a:r>
            <a:r>
              <a:rPr b="1" lang="en" sz="2400">
                <a:solidFill>
                  <a:srgbClr val="000000"/>
                </a:solidFill>
              </a:rPr>
              <a:t> and provide timely and useful feedback 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Verbally </a:t>
            </a:r>
            <a:r>
              <a:rPr b="1" lang="en" sz="2400">
                <a:solidFill>
                  <a:srgbClr val="000000"/>
                </a:solidFill>
              </a:rPr>
              <a:t>- Say “yes, that’s right, good effort…, Let’s try that again together…”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Nonverbally</a:t>
            </a:r>
            <a:r>
              <a:rPr b="1" lang="en" sz="2400">
                <a:solidFill>
                  <a:srgbClr val="000000"/>
                </a:solidFill>
              </a:rPr>
              <a:t> - look at camera, nod your head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972" name="Google Shape;1972;p2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3" name="Google Shape;1973;p29"/>
          <p:cNvSpPr txBox="1"/>
          <p:nvPr/>
        </p:nvSpPr>
        <p:spPr>
          <a:xfrm>
            <a:off x="1733275" y="-12115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b="1" i="1" lang="en" sz="24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Presenting an Online Activity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30"/>
          <p:cNvSpPr txBox="1"/>
          <p:nvPr>
            <p:ph idx="1" type="body"/>
          </p:nvPr>
        </p:nvSpPr>
        <p:spPr>
          <a:xfrm>
            <a:off x="1299525" y="785250"/>
            <a:ext cx="7628700" cy="3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Tip 3: </a:t>
            </a:r>
            <a:r>
              <a:rPr b="1" lang="en" sz="2400">
                <a:solidFill>
                  <a:srgbClr val="000000"/>
                </a:solidFill>
              </a:rPr>
              <a:t>Pause often to </a:t>
            </a:r>
            <a:r>
              <a:rPr b="1" lang="en" sz="2400">
                <a:solidFill>
                  <a:srgbClr val="FF0000"/>
                </a:solidFill>
              </a:rPr>
              <a:t>check for understanding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Say, “Do you have any questions?” 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“Can you repeat back to me what you’re supposed to do?” Can you tell me one thing you just learned?”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Give sentence starters </a:t>
            </a:r>
            <a:r>
              <a:rPr b="1" lang="en">
                <a:solidFill>
                  <a:srgbClr val="000000"/>
                </a:solidFill>
              </a:rPr>
              <a:t>for younger students: </a:t>
            </a:r>
            <a:r>
              <a:rPr b="1" lang="en">
                <a:solidFill>
                  <a:srgbClr val="0000FF"/>
                </a:solidFill>
              </a:rPr>
              <a:t>What did you learn today. “Today, I learned about… ___________”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979" name="Google Shape;1979;p3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0" name="Google Shape;1980;p30"/>
          <p:cNvSpPr txBox="1"/>
          <p:nvPr/>
        </p:nvSpPr>
        <p:spPr>
          <a:xfrm>
            <a:off x="1733275" y="-12115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b="1" i="1" lang="en" sz="24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Presenting an Online Activity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1"/>
          <p:cNvSpPr txBox="1"/>
          <p:nvPr>
            <p:ph idx="1" type="body"/>
          </p:nvPr>
        </p:nvSpPr>
        <p:spPr>
          <a:xfrm>
            <a:off x="1409800" y="1305675"/>
            <a:ext cx="7339200" cy="29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Tip 4: </a:t>
            </a:r>
            <a:r>
              <a:rPr b="1" lang="en" sz="2400">
                <a:solidFill>
                  <a:srgbClr val="38761D"/>
                </a:solidFill>
              </a:rPr>
              <a:t>Break up content</a:t>
            </a:r>
            <a:r>
              <a:rPr b="1" lang="en" sz="2400">
                <a:solidFill>
                  <a:srgbClr val="000000"/>
                </a:solidFill>
              </a:rPr>
              <a:t> into smaller chunks.</a:t>
            </a:r>
            <a:endParaRPr b="1" sz="8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b="1" lang="en" sz="2400">
                <a:solidFill>
                  <a:srgbClr val="000000"/>
                </a:solidFill>
              </a:rPr>
              <a:t>Provide 3-4 five-minute mini-lessons.</a:t>
            </a:r>
            <a:endParaRPr b="1"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b="1" lang="en" sz="2400">
                <a:solidFill>
                  <a:srgbClr val="FF0000"/>
                </a:solidFill>
              </a:rPr>
              <a:t>Create movement breaks</a:t>
            </a:r>
            <a:r>
              <a:rPr b="1" lang="en" sz="2400">
                <a:solidFill>
                  <a:srgbClr val="000000"/>
                </a:solidFill>
              </a:rPr>
              <a:t>: </a:t>
            </a:r>
            <a:r>
              <a:rPr i="0"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Movement Break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➢"/>
            </a:pPr>
            <a:r>
              <a:t/>
            </a:r>
            <a:endParaRPr b="1" sz="12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➢"/>
            </a:pPr>
            <a:r>
              <a:t/>
            </a:r>
            <a:endParaRPr b="1" sz="8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b="1" lang="en" sz="2400">
                <a:solidFill>
                  <a:srgbClr val="000000"/>
                </a:solidFill>
              </a:rPr>
              <a:t>Assign activities students can do on their own after the session. </a:t>
            </a:r>
            <a:endParaRPr b="1" sz="24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➢"/>
            </a:pPr>
            <a:r>
              <a:t/>
            </a:r>
            <a:endParaRPr b="1" sz="8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b="1" lang="en" sz="2400">
                <a:solidFill>
                  <a:srgbClr val="000000"/>
                </a:solidFill>
              </a:rPr>
              <a:t>Tell them what they should practice at home. 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986" name="Google Shape;1986;p3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7" name="Google Shape;1987;p31"/>
          <p:cNvSpPr txBox="1"/>
          <p:nvPr/>
        </p:nvSpPr>
        <p:spPr>
          <a:xfrm>
            <a:off x="1733275" y="-12115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b="1" i="1" lang="en" sz="24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Presenting an Online Activity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32"/>
          <p:cNvSpPr/>
          <p:nvPr/>
        </p:nvSpPr>
        <p:spPr>
          <a:xfrm>
            <a:off x="2897926" y="774553"/>
            <a:ext cx="3348000" cy="22557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3" name="Google Shape;1993;p32"/>
          <p:cNvSpPr/>
          <p:nvPr/>
        </p:nvSpPr>
        <p:spPr>
          <a:xfrm>
            <a:off x="2748000" y="615150"/>
            <a:ext cx="3647885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cap="flat" cmpd="sng" w="19050">
            <a:solidFill>
              <a:srgbClr val="F55D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32"/>
          <p:cNvSpPr txBox="1"/>
          <p:nvPr>
            <p:ph idx="4294967295" type="body"/>
          </p:nvPr>
        </p:nvSpPr>
        <p:spPr>
          <a:xfrm>
            <a:off x="1234600" y="3741500"/>
            <a:ext cx="66747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Movement breaks: </a:t>
            </a:r>
            <a:endParaRPr sz="1200"/>
          </a:p>
        </p:txBody>
      </p:sp>
      <p:sp>
        <p:nvSpPr>
          <p:cNvPr id="1995" name="Google Shape;1995;p3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6" name="Google Shape;19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649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120" y="0"/>
            <a:ext cx="2752469" cy="5143500"/>
          </a:xfrm>
          <a:prstGeom prst="rect">
            <a:avLst/>
          </a:prstGeom>
          <a:noFill/>
          <a:ln cap="flat" cmpd="sng" w="19050">
            <a:solidFill>
              <a:srgbClr val="F55D4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98" name="Google Shape;199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4600" y="1"/>
            <a:ext cx="2680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33"/>
          <p:cNvSpPr txBox="1"/>
          <p:nvPr>
            <p:ph idx="1" type="body"/>
          </p:nvPr>
        </p:nvSpPr>
        <p:spPr>
          <a:xfrm>
            <a:off x="1530925" y="1608025"/>
            <a:ext cx="6465300" cy="223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 sz="2400">
                <a:solidFill>
                  <a:srgbClr val="000000"/>
                </a:solidFill>
              </a:rPr>
              <a:t>Interactive Activities for 4th - 6th grade: </a:t>
            </a:r>
            <a:endParaRPr b="1" i="0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 sz="2400">
                <a:solidFill>
                  <a:srgbClr val="000000"/>
                </a:solidFill>
              </a:rPr>
              <a:t>Link: </a:t>
            </a:r>
            <a:r>
              <a:rPr b="1" i="0" lang="en" sz="2400" u="sng">
                <a:solidFill>
                  <a:srgbClr val="0000FF"/>
                </a:solidFill>
                <a:hlinkClick r:id="rId3"/>
              </a:rPr>
              <a:t>What do you do in your free time?</a:t>
            </a:r>
            <a:r>
              <a:rPr b="1" i="0" lang="en">
                <a:solidFill>
                  <a:srgbClr val="0000FF"/>
                </a:solidFill>
              </a:rPr>
              <a:t> </a:t>
            </a:r>
            <a:endParaRPr b="1" i="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004" name="Google Shape;2004;p3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5" name="Google Shape;2005;p33"/>
          <p:cNvSpPr txBox="1"/>
          <p:nvPr/>
        </p:nvSpPr>
        <p:spPr>
          <a:xfrm>
            <a:off x="1832400" y="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b="1" i="1" lang="en" sz="2400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 Interactive Online Lesson Example</a:t>
            </a:r>
            <a:endParaRPr sz="2400">
              <a:solidFill>
                <a:srgbClr val="351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9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34"/>
          <p:cNvSpPr txBox="1"/>
          <p:nvPr/>
        </p:nvSpPr>
        <p:spPr>
          <a:xfrm>
            <a:off x="6544993" y="850709"/>
            <a:ext cx="1845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What’s a HyperDoc? </a:t>
            </a:r>
            <a:endParaRPr sz="1100"/>
          </a:p>
        </p:txBody>
      </p:sp>
      <p:sp>
        <p:nvSpPr>
          <p:cNvPr id="2011" name="Google Shape;2011;p34"/>
          <p:cNvSpPr txBox="1"/>
          <p:nvPr/>
        </p:nvSpPr>
        <p:spPr>
          <a:xfrm>
            <a:off x="753309" y="1139007"/>
            <a:ext cx="41658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Merriweather"/>
              <a:buChar char="❖"/>
            </a:pPr>
            <a:r>
              <a:rPr i="1" lang="en" sz="20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Interactive Google Doc replacing worksheet method of delivering instruction</a:t>
            </a:r>
            <a:endParaRPr i="1" sz="20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Merriweather"/>
              <a:buChar char="❖"/>
            </a:pPr>
            <a:r>
              <a:rPr i="1" lang="en" sz="20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Puts a digital lesson into your student’s hands</a:t>
            </a:r>
            <a:endParaRPr b="1" sz="24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Link: </a:t>
            </a:r>
            <a:r>
              <a:rPr b="1" lang="en" sz="2000" u="sng">
                <a:solidFill>
                  <a:srgbClr val="F55D4B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Hyperdoc - Hopes and Dreams</a:t>
            </a:r>
            <a:endParaRPr sz="18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34"/>
          <p:cNvSpPr txBox="1"/>
          <p:nvPr/>
        </p:nvSpPr>
        <p:spPr>
          <a:xfrm>
            <a:off x="1348641" y="417571"/>
            <a:ext cx="2848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Hyperdoc</a:t>
            </a:r>
            <a:endParaRPr sz="1100"/>
          </a:p>
        </p:txBody>
      </p:sp>
      <p:sp>
        <p:nvSpPr>
          <p:cNvPr id="2013" name="Google Shape;2013;p34"/>
          <p:cNvSpPr txBox="1"/>
          <p:nvPr/>
        </p:nvSpPr>
        <p:spPr>
          <a:xfrm>
            <a:off x="982800" y="4243250"/>
            <a:ext cx="3855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500 Free HyperDocs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0020_Perez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