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Garamond"/>
      <p:regular r:id="rId36"/>
      <p:bold r:id="rId37"/>
      <p:italic r:id="rId38"/>
      <p:boldItalic r:id="rId39"/>
    </p:embeddedFont>
    <p:embeddedFont>
      <p:font typeface="Amatic SC"/>
      <p:regular r:id="rId40"/>
      <p:bold r:id="rId41"/>
    </p:embeddedFont>
    <p:embeddedFont>
      <p:font typeface="Tahoma"/>
      <p:regular r:id="rId42"/>
      <p:bold r:id="rId43"/>
    </p:embeddedFont>
    <p:embeddedFont>
      <p:font typeface="Bitter"/>
      <p:regular r:id="rId44"/>
      <p:bold r:id="rId45"/>
      <p:italic r:id="rId46"/>
      <p:boldItalic r:id="rId47"/>
    </p:embeddedFont>
    <p:embeddedFont>
      <p:font typeface="Merriweather"/>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24">
          <p15:clr>
            <a:srgbClr val="A4A3A4"/>
          </p15:clr>
        </p15:guide>
        <p15:guide id="2" pos="3863">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52" roundtripDataSignature="AMtx7miuoPqZmxdwvHnMVykmCvS9rObU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24" orient="horz"/>
        <p:guide pos="3863"/>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AmaticSC-regular.fntdata"/><Relationship Id="rId42" Type="http://schemas.openxmlformats.org/officeDocument/2006/relationships/font" Target="fonts/Tahoma-regular.fntdata"/><Relationship Id="rId41" Type="http://schemas.openxmlformats.org/officeDocument/2006/relationships/font" Target="fonts/AmaticSC-bold.fntdata"/><Relationship Id="rId44" Type="http://schemas.openxmlformats.org/officeDocument/2006/relationships/font" Target="fonts/Bitter-regular.fntdata"/><Relationship Id="rId43" Type="http://schemas.openxmlformats.org/officeDocument/2006/relationships/font" Target="fonts/Tahoma-bold.fntdata"/><Relationship Id="rId46" Type="http://schemas.openxmlformats.org/officeDocument/2006/relationships/font" Target="fonts/Bitter-italic.fntdata"/><Relationship Id="rId45" Type="http://schemas.openxmlformats.org/officeDocument/2006/relationships/font" Target="fonts/Bitt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erriweather-regular.fntdata"/><Relationship Id="rId47" Type="http://schemas.openxmlformats.org/officeDocument/2006/relationships/font" Target="fonts/Bitter-boldItalic.fntdata"/><Relationship Id="rId49" Type="http://schemas.openxmlformats.org/officeDocument/2006/relationships/font" Target="fonts/Merriweather-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Garamond-bold.fntdata"/><Relationship Id="rId36" Type="http://schemas.openxmlformats.org/officeDocument/2006/relationships/font" Target="fonts/Garamond-regular.fntdata"/><Relationship Id="rId39" Type="http://schemas.openxmlformats.org/officeDocument/2006/relationships/font" Target="fonts/Garamond-boldItalic.fntdata"/><Relationship Id="rId38" Type="http://schemas.openxmlformats.org/officeDocument/2006/relationships/font" Target="fonts/Garamon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erriweather-boldItalic.fntdata"/><Relationship Id="rId50" Type="http://schemas.openxmlformats.org/officeDocument/2006/relationships/font" Target="fonts/Merriweather-italic.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qQ6YuzA-yQXpMirOLOVPQO-F60Eo4mjinqf_frReJEY/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yda.education.gov.il/files/Mazkirut_Pedagogit/English/PracticalGuideVocabSep6.pdf" TargetMode="External"/><Relationship Id="rId3" Type="http://schemas.openxmlformats.org/officeDocument/2006/relationships/hyperlink" Target="https://docs.google.com/document/d/1uZKooNmCPiwmZLOFbIDjTi8K8D5YPUPpW8yRpF8ROBw/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view/speakup1/u-star/about-u-star"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ZKooNmCPiwmZLOFbIDjTi8K8D5YPUPpW8yRpF8ROBw/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notes"/>
          <p:cNvSpPr txBox="1"/>
          <p:nvPr>
            <p:ph idx="1" type="body"/>
          </p:nvPr>
        </p:nvSpPr>
        <p:spPr>
          <a:xfrm flipH="1">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iw-IL" u="sng">
                <a:solidFill>
                  <a:schemeClr val="hlink"/>
                </a:solidFill>
                <a:hlinkClick r:id="rId2"/>
              </a:rPr>
              <a:t>https://docs.google.com/presentation/d/1qQ6YuzA-yQXpMirOLOVPQO-F60Eo4mjinqf_frReJEY/edit?usp=sharing</a:t>
            </a:r>
            <a:r>
              <a:rPr lang="iw-IL"/>
              <a:t> - Link to this presentation</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67" name="Google Shape;167;p1:notes"/>
          <p:cNvSpPr txBox="1"/>
          <p:nvPr>
            <p:ph idx="12" type="sldNum"/>
          </p:nvPr>
        </p:nvSpPr>
        <p:spPr>
          <a:xfrm flipH="1">
            <a:off x="1587"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Tahoma"/>
              <a:buNone/>
            </a:pPr>
            <a:fld id="{00000000-1234-1234-1234-123412341234}" type="slidenum">
              <a:rPr b="0" i="0" lang="iw-IL" sz="1200" u="none" cap="none" strike="noStrike">
                <a:solidFill>
                  <a:srgbClr val="000000"/>
                </a:solidFill>
                <a:latin typeface="Tahoma"/>
                <a:ea typeface="Tahoma"/>
                <a:cs typeface="Tahoma"/>
                <a:sym typeface="Tahoma"/>
              </a:rPr>
              <a:t>‹#›</a:t>
            </a:fld>
            <a:endParaRPr b="0" i="0" sz="1200" u="none" cap="none" strike="noStrike">
              <a:solidFill>
                <a:srgbClr val="000000"/>
              </a:solidFill>
              <a:latin typeface="Tahoma"/>
              <a:ea typeface="Tahoma"/>
              <a:cs typeface="Tahoma"/>
              <a:sym typeface="Tahom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aa01716a3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aaa01716a3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According to Wallace, (1984) To “know” a word means to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Recognize it in its spoken or written form</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Recall it at will</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Relate it to an appropriate object or concept</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Use it in the appropriate grammatical form</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In speech, pronounce it in a recognizable way</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In writing, to spell it correctly</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Use it with the words it correctly goes with. i.e. in the correct collocation</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Use it at the appropriate level of formality</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a:latin typeface="Arial"/>
                <a:ea typeface="Arial"/>
                <a:cs typeface="Arial"/>
                <a:sym typeface="Arial"/>
              </a:rPr>
              <a:t>Be aware of its connotations and associations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44" name="Google Shape;244;gaaa01716a3_0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aa01716a3_0_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aaa01716a3_0_3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51" name="Google Shape;251;gaaa01716a3_0_3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aa01716a3_0_4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aaa01716a3_0_4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59" name="Google Shape;259;gaaa01716a3_0_4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aa01716a3_0_6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aaa01716a3_0_6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1" algn="r">
              <a:lnSpc>
                <a:spcPct val="100000"/>
              </a:lnSpc>
              <a:spcBef>
                <a:spcPts val="0"/>
              </a:spcBef>
              <a:spcAft>
                <a:spcPts val="0"/>
              </a:spcAft>
              <a:buClr>
                <a:srgbClr val="FF0000"/>
              </a:buClr>
              <a:buSzPts val="1200"/>
              <a:buFont typeface="Calibri"/>
              <a:buNone/>
            </a:pPr>
            <a:r>
              <a:t/>
            </a:r>
            <a:endParaRPr b="1">
              <a:latin typeface="Arial"/>
              <a:ea typeface="Arial"/>
              <a:cs typeface="Arial"/>
              <a:sym typeface="Arial"/>
            </a:endParaRPr>
          </a:p>
        </p:txBody>
      </p:sp>
      <p:sp>
        <p:nvSpPr>
          <p:cNvPr id="268" name="Google Shape;268;gaaa01716a3_0_6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aaa01716a3_0_7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aaa01716a3_0_7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Clr>
                <a:schemeClr val="dk1"/>
              </a:buClr>
              <a:buSzPts val="3600"/>
              <a:buFont typeface="Arial"/>
              <a:buNone/>
            </a:pPr>
            <a:r>
              <a:rPr lang="iw-IL">
                <a:latin typeface="Arial"/>
                <a:ea typeface="Arial"/>
                <a:cs typeface="Arial"/>
                <a:sym typeface="Arial"/>
              </a:rPr>
              <a:t>Guide the students regarding this practice task. Be available for questions.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iw-IL">
                <a:latin typeface="Arial"/>
                <a:ea typeface="Arial"/>
                <a:cs typeface="Arial"/>
                <a:sym typeface="Arial"/>
              </a:rPr>
              <a:t>Highlights: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iw-IL">
                <a:latin typeface="Arial"/>
                <a:ea typeface="Arial"/>
                <a:cs typeface="Arial"/>
                <a:sym typeface="Arial"/>
              </a:rPr>
              <a:t>* Practice can be done in the home space using a variety of resources available at home, such as writing tools, games, tablet, or personal computer.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iw-IL">
                <a:latin typeface="Arial"/>
                <a:ea typeface="Arial"/>
                <a:cs typeface="Arial"/>
                <a:sym typeface="Arial"/>
              </a:rPr>
              <a:t>* Be sure to give students precise guidelines for practicing at the content and technical level, as well as exact times for practice.</a:t>
            </a:r>
            <a:endParaRPr>
              <a:latin typeface="Arial"/>
              <a:ea typeface="Arial"/>
              <a:cs typeface="Arial"/>
              <a:sym typeface="Arial"/>
            </a:endParaRPr>
          </a:p>
          <a:p>
            <a:pPr indent="0" lvl="0" marL="0" rtl="0" algn="l">
              <a:lnSpc>
                <a:spcPct val="100000"/>
              </a:lnSpc>
              <a:spcBef>
                <a:spcPts val="0"/>
              </a:spcBef>
              <a:spcAft>
                <a:spcPts val="0"/>
              </a:spcAft>
              <a:buSzPts val="1400"/>
              <a:buNone/>
            </a:pPr>
            <a:r>
              <a:rPr lang="iw-IL">
                <a:latin typeface="Arial"/>
                <a:ea typeface="Arial"/>
                <a:cs typeface="Arial"/>
                <a:sym typeface="Arial"/>
              </a:rPr>
              <a:t>* You can embed screenshots inside the presentation and explain orally what is required of them to perform.</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76" name="Google Shape;276;gaaa01716a3_0_7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aaa01716a3_0_7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aaa01716a3_0_7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83" name="Google Shape;283;gaaa01716a3_0_7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aa01716a3_0_7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aaa01716a3_0_7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90" name="Google Shape;290;gaaa01716a3_0_7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aa01716a3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aaa01716a3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97" name="Google Shape;297;gaaa01716a3_0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aa01716a3_0_8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aaa01716a3_0_8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latin typeface="Arial"/>
                <a:ea typeface="Arial"/>
                <a:cs typeface="Arial"/>
                <a:sym typeface="Arial"/>
              </a:rPr>
              <a:t>From: State of Israel Ministry of Education: </a:t>
            </a:r>
            <a:r>
              <a:rPr lang="iw-IL" u="sng">
                <a:solidFill>
                  <a:schemeClr val="hlink"/>
                </a:solidFill>
                <a:latin typeface="Arial"/>
                <a:ea typeface="Arial"/>
                <a:cs typeface="Arial"/>
                <a:sym typeface="Arial"/>
                <a:hlinkClick r:id="rId2"/>
              </a:rPr>
              <a:t>A PRACTICAL GUIDE FOR TEACHING VOCABULARY</a:t>
            </a:r>
            <a:r>
              <a:rPr lang="iw-IL">
                <a:latin typeface="Arial"/>
                <a:ea typeface="Arial"/>
                <a:cs typeface="Arial"/>
                <a:sym typeface="Arial"/>
              </a:rPr>
              <a:t> page 15</a:t>
            </a:r>
            <a:endParaRPr>
              <a:latin typeface="Arial"/>
              <a:ea typeface="Arial"/>
              <a:cs typeface="Arial"/>
              <a:sym typeface="Arial"/>
            </a:endParaRPr>
          </a:p>
          <a:p>
            <a:pPr indent="0" lvl="0" marL="0" rtl="0" algn="l">
              <a:spcBef>
                <a:spcPts val="0"/>
              </a:spcBef>
              <a:spcAft>
                <a:spcPts val="0"/>
              </a:spcAft>
              <a:buNone/>
            </a:pPr>
            <a:r>
              <a:rPr lang="iw-IL">
                <a:latin typeface="Arial"/>
                <a:ea typeface="Arial"/>
                <a:cs typeface="Arial"/>
                <a:sym typeface="Arial"/>
              </a:rPr>
              <a:t>and</a:t>
            </a:r>
            <a:endParaRPr>
              <a:latin typeface="Arial"/>
              <a:ea typeface="Arial"/>
              <a:cs typeface="Arial"/>
              <a:sym typeface="Arial"/>
            </a:endParaRPr>
          </a:p>
          <a:p>
            <a:pPr indent="0" lvl="0" marL="0" rtl="0" algn="l">
              <a:spcBef>
                <a:spcPts val="0"/>
              </a:spcBef>
              <a:spcAft>
                <a:spcPts val="0"/>
              </a:spcAft>
              <a:buNone/>
            </a:pPr>
            <a:r>
              <a:rPr lang="iw-IL" u="sng">
                <a:solidFill>
                  <a:schemeClr val="hlink"/>
                </a:solidFill>
                <a:latin typeface="Arial"/>
                <a:ea typeface="Arial"/>
                <a:cs typeface="Arial"/>
                <a:sym typeface="Arial"/>
                <a:hlinkClick r:id="rId3"/>
              </a:rPr>
              <a:t>How to select vocabulary for your video script project</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04" name="Google Shape;304;gaaa01716a3_0_8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iw-IL"/>
              <a:t>Have a dice handy.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w-IL"/>
              <a:t>Hanny - role of facilitators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75" name="Google Shape;175;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w-IL"/>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1" name="Google Shape;321;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aaa01716a3_0_5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aaa01716a3_0_5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28" name="Google Shape;328;gaaa01716a3_0_5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b2cbc1a60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b2cbc1a60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iw-IL" sz="1500"/>
              <a:t>Ask the student: </a:t>
            </a:r>
            <a:endParaRPr b="1" sz="1500"/>
          </a:p>
          <a:p>
            <a:pPr indent="0" lvl="0" marL="0" rtl="0" algn="l">
              <a:spcBef>
                <a:spcPts val="0"/>
              </a:spcBef>
              <a:spcAft>
                <a:spcPts val="0"/>
              </a:spcAft>
              <a:buClr>
                <a:schemeClr val="dk1"/>
              </a:buClr>
              <a:buSzPts val="1100"/>
              <a:buFont typeface="Arial"/>
              <a:buNone/>
            </a:pPr>
            <a:r>
              <a:t/>
            </a:r>
            <a:endParaRPr b="1" sz="1500"/>
          </a:p>
          <a:p>
            <a:pPr indent="0" lvl="0" marL="0" rtl="0" algn="l">
              <a:spcBef>
                <a:spcPts val="0"/>
              </a:spcBef>
              <a:spcAft>
                <a:spcPts val="0"/>
              </a:spcAft>
              <a:buClr>
                <a:schemeClr val="dk1"/>
              </a:buClr>
              <a:buSzPts val="1100"/>
              <a:buFont typeface="Arial"/>
              <a:buNone/>
            </a:pPr>
            <a:r>
              <a:rPr b="1" lang="iw-IL" sz="1500"/>
              <a:t>What do you see? </a:t>
            </a:r>
            <a:endParaRPr b="1" sz="10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sz="800">
              <a:latin typeface="Arial"/>
              <a:ea typeface="Arial"/>
              <a:cs typeface="Arial"/>
              <a:sym typeface="Arial"/>
            </a:endParaRPr>
          </a:p>
        </p:txBody>
      </p:sp>
      <p:sp>
        <p:nvSpPr>
          <p:cNvPr id="335" name="Google Shape;335;gb2cbc1a60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b2cbc1a60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b2cbc1a604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44" name="Google Shape;344;gb2cbc1a604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aaa01716a3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aaa01716a3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iw-IL">
                <a:latin typeface="Arial"/>
                <a:ea typeface="Arial"/>
                <a:cs typeface="Arial"/>
                <a:sym typeface="Arial"/>
              </a:rPr>
              <a:t>monster in Hebrew = mefletzet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52" name="Google Shape;352;gaaa01716a3_0_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b2cbc1a60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b2cbc1a60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iw-IL">
                <a:latin typeface="Arial"/>
                <a:ea typeface="Arial"/>
                <a:cs typeface="Arial"/>
                <a:sym typeface="Arial"/>
              </a:rPr>
              <a:t>What color is the monster?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61" name="Google Shape;361;gb2cbc1a60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aaa01716a3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aaa01716a3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iw-IL">
                <a:latin typeface="Arial"/>
                <a:ea typeface="Arial"/>
                <a:cs typeface="Arial"/>
                <a:sym typeface="Arial"/>
              </a:rPr>
              <a:t>This is my monster -- exactly like pdf </a:t>
            </a:r>
            <a:endParaRPr b="1">
              <a:latin typeface="Arial"/>
              <a:ea typeface="Arial"/>
              <a:cs typeface="Arial"/>
              <a:sym typeface="Arial"/>
            </a:endParaRPr>
          </a:p>
          <a:p>
            <a:pPr indent="0" lvl="0" marL="0" rtl="0" algn="l">
              <a:spcBef>
                <a:spcPts val="0"/>
              </a:spcBef>
              <a:spcAft>
                <a:spcPts val="0"/>
              </a:spcAft>
              <a:buNone/>
            </a:pPr>
            <a:r>
              <a:rPr b="1" lang="iw-IL">
                <a:latin typeface="Arial"/>
                <a:ea typeface="Arial"/>
                <a:cs typeface="Arial"/>
                <a:sym typeface="Arial"/>
              </a:rPr>
              <a:t>teach phrase “I call it” … slides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71" name="Google Shape;371;gaaa01716a3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a12591c0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aa12591c0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iw-IL">
                <a:latin typeface="Arial"/>
                <a:ea typeface="Arial"/>
                <a:cs typeface="Arial"/>
                <a:sym typeface="Arial"/>
              </a:rPr>
              <a:t>From: </a:t>
            </a:r>
            <a:r>
              <a:rPr lang="iw-IL" u="sng">
                <a:solidFill>
                  <a:schemeClr val="hlink"/>
                </a:solidFill>
                <a:latin typeface="Arial"/>
                <a:ea typeface="Arial"/>
                <a:cs typeface="Arial"/>
                <a:sym typeface="Arial"/>
                <a:hlinkClick r:id="rId2"/>
              </a:rPr>
              <a:t>https://sites.google.com/view/speakup1/u-star/about-u-star</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84" name="Google Shape;384;gaa12591c0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a12591c0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aa12591c00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92" name="Google Shape;392;gaa12591c00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a12591c0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aa12591c00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400" name="Google Shape;400;gaa12591c00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iw-IL">
                <a:latin typeface="Arial"/>
                <a:ea typeface="Arial"/>
                <a:cs typeface="Arial"/>
                <a:sym typeface="Arial"/>
              </a:rPr>
              <a:t>Ahava</a:t>
            </a:r>
            <a:endParaRPr>
              <a:latin typeface="Arial"/>
              <a:ea typeface="Arial"/>
              <a:cs typeface="Arial"/>
              <a:sym typeface="Arial"/>
            </a:endParaRPr>
          </a:p>
        </p:txBody>
      </p:sp>
      <p:sp>
        <p:nvSpPr>
          <p:cNvPr id="182" name="Google Shape;182;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aa01716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aaa01716a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iw-IL">
                <a:latin typeface="Arial"/>
                <a:ea typeface="Arial"/>
                <a:cs typeface="Arial"/>
                <a:sym typeface="Arial"/>
              </a:rPr>
              <a:t>Ahava/Hanny</a:t>
            </a:r>
            <a:endParaRPr>
              <a:latin typeface="Arial"/>
              <a:ea typeface="Arial"/>
              <a:cs typeface="Arial"/>
              <a:sym typeface="Arial"/>
            </a:endParaRPr>
          </a:p>
        </p:txBody>
      </p:sp>
      <p:sp>
        <p:nvSpPr>
          <p:cNvPr id="191" name="Google Shape;191;gaaa01716a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aa01716a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aaa01716a3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iw-IL" sz="1100">
                <a:latin typeface="Georgia"/>
                <a:ea typeface="Georgia"/>
                <a:cs typeface="Georgia"/>
                <a:sym typeface="Georgia"/>
              </a:rPr>
              <a:t>Hanny</a:t>
            </a:r>
            <a:endParaRPr sz="11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1100">
                <a:latin typeface="Georgia"/>
                <a:ea typeface="Georgia"/>
                <a:cs typeface="Georgia"/>
                <a:sym typeface="Georgia"/>
              </a:rPr>
              <a:t>For example, if you chose the “My Monster” in 4th grade, fill in the in advance the missing words in the script. </a:t>
            </a:r>
            <a:endParaRPr sz="1100">
              <a:latin typeface="Georgia"/>
              <a:ea typeface="Georgia"/>
              <a:cs typeface="Georgia"/>
              <a:sym typeface="Georgia"/>
            </a:endParaRPr>
          </a:p>
          <a:p>
            <a:pPr indent="0" lvl="0" marL="457200" rtl="0" algn="l">
              <a:spcBef>
                <a:spcPts val="0"/>
              </a:spcBef>
              <a:spcAft>
                <a:spcPts val="0"/>
              </a:spcAft>
              <a:buClr>
                <a:schemeClr val="dk1"/>
              </a:buClr>
              <a:buSzPts val="1100"/>
              <a:buFont typeface="Arial"/>
              <a:buNone/>
            </a:pPr>
            <a:r>
              <a:t/>
            </a:r>
            <a:endParaRPr sz="11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1100">
                <a:latin typeface="Georgia"/>
                <a:ea typeface="Georgia"/>
                <a:cs typeface="Georgia"/>
                <a:sym typeface="Georgia"/>
              </a:rPr>
              <a:t>If you want to add more lexical chunks or sentences, make sure they are part of the written script. </a:t>
            </a:r>
            <a:endParaRPr sz="1100">
              <a:latin typeface="Arial"/>
              <a:ea typeface="Arial"/>
              <a:cs typeface="Arial"/>
              <a:sym typeface="Arial"/>
            </a:endParaRPr>
          </a:p>
        </p:txBody>
      </p:sp>
      <p:sp>
        <p:nvSpPr>
          <p:cNvPr id="200" name="Google Shape;200;gaaa01716a3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aa01716a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aaa01716a3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sz="1100">
                <a:latin typeface="Georgia"/>
                <a:ea typeface="Georgia"/>
                <a:cs typeface="Georgia"/>
                <a:sym typeface="Georgia"/>
              </a:rPr>
              <a:t>Ahava</a:t>
            </a:r>
            <a:endParaRPr sz="1100">
              <a:latin typeface="Georgia"/>
              <a:ea typeface="Georgia"/>
              <a:cs typeface="Georgia"/>
              <a:sym typeface="Georgia"/>
            </a:endParaRPr>
          </a:p>
          <a:p>
            <a:pPr indent="-298450" lvl="0" marL="914400" rtl="0" algn="l">
              <a:spcBef>
                <a:spcPts val="0"/>
              </a:spcBef>
              <a:spcAft>
                <a:spcPts val="0"/>
              </a:spcAft>
              <a:buClr>
                <a:schemeClr val="dk1"/>
              </a:buClr>
              <a:buSzPts val="1100"/>
              <a:buFont typeface="Georgia"/>
              <a:buChar char="●"/>
            </a:pPr>
            <a:r>
              <a:rPr lang="iw-IL" sz="1100">
                <a:latin typeface="Georgia"/>
                <a:ea typeface="Georgia"/>
                <a:cs typeface="Georgia"/>
                <a:sym typeface="Georgia"/>
              </a:rPr>
              <a:t>Educandy.com</a:t>
            </a:r>
            <a:endParaRPr sz="1100">
              <a:latin typeface="Georgia"/>
              <a:ea typeface="Georgia"/>
              <a:cs typeface="Georgia"/>
              <a:sym typeface="Georgia"/>
            </a:endParaRPr>
          </a:p>
          <a:p>
            <a:pPr indent="-298450" lvl="0" marL="914400" rtl="0" algn="l">
              <a:spcBef>
                <a:spcPts val="0"/>
              </a:spcBef>
              <a:spcAft>
                <a:spcPts val="0"/>
              </a:spcAft>
              <a:buClr>
                <a:schemeClr val="dk1"/>
              </a:buClr>
              <a:buSzPts val="1100"/>
              <a:buFont typeface="Georgia"/>
              <a:buChar char="●"/>
            </a:pPr>
            <a:r>
              <a:rPr lang="iw-IL" sz="1100">
                <a:latin typeface="Georgia"/>
                <a:ea typeface="Georgia"/>
                <a:cs typeface="Georgia"/>
                <a:sym typeface="Georgia"/>
              </a:rPr>
              <a:t>Liveworksheets.com</a:t>
            </a:r>
            <a:endParaRPr sz="1100">
              <a:latin typeface="Georgia"/>
              <a:ea typeface="Georgia"/>
              <a:cs typeface="Georgia"/>
              <a:sym typeface="Georgia"/>
            </a:endParaRPr>
          </a:p>
          <a:p>
            <a:pPr indent="-298450" lvl="0" marL="914400" rtl="0" algn="l">
              <a:spcBef>
                <a:spcPts val="0"/>
              </a:spcBef>
              <a:spcAft>
                <a:spcPts val="0"/>
              </a:spcAft>
              <a:buClr>
                <a:srgbClr val="595959"/>
              </a:buClr>
              <a:buSzPts val="1100"/>
              <a:buFont typeface="Georgia"/>
              <a:buChar char="●"/>
            </a:pPr>
            <a:r>
              <a:rPr lang="iw-IL" sz="1100">
                <a:latin typeface="Georgia"/>
                <a:ea typeface="Georgia"/>
                <a:cs typeface="Georgia"/>
                <a:sym typeface="Georgia"/>
              </a:rPr>
              <a:t>islcollectives.com</a:t>
            </a:r>
            <a:endParaRPr sz="1100">
              <a:latin typeface="Georgia"/>
              <a:ea typeface="Georgia"/>
              <a:cs typeface="Georgia"/>
              <a:sym typeface="Georgia"/>
            </a:endParaRPr>
          </a:p>
          <a:p>
            <a:pPr indent="-298450" lvl="0" marL="914400" rtl="0" algn="l">
              <a:spcBef>
                <a:spcPts val="0"/>
              </a:spcBef>
              <a:spcAft>
                <a:spcPts val="0"/>
              </a:spcAft>
              <a:buClr>
                <a:schemeClr val="dk1"/>
              </a:buClr>
              <a:buSzPts val="1100"/>
              <a:buFont typeface="Georgia"/>
              <a:buChar char="●"/>
            </a:pPr>
            <a:r>
              <a:rPr lang="iw-IL" sz="1100">
                <a:latin typeface="Georgia"/>
                <a:ea typeface="Georgia"/>
                <a:cs typeface="Georgia"/>
                <a:sym typeface="Georgia"/>
              </a:rPr>
              <a:t>Quizlet</a:t>
            </a:r>
            <a:endParaRPr sz="1100">
              <a:latin typeface="Georgia"/>
              <a:ea typeface="Georgia"/>
              <a:cs typeface="Georgia"/>
              <a:sym typeface="Georgia"/>
            </a:endParaRPr>
          </a:p>
          <a:p>
            <a:pPr indent="-298450" lvl="0" marL="914400" rtl="0" algn="l">
              <a:spcBef>
                <a:spcPts val="0"/>
              </a:spcBef>
              <a:spcAft>
                <a:spcPts val="0"/>
              </a:spcAft>
              <a:buClr>
                <a:schemeClr val="dk1"/>
              </a:buClr>
              <a:buSzPts val="1100"/>
              <a:buFont typeface="Georgia"/>
              <a:buChar char="●"/>
            </a:pPr>
            <a:r>
              <a:rPr lang="iw-IL" sz="1100">
                <a:latin typeface="Georgia"/>
                <a:ea typeface="Georgia"/>
                <a:cs typeface="Georgia"/>
                <a:sym typeface="Georgia"/>
              </a:rPr>
              <a:t>Wordwall </a:t>
            </a:r>
            <a:endParaRPr sz="1100">
              <a:latin typeface="Arial"/>
              <a:ea typeface="Arial"/>
              <a:cs typeface="Arial"/>
              <a:sym typeface="Arial"/>
            </a:endParaRPr>
          </a:p>
        </p:txBody>
      </p:sp>
      <p:sp>
        <p:nvSpPr>
          <p:cNvPr id="209" name="Google Shape;209;gaaa01716a3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aa01716a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aaa01716a3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iw-IL">
                <a:latin typeface="Arial"/>
                <a:ea typeface="Arial"/>
                <a:cs typeface="Arial"/>
                <a:sym typeface="Arial"/>
              </a:rPr>
              <a:t>Ahava</a:t>
            </a:r>
            <a:endParaRPr>
              <a:latin typeface="Arial"/>
              <a:ea typeface="Arial"/>
              <a:cs typeface="Arial"/>
              <a:sym typeface="Arial"/>
            </a:endParaRPr>
          </a:p>
        </p:txBody>
      </p:sp>
      <p:sp>
        <p:nvSpPr>
          <p:cNvPr id="218" name="Google Shape;218;gaaa01716a3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aa01716a3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aaa01716a3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iw-IL">
                <a:latin typeface="Georgia"/>
                <a:ea typeface="Georgia"/>
                <a:cs typeface="Georgia"/>
                <a:sym typeface="Georgia"/>
              </a:rPr>
              <a:t>Ahava - What you will do with students:</a:t>
            </a:r>
            <a:r>
              <a:rPr lang="iw-IL">
                <a:latin typeface="Georgia"/>
                <a:ea typeface="Georgia"/>
                <a:cs typeface="Georgia"/>
                <a:sym typeface="Georgia"/>
              </a:rPr>
              <a:t>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Fellow speaks to your homeroom teacher about the project and about the specific student/s you chose for the project.</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Ask the teacher to contact the parents for permission to participate and be videotape for internal school use only. (Use this form here.)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Introduce the topics to the student using the grade level model materials in our Padlet.</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Show your student a few videos of Israeli students who have completed the project. </a:t>
            </a:r>
            <a:br>
              <a:rPr lang="iw-IL">
                <a:latin typeface="Georgia"/>
                <a:ea typeface="Georgia"/>
                <a:cs typeface="Georgia"/>
                <a:sym typeface="Georgia"/>
              </a:rPr>
            </a:b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Identify vocabulary needed for your project.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Pre-teach and practice vocabulary and sentence structures with your students . (Review here.)</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Explain the rationale of U-Star to your student.</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Discuss what is expected of your student and how you will eventually record the assignment. (if the parents and student agreed)</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Set a target due date (allow for enough time to prepare the project).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If the student’s spoken English level seems lower or higher, feel free to go up or down a level and use those topics or modify them to suit the student’s needs.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For students who are less advanced, create simpler scripts to use.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If appropriate, recommend how students can challenge themselves or make their project more personal and unique.</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For more advanced students, explore more topics and create a more complex script with the student. Here you can integrate reading and writing.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If you and your students create your own dialogues, be sure that your pronunciation is correct, and that there are no errors nor awkward language.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Introduce and practice the script in class.</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After introducing and practicing in class, keep practicing until the student can say the script without reading it from a page.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Praise your pupil’s efforts and tell what he/she did well.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If you have parental permission, Fellows use their phones to video students. If the parent has not given permission to video the student, proceed with the project and do not video the student.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If the student agrees to show their video project to their peers, you may show the different projects to the other students in your group.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If so, it is important to model for the students who are viewing how to give positive feedback and to teach them chunks in English that express praise.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For example: "I liked ...." and "You were very good at…," etc.</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Send the completed student videos directly to our Padlet link here.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 </a:t>
            </a:r>
            <a:r>
              <a:rPr b="1" lang="iw-IL">
                <a:latin typeface="Georgia"/>
                <a:ea typeface="Georgia"/>
                <a:cs typeface="Georgia"/>
                <a:sym typeface="Georgia"/>
              </a:rPr>
              <a:t>And one last important thing:</a:t>
            </a:r>
            <a:endParaRPr b="1">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b="1">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a:latin typeface="Georgia"/>
                <a:ea typeface="Georgia"/>
                <a:cs typeface="Georgia"/>
                <a:sym typeface="Georgia"/>
              </a:rPr>
              <a:t>Enjoy the project with your students. Have fun! Please do not upload to Facebook or any other social media sites or present in any forum.</a:t>
            </a:r>
            <a:endParaRPr>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27" name="Google Shape;227;gaaa01716a3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aa01716a3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aaa01716a3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iw-IL">
                <a:latin typeface="Arial"/>
                <a:ea typeface="Arial"/>
                <a:cs typeface="Arial"/>
                <a:sym typeface="Arial"/>
              </a:rPr>
              <a:t>Ahava For more information, check out this guide to teaching vocabulary: </a:t>
            </a:r>
            <a:r>
              <a:rPr b="1" lang="iw-IL" u="sng">
                <a:solidFill>
                  <a:schemeClr val="hlink"/>
                </a:solidFill>
                <a:latin typeface="Arial"/>
                <a:ea typeface="Arial"/>
                <a:cs typeface="Arial"/>
                <a:sym typeface="Arial"/>
                <a:hlinkClick r:id="rId2"/>
              </a:rPr>
              <a:t>How to select and teach vocabulary for your video script project</a:t>
            </a:r>
            <a:endParaRPr b="1">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37" name="Google Shape;237;gaaa01716a3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iw-I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3" name="Shape 13"/>
        <p:cNvGrpSpPr/>
        <p:nvPr/>
      </p:nvGrpSpPr>
      <p:grpSpPr>
        <a:xfrm>
          <a:off x="0" y="0"/>
          <a:ext cx="0" cy="0"/>
          <a:chOff x="0" y="0"/>
          <a:chExt cx="0" cy="0"/>
        </a:xfrm>
      </p:grpSpPr>
      <p:sp>
        <p:nvSpPr>
          <p:cNvPr id="14" name="Google Shape;14;p25"/>
          <p:cNvSpPr txBox="1"/>
          <p:nvPr>
            <p:ph type="title"/>
          </p:nvPr>
        </p:nvSpPr>
        <p:spPr>
          <a:xfrm flipH="1">
            <a:off x="1066801" y="642594"/>
            <a:ext cx="10058400" cy="1371600"/>
          </a:xfrm>
          <a:prstGeom prst="rect">
            <a:avLst/>
          </a:prstGeom>
          <a:noFill/>
          <a:ln>
            <a:noFill/>
          </a:ln>
        </p:spPr>
        <p:txBody>
          <a:bodyPr anchorCtr="0" anchor="ctr" bIns="45700" lIns="91425" spcFirstLastPara="1" rIns="91425" wrap="square" tIns="45700">
            <a:noAutofit/>
          </a:bodyPr>
          <a:lstStyle>
            <a:lvl1pPr lvl="0" rtl="1" algn="r">
              <a:lnSpc>
                <a:spcPct val="90000"/>
              </a:lnSpc>
              <a:spcBef>
                <a:spcPts val="0"/>
              </a:spcBef>
              <a:spcAft>
                <a:spcPts val="0"/>
              </a:spcAft>
              <a:buClr>
                <a:schemeClr val="lt1"/>
              </a:buClr>
              <a:buSzPts val="4798"/>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 type="body"/>
          </p:nvPr>
        </p:nvSpPr>
        <p:spPr>
          <a:xfrm flipH="1">
            <a:off x="1066801" y="2103120"/>
            <a:ext cx="10058400" cy="3931800"/>
          </a:xfrm>
          <a:prstGeom prst="rect">
            <a:avLst/>
          </a:prstGeom>
          <a:noFill/>
          <a:ln>
            <a:noFill/>
          </a:ln>
        </p:spPr>
        <p:txBody>
          <a:bodyPr anchorCtr="0" anchor="t" bIns="45700" lIns="91425" spcFirstLastPara="1" rIns="91425" wrap="square" tIns="45700">
            <a:noAutofit/>
          </a:bodyPr>
          <a:lstStyle>
            <a:lvl1pPr indent="-342773" lvl="0" marL="457200" rtl="1" algn="r">
              <a:lnSpc>
                <a:spcPct val="100000"/>
              </a:lnSpc>
              <a:spcBef>
                <a:spcPts val="900"/>
              </a:spcBef>
              <a:spcAft>
                <a:spcPts val="0"/>
              </a:spcAft>
              <a:buSzPts val="1798"/>
              <a:buChar char="•"/>
              <a:defRPr sz="1798"/>
            </a:lvl1pPr>
            <a:lvl2pPr indent="-330200" lvl="1" marL="914400" rtl="1" algn="r">
              <a:lnSpc>
                <a:spcPct val="100000"/>
              </a:lnSpc>
              <a:spcBef>
                <a:spcPts val="500"/>
              </a:spcBef>
              <a:spcAft>
                <a:spcPts val="0"/>
              </a:spcAft>
              <a:buSzPts val="1600"/>
              <a:buChar char="•"/>
              <a:defRPr/>
            </a:lvl2pPr>
            <a:lvl3pPr indent="-317500" lvl="2" marL="1371600" rtl="1" algn="r">
              <a:lnSpc>
                <a:spcPct val="100000"/>
              </a:lnSpc>
              <a:spcBef>
                <a:spcPts val="500"/>
              </a:spcBef>
              <a:spcAft>
                <a:spcPts val="0"/>
              </a:spcAft>
              <a:buSzPts val="1400"/>
              <a:buChar char="•"/>
              <a:defRPr/>
            </a:lvl3pPr>
            <a:lvl4pPr indent="-317500" lvl="3" marL="1828800" rtl="1" algn="r">
              <a:lnSpc>
                <a:spcPct val="100000"/>
              </a:lnSpc>
              <a:spcBef>
                <a:spcPts val="500"/>
              </a:spcBef>
              <a:spcAft>
                <a:spcPts val="0"/>
              </a:spcAft>
              <a:buSzPts val="1400"/>
              <a:buChar char="•"/>
              <a:defRPr/>
            </a:lvl4pPr>
            <a:lvl5pPr indent="-317500" lvl="4" marL="2286000" rtl="1" algn="r">
              <a:lnSpc>
                <a:spcPct val="100000"/>
              </a:lnSpc>
              <a:spcBef>
                <a:spcPts val="500"/>
              </a:spcBef>
              <a:spcAft>
                <a:spcPts val="0"/>
              </a:spcAft>
              <a:buSzPts val="1400"/>
              <a:buChar char="•"/>
              <a:defRPr/>
            </a:lvl5pPr>
            <a:lvl6pPr indent="-342900" lvl="5" marL="2743200" rtl="1" algn="r">
              <a:lnSpc>
                <a:spcPct val="100000"/>
              </a:lnSpc>
              <a:spcBef>
                <a:spcPts val="500"/>
              </a:spcBef>
              <a:spcAft>
                <a:spcPts val="0"/>
              </a:spcAft>
              <a:buSzPts val="1800"/>
              <a:buChar char="•"/>
              <a:defRPr/>
            </a:lvl6pPr>
            <a:lvl7pPr indent="-342900" lvl="6" marL="3200400" rtl="1" algn="r">
              <a:lnSpc>
                <a:spcPct val="100000"/>
              </a:lnSpc>
              <a:spcBef>
                <a:spcPts val="500"/>
              </a:spcBef>
              <a:spcAft>
                <a:spcPts val="0"/>
              </a:spcAft>
              <a:buSzPts val="1800"/>
              <a:buChar char="•"/>
              <a:defRPr/>
            </a:lvl7pPr>
            <a:lvl8pPr indent="-342900" lvl="7" marL="3657600" rtl="1" algn="r">
              <a:lnSpc>
                <a:spcPct val="100000"/>
              </a:lnSpc>
              <a:spcBef>
                <a:spcPts val="500"/>
              </a:spcBef>
              <a:spcAft>
                <a:spcPts val="0"/>
              </a:spcAft>
              <a:buSzPts val="1800"/>
              <a:buChar char="•"/>
              <a:defRPr/>
            </a:lvl8pPr>
            <a:lvl9pPr indent="-342900" lvl="8" marL="4114800" rtl="1" algn="r">
              <a:lnSpc>
                <a:spcPct val="100000"/>
              </a:lnSpc>
              <a:spcBef>
                <a:spcPts val="500"/>
              </a:spcBef>
              <a:spcAft>
                <a:spcPts val="0"/>
              </a:spcAft>
              <a:buSzPts val="1800"/>
              <a:buChar char="•"/>
              <a:defRPr/>
            </a:lvl9pPr>
          </a:lstStyle>
          <a:p/>
        </p:txBody>
      </p:sp>
      <p:sp>
        <p:nvSpPr>
          <p:cNvPr id="16" name="Google Shape;16;p25"/>
          <p:cNvSpPr txBox="1"/>
          <p:nvPr>
            <p:ph idx="10" type="dt"/>
          </p:nvPr>
        </p:nvSpPr>
        <p:spPr>
          <a:xfrm flipH="1">
            <a:off x="9059337" y="6214535"/>
            <a:ext cx="2743200" cy="2559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5"/>
          <p:cNvSpPr txBox="1"/>
          <p:nvPr>
            <p:ph idx="11" type="ftr"/>
          </p:nvPr>
        </p:nvSpPr>
        <p:spPr>
          <a:xfrm flipH="1">
            <a:off x="3489840" y="6214535"/>
            <a:ext cx="5212200" cy="255900"/>
          </a:xfrm>
          <a:prstGeom prst="rect">
            <a:avLst/>
          </a:prstGeom>
          <a:noFill/>
          <a:ln>
            <a:noFill/>
          </a:ln>
        </p:spPr>
        <p:txBody>
          <a:bodyPr anchorCtr="0" anchor="b" bIns="45700" lIns="91425" spcFirstLastPara="1" rIns="91425" wrap="square" tIns="45700">
            <a:noAutofit/>
          </a:bodyPr>
          <a:lstStyle>
            <a:lvl1pPr lvl="0" marR="0" rtl="1" algn="ctr">
              <a:lnSpc>
                <a:spcPct val="100000"/>
              </a:lnSpc>
              <a:spcBef>
                <a:spcPts val="0"/>
              </a:spcBef>
              <a:spcAft>
                <a:spcPts val="0"/>
              </a:spcAft>
              <a:buClr>
                <a:srgbClr val="000000"/>
              </a:buClr>
              <a:buSzPts val="1400"/>
              <a:buFont typeface="Arial"/>
              <a:buNone/>
              <a:defRPr b="0" i="0" sz="1400" u="none" cap="none" strike="noStrike">
                <a:solidFill>
                  <a:schemeClr val="lt2"/>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25"/>
          <p:cNvSpPr txBox="1"/>
          <p:nvPr>
            <p:ph idx="12" type="sldNum"/>
          </p:nvPr>
        </p:nvSpPr>
        <p:spPr>
          <a:xfrm flipH="1">
            <a:off x="380366" y="6214535"/>
            <a:ext cx="1463100" cy="255900"/>
          </a:xfrm>
          <a:prstGeom prst="rect">
            <a:avLst/>
          </a:prstGeom>
          <a:noFill/>
          <a:ln>
            <a:noFill/>
          </a:ln>
        </p:spPr>
        <p:txBody>
          <a:bodyPr anchorCtr="0" anchor="b"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1pPr>
            <a:lvl2pPr indent="0" lvl="1"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2pPr>
            <a:lvl3pPr indent="0" lvl="2"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3pPr>
            <a:lvl4pPr indent="0" lvl="3"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4pPr>
            <a:lvl5pPr indent="0" lvl="4"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5pPr>
            <a:lvl6pPr indent="0" lvl="5"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6pPr>
            <a:lvl7pPr indent="0" lvl="6"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7pPr>
            <a:lvl8pPr indent="0" lvl="7"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8pPr>
            <a:lvl9pPr indent="0" lvl="8" marL="0" marR="0" rtl="1" algn="l">
              <a:lnSpc>
                <a:spcPct val="100000"/>
              </a:lnSpc>
              <a:spcBef>
                <a:spcPts val="0"/>
              </a:spcBef>
              <a:spcAft>
                <a:spcPts val="0"/>
              </a:spcAft>
              <a:buClr>
                <a:srgbClr val="000000"/>
              </a:buClr>
              <a:buSzPts val="1000"/>
              <a:buFont typeface="Arial"/>
              <a:buNone/>
              <a:defRPr b="0" i="0" sz="1000" u="none" cap="none" strike="noStrike">
                <a:solidFill>
                  <a:schemeClr val="lt2"/>
                </a:solidFill>
                <a:latin typeface="Tahoma"/>
                <a:ea typeface="Tahoma"/>
                <a:cs typeface="Tahoma"/>
                <a:sym typeface="Tahoma"/>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36"/>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p3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3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7"/>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p37"/>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p37"/>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p3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38"/>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p3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39"/>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p39"/>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p3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0_Perez_Template_SlidesMania_1">
  <p:cSld name="Diapositiva de título">
    <p:spTree>
      <p:nvGrpSpPr>
        <p:cNvPr id="63" name="Shape 63"/>
        <p:cNvGrpSpPr/>
        <p:nvPr/>
      </p:nvGrpSpPr>
      <p:grpSpPr>
        <a:xfrm>
          <a:off x="0" y="0"/>
          <a:ext cx="0" cy="0"/>
          <a:chOff x="0" y="0"/>
          <a:chExt cx="0" cy="0"/>
        </a:xfrm>
      </p:grpSpPr>
      <p:pic>
        <p:nvPicPr>
          <p:cNvPr id="64" name="Google Shape;64;p40"/>
          <p:cNvPicPr preferRelativeResize="0"/>
          <p:nvPr/>
        </p:nvPicPr>
        <p:blipFill rotWithShape="1">
          <a:blip r:embed="rId2">
            <a:alphaModFix/>
          </a:blip>
          <a:srcRect b="0" l="0" r="0" t="0"/>
          <a:stretch/>
        </p:blipFill>
        <p:spPr>
          <a:xfrm>
            <a:off x="2494936" y="-1"/>
            <a:ext cx="6607276" cy="6858000"/>
          </a:xfrm>
          <a:prstGeom prst="rect">
            <a:avLst/>
          </a:prstGeom>
          <a:noFill/>
          <a:ln>
            <a:noFill/>
          </a:ln>
        </p:spPr>
      </p:pic>
      <p:sp>
        <p:nvSpPr>
          <p:cNvPr id="65" name="Google Shape;65;p40"/>
          <p:cNvSpPr/>
          <p:nvPr/>
        </p:nvSpPr>
        <p:spPr>
          <a:xfrm>
            <a:off x="3460955" y="0"/>
            <a:ext cx="157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66" name="Google Shape;66;p40"/>
          <p:cNvSpPr/>
          <p:nvPr/>
        </p:nvSpPr>
        <p:spPr>
          <a:xfrm>
            <a:off x="7821561" y="0"/>
            <a:ext cx="157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67" name="Google Shape;67;p40"/>
          <p:cNvSpPr/>
          <p:nvPr/>
        </p:nvSpPr>
        <p:spPr>
          <a:xfrm rot="-5400000">
            <a:off x="1716900" y="2886909"/>
            <a:ext cx="184500" cy="3618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68" name="Google Shape;68;p40"/>
          <p:cNvSpPr/>
          <p:nvPr/>
        </p:nvSpPr>
        <p:spPr>
          <a:xfrm rot="-5400000">
            <a:off x="9956419" y="1038609"/>
            <a:ext cx="169500" cy="4281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69" name="Google Shape;69;p40"/>
          <p:cNvPicPr preferRelativeResize="0"/>
          <p:nvPr/>
        </p:nvPicPr>
        <p:blipFill rotWithShape="1">
          <a:blip r:embed="rId3">
            <a:alphaModFix/>
          </a:blip>
          <a:srcRect b="0" l="0" r="0" t="0"/>
          <a:stretch/>
        </p:blipFill>
        <p:spPr>
          <a:xfrm>
            <a:off x="9833" y="0"/>
            <a:ext cx="3451122" cy="4603954"/>
          </a:xfrm>
          <a:prstGeom prst="rect">
            <a:avLst/>
          </a:prstGeom>
          <a:noFill/>
          <a:ln>
            <a:noFill/>
          </a:ln>
        </p:spPr>
      </p:pic>
      <p:pic>
        <p:nvPicPr>
          <p:cNvPr id="70" name="Google Shape;70;p40"/>
          <p:cNvPicPr preferRelativeResize="0"/>
          <p:nvPr/>
        </p:nvPicPr>
        <p:blipFill rotWithShape="1">
          <a:blip r:embed="rId4">
            <a:alphaModFix/>
          </a:blip>
          <a:srcRect b="0" l="0" r="0" t="0"/>
          <a:stretch/>
        </p:blipFill>
        <p:spPr>
          <a:xfrm rot="10800000">
            <a:off x="7978878" y="-14139"/>
            <a:ext cx="4203289" cy="3108840"/>
          </a:xfrm>
          <a:prstGeom prst="rect">
            <a:avLst/>
          </a:prstGeom>
          <a:noFill/>
          <a:ln>
            <a:noFill/>
          </a:ln>
        </p:spPr>
      </p:pic>
      <p:pic>
        <p:nvPicPr>
          <p:cNvPr id="71" name="Google Shape;71;p40"/>
          <p:cNvPicPr preferRelativeResize="0"/>
          <p:nvPr/>
        </p:nvPicPr>
        <p:blipFill rotWithShape="1">
          <a:blip r:embed="rId5">
            <a:alphaModFix/>
          </a:blip>
          <a:srcRect b="0" l="0" r="0" t="0"/>
          <a:stretch/>
        </p:blipFill>
        <p:spPr>
          <a:xfrm>
            <a:off x="7978877" y="3264309"/>
            <a:ext cx="4213123" cy="3607828"/>
          </a:xfrm>
          <a:prstGeom prst="rect">
            <a:avLst/>
          </a:prstGeom>
          <a:noFill/>
          <a:ln>
            <a:noFill/>
          </a:ln>
        </p:spPr>
      </p:pic>
      <p:pic>
        <p:nvPicPr>
          <p:cNvPr id="72" name="Google Shape;72;p40"/>
          <p:cNvPicPr preferRelativeResize="0"/>
          <p:nvPr/>
        </p:nvPicPr>
        <p:blipFill rotWithShape="1">
          <a:blip r:embed="rId6">
            <a:alphaModFix/>
          </a:blip>
          <a:srcRect b="0" l="0" r="0" t="0"/>
          <a:stretch/>
        </p:blipFill>
        <p:spPr>
          <a:xfrm>
            <a:off x="-1" y="4788309"/>
            <a:ext cx="3460955" cy="2069694"/>
          </a:xfrm>
          <a:prstGeom prst="rect">
            <a:avLst/>
          </a:prstGeom>
          <a:noFill/>
          <a:ln>
            <a:noFill/>
          </a:ln>
        </p:spPr>
      </p:pic>
      <p:pic>
        <p:nvPicPr>
          <p:cNvPr id="73" name="Google Shape;73;p40"/>
          <p:cNvPicPr preferRelativeResize="0"/>
          <p:nvPr/>
        </p:nvPicPr>
        <p:blipFill rotWithShape="1">
          <a:blip r:embed="rId7">
            <a:alphaModFix/>
          </a:blip>
          <a:srcRect b="0" l="0" r="0" t="0"/>
          <a:stretch/>
        </p:blipFill>
        <p:spPr>
          <a:xfrm rot="751295">
            <a:off x="8974468" y="4176579"/>
            <a:ext cx="2585075" cy="2534263"/>
          </a:xfrm>
          <a:prstGeom prst="rect">
            <a:avLst/>
          </a:prstGeom>
          <a:noFill/>
          <a:ln>
            <a:noFill/>
          </a:ln>
        </p:spPr>
      </p:pic>
      <p:pic>
        <p:nvPicPr>
          <p:cNvPr id="74" name="Google Shape;74;p40"/>
          <p:cNvPicPr preferRelativeResize="0"/>
          <p:nvPr/>
        </p:nvPicPr>
        <p:blipFill rotWithShape="1">
          <a:blip r:embed="rId8">
            <a:alphaModFix/>
          </a:blip>
          <a:srcRect b="0" l="0" r="0" t="0"/>
          <a:stretch/>
        </p:blipFill>
        <p:spPr>
          <a:xfrm>
            <a:off x="444745" y="4926656"/>
            <a:ext cx="1853707" cy="1817273"/>
          </a:xfrm>
          <a:prstGeom prst="rect">
            <a:avLst/>
          </a:prstGeom>
          <a:noFill/>
          <a:ln>
            <a:noFill/>
          </a:ln>
        </p:spPr>
      </p:pic>
      <p:sp>
        <p:nvSpPr>
          <p:cNvPr id="75" name="Google Shape;75;p40"/>
          <p:cNvSpPr/>
          <p:nvPr/>
        </p:nvSpPr>
        <p:spPr>
          <a:xfrm>
            <a:off x="1371600" y="127847"/>
            <a:ext cx="9429210" cy="6680394"/>
          </a:xfrm>
          <a:prstGeom prst="irregularSeal2">
            <a:avLst/>
          </a:pr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76" name="Google Shape;76;p40"/>
          <p:cNvPicPr preferRelativeResize="0"/>
          <p:nvPr/>
        </p:nvPicPr>
        <p:blipFill rotWithShape="1">
          <a:blip r:embed="rId9">
            <a:alphaModFix/>
          </a:blip>
          <a:srcRect b="0" l="0" r="0" t="0"/>
          <a:stretch/>
        </p:blipFill>
        <p:spPr>
          <a:xfrm rot="-1375918">
            <a:off x="359280" y="273150"/>
            <a:ext cx="2585073" cy="253426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יסה מותאמת אישית">
  <p:cSld name="פריסה מותאמת אישית">
    <p:bg>
      <p:bgPr>
        <a:solidFill>
          <a:schemeClr val="lt1"/>
        </a:solidFill>
      </p:bgPr>
    </p:bg>
    <p:spTree>
      <p:nvGrpSpPr>
        <p:cNvPr id="83" name="Shape 8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gaaa01716a3_0_4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gaaa01716a3_0_4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gaaa01716a3_0_4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aaa01716a3_0_4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aaa01716a3_0_4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מה להביא לשיעור?">
  <p:cSld name="מה להביא לשיעור?">
    <p:spTree>
      <p:nvGrpSpPr>
        <p:cNvPr id="90" name="Shape 90"/>
        <p:cNvGrpSpPr/>
        <p:nvPr/>
      </p:nvGrpSpPr>
      <p:grpSpPr>
        <a:xfrm>
          <a:off x="0" y="0"/>
          <a:ext cx="0" cy="0"/>
          <a:chOff x="0" y="0"/>
          <a:chExt cx="0" cy="0"/>
        </a:xfrm>
      </p:grpSpPr>
      <p:sp>
        <p:nvSpPr>
          <p:cNvPr id="91" name="Google Shape;91;gaaa01716a3_0_41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1" algn="r">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aaa01716a3_0_413"/>
          <p:cNvSpPr txBox="1"/>
          <p:nvPr>
            <p:ph idx="1" type="body"/>
          </p:nvPr>
        </p:nvSpPr>
        <p:spPr>
          <a:xfrm>
            <a:off x="839788" y="1741679"/>
            <a:ext cx="5157900" cy="3684600"/>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800"/>
              </a:spcBef>
              <a:spcAft>
                <a:spcPts val="0"/>
              </a:spcAft>
              <a:buClr>
                <a:schemeClr val="accent2"/>
              </a:buClr>
              <a:buSzPts val="2600"/>
              <a:buNone/>
              <a:defRPr sz="2600">
                <a:latin typeface="Calibri"/>
                <a:ea typeface="Calibri"/>
                <a:cs typeface="Calibri"/>
                <a:sym typeface="Calibri"/>
              </a:defRPr>
            </a:lvl1pPr>
            <a:lvl2pPr indent="-342900" lvl="1" marL="914400" rtl="1" algn="r">
              <a:lnSpc>
                <a:spcPct val="90000"/>
              </a:lnSpc>
              <a:spcBef>
                <a:spcPts val="8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gaaa01716a3_0_413"/>
          <p:cNvSpPr txBox="1"/>
          <p:nvPr>
            <p:ph idx="2" type="body"/>
          </p:nvPr>
        </p:nvSpPr>
        <p:spPr>
          <a:xfrm>
            <a:off x="6172200" y="1741679"/>
            <a:ext cx="5183100" cy="3684600"/>
          </a:xfrm>
          <a:prstGeom prst="rect">
            <a:avLst/>
          </a:prstGeom>
          <a:noFill/>
          <a:ln>
            <a:noFill/>
          </a:ln>
        </p:spPr>
        <p:txBody>
          <a:bodyPr anchorCtr="0" anchor="t" bIns="45700" lIns="91425" spcFirstLastPara="1" rIns="91425" wrap="square" tIns="45700">
            <a:noAutofit/>
          </a:bodyPr>
          <a:lstStyle>
            <a:lvl1pPr indent="-228600" lvl="0" marL="457200" rtl="1" algn="r">
              <a:lnSpc>
                <a:spcPct val="90000"/>
              </a:lnSpc>
              <a:spcBef>
                <a:spcPts val="800"/>
              </a:spcBef>
              <a:spcAft>
                <a:spcPts val="0"/>
              </a:spcAft>
              <a:buClr>
                <a:schemeClr val="accent2"/>
              </a:buClr>
              <a:buSzPts val="2600"/>
              <a:buNone/>
              <a:defRPr sz="2600">
                <a:latin typeface="Calibri"/>
                <a:ea typeface="Calibri"/>
                <a:cs typeface="Calibri"/>
                <a:sym typeface="Calibri"/>
              </a:defRPr>
            </a:lvl1pPr>
            <a:lvl2pPr indent="-342900" lvl="1" marL="914400" rtl="1" algn="r">
              <a:lnSpc>
                <a:spcPct val="90000"/>
              </a:lnSpc>
              <a:spcBef>
                <a:spcPts val="8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קניית ידע">
  <p:cSld name="הקניית ידע">
    <p:spTree>
      <p:nvGrpSpPr>
        <p:cNvPr id="94" name="Shape 94"/>
        <p:cNvGrpSpPr/>
        <p:nvPr/>
      </p:nvGrpSpPr>
      <p:grpSpPr>
        <a:xfrm>
          <a:off x="0" y="0"/>
          <a:ext cx="0" cy="0"/>
          <a:chOff x="0" y="0"/>
          <a:chExt cx="0" cy="0"/>
        </a:xfrm>
      </p:grpSpPr>
      <p:sp>
        <p:nvSpPr>
          <p:cNvPr id="95" name="Google Shape;95;gaaa01716a3_0_417"/>
          <p:cNvSpPr txBox="1"/>
          <p:nvPr>
            <p:ph type="title"/>
          </p:nvPr>
        </p:nvSpPr>
        <p:spPr>
          <a:xfrm>
            <a:off x="3081590" y="663126"/>
            <a:ext cx="8280000" cy="720000"/>
          </a:xfrm>
          <a:prstGeom prst="rect">
            <a:avLst/>
          </a:prstGeom>
          <a:solidFill>
            <a:schemeClr val="accent1"/>
          </a:solidFill>
          <a:ln>
            <a:noFill/>
          </a:ln>
        </p:spPr>
        <p:txBody>
          <a:bodyPr anchorCtr="0" anchor="b" bIns="45700" lIns="91425" spcFirstLastPara="1" rIns="91425" wrap="square" tIns="45700">
            <a:noAutofit/>
          </a:bodyPr>
          <a:lstStyle>
            <a:lvl1pPr lvl="0" rtl="1" algn="r">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aaa01716a3_0_417"/>
          <p:cNvSpPr txBox="1"/>
          <p:nvPr>
            <p:ph idx="1" type="body"/>
          </p:nvPr>
        </p:nvSpPr>
        <p:spPr>
          <a:xfrm>
            <a:off x="1671638" y="1928813"/>
            <a:ext cx="9572700" cy="3844800"/>
          </a:xfrm>
          <a:prstGeom prst="rect">
            <a:avLst/>
          </a:prstGeom>
          <a:noFill/>
          <a:ln>
            <a:noFill/>
          </a:ln>
        </p:spPr>
        <p:txBody>
          <a:bodyPr anchorCtr="0" anchor="t" bIns="45700" lIns="91425" spcFirstLastPara="1" rIns="91425" wrap="square" tIns="45700">
            <a:noAutofit/>
          </a:bodyPr>
          <a:lstStyle>
            <a:lvl1pPr indent="-228600" lvl="0" marL="457200" rtl="1" algn="ctr">
              <a:lnSpc>
                <a:spcPct val="90000"/>
              </a:lnSpc>
              <a:spcBef>
                <a:spcPts val="800"/>
              </a:spcBef>
              <a:spcAft>
                <a:spcPts val="0"/>
              </a:spcAft>
              <a:buClr>
                <a:schemeClr val="dk1"/>
              </a:buClr>
              <a:buSzPts val="3600"/>
              <a:buNone/>
              <a:defRPr sz="3600">
                <a:latin typeface="Calibri"/>
                <a:ea typeface="Calibri"/>
                <a:cs typeface="Calibri"/>
                <a:sym typeface="Calibri"/>
              </a:defRPr>
            </a:lvl1pPr>
            <a:lvl2pPr indent="-228600" lvl="1" marL="914400" rtl="1" algn="ctr">
              <a:lnSpc>
                <a:spcPct val="90000"/>
              </a:lnSpc>
              <a:spcBef>
                <a:spcPts val="800"/>
              </a:spcBef>
              <a:spcAft>
                <a:spcPts val="0"/>
              </a:spcAft>
              <a:buClr>
                <a:schemeClr val="dk1"/>
              </a:buClr>
              <a:buSzPts val="2400"/>
              <a:buNone/>
              <a:defRPr/>
            </a:lvl2pPr>
            <a:lvl3pPr indent="-228600" lvl="2" marL="1371600" rtl="1" algn="ctr">
              <a:lnSpc>
                <a:spcPct val="90000"/>
              </a:lnSpc>
              <a:spcBef>
                <a:spcPts val="500"/>
              </a:spcBef>
              <a:spcAft>
                <a:spcPts val="0"/>
              </a:spcAft>
              <a:buClr>
                <a:schemeClr val="dk1"/>
              </a:buClr>
              <a:buSzPts val="2000"/>
              <a:buNone/>
              <a:defRPr/>
            </a:lvl3pPr>
            <a:lvl4pPr indent="-228600" lvl="3" marL="1828800" rtl="1" algn="ctr">
              <a:lnSpc>
                <a:spcPct val="90000"/>
              </a:lnSpc>
              <a:spcBef>
                <a:spcPts val="500"/>
              </a:spcBef>
              <a:spcAft>
                <a:spcPts val="0"/>
              </a:spcAft>
              <a:buClr>
                <a:schemeClr val="dk1"/>
              </a:buClr>
              <a:buSzPts val="1800"/>
              <a:buNone/>
              <a:defRPr/>
            </a:lvl4pPr>
            <a:lvl5pPr indent="-228600" lvl="4" marL="2286000" rtl="1" algn="ctr">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7" name="Shape 97"/>
        <p:cNvGrpSpPr/>
        <p:nvPr/>
      </p:nvGrpSpPr>
      <p:grpSpPr>
        <a:xfrm>
          <a:off x="0" y="0"/>
          <a:ext cx="0" cy="0"/>
          <a:chOff x="0" y="0"/>
          <a:chExt cx="0" cy="0"/>
        </a:xfrm>
      </p:grpSpPr>
      <p:sp>
        <p:nvSpPr>
          <p:cNvPr id="98" name="Google Shape;98;gaaa01716a3_0_4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gaaa01716a3_0_42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0" name="Google Shape;100;gaaa01716a3_0_42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1" name="Google Shape;101;gaaa01716a3_0_4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gaaa01716a3_0_4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gaaa01716a3_0_4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p2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תרון">
  <p:cSld name="פתרון">
    <p:spTree>
      <p:nvGrpSpPr>
        <p:cNvPr id="104" name="Shape 104"/>
        <p:cNvGrpSpPr/>
        <p:nvPr/>
      </p:nvGrpSpPr>
      <p:grpSpPr>
        <a:xfrm>
          <a:off x="0" y="0"/>
          <a:ext cx="0" cy="0"/>
          <a:chOff x="0" y="0"/>
          <a:chExt cx="0" cy="0"/>
        </a:xfrm>
      </p:grpSpPr>
      <p:sp>
        <p:nvSpPr>
          <p:cNvPr id="105" name="Google Shape;105;gaaa01716a3_0_4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1" algn="r">
              <a:lnSpc>
                <a:spcPct val="90000"/>
              </a:lnSpc>
              <a:spcBef>
                <a:spcPts val="80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gaaa01716a3_0_427"/>
          <p:cNvSpPr txBox="1"/>
          <p:nvPr>
            <p:ph idx="1" type="body"/>
          </p:nvPr>
        </p:nvSpPr>
        <p:spPr>
          <a:xfrm>
            <a:off x="865046" y="1825625"/>
            <a:ext cx="5154900" cy="4351200"/>
          </a:xfrm>
          <a:prstGeom prst="rect">
            <a:avLst/>
          </a:prstGeom>
          <a:noFill/>
          <a:ln>
            <a:noFill/>
          </a:ln>
        </p:spPr>
        <p:txBody>
          <a:bodyPr anchorCtr="0" anchor="t" bIns="45700" lIns="91425" spcFirstLastPara="1" rIns="91425" wrap="square" tIns="45700">
            <a:noAutofit/>
          </a:bodyPr>
          <a:lstStyle>
            <a:lvl1pPr indent="-406400" lvl="0" marL="457200" marR="0" rtl="1" algn="r">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indent="-342900" lvl="1" marL="914400" rtl="1" algn="r">
              <a:lnSpc>
                <a:spcPct val="90000"/>
              </a:lnSpc>
              <a:spcBef>
                <a:spcPts val="8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7" name="Google Shape;107;gaaa01716a3_0_427"/>
          <p:cNvSpPr txBox="1"/>
          <p:nvPr>
            <p:ph idx="2" type="body"/>
          </p:nvPr>
        </p:nvSpPr>
        <p:spPr>
          <a:xfrm>
            <a:off x="6260122" y="1825625"/>
            <a:ext cx="5093700" cy="4351200"/>
          </a:xfrm>
          <a:prstGeom prst="rect">
            <a:avLst/>
          </a:prstGeom>
          <a:noFill/>
          <a:ln>
            <a:noFill/>
          </a:ln>
        </p:spPr>
        <p:txBody>
          <a:bodyPr anchorCtr="0" anchor="t" bIns="45700" lIns="91425" spcFirstLastPara="1" rIns="91425" wrap="square" tIns="45700">
            <a:noAutofit/>
          </a:bodyPr>
          <a:lstStyle>
            <a:lvl1pPr indent="-406400" lvl="0" marL="457200" marR="0" rtl="1" algn="r">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indent="-342900" lvl="1" marL="914400" rtl="1" algn="r">
              <a:lnSpc>
                <a:spcPct val="90000"/>
              </a:lnSpc>
              <a:spcBef>
                <a:spcPts val="8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gaaa01716a3_0_43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aaa01716a3_0_43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11" name="Google Shape;111;gaaa01716a3_0_4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aaa01716a3_0_4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aaa01716a3_0_4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gaaa01716a3_0_43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gaaa01716a3_0_43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7" name="Google Shape;117;gaaa01716a3_0_4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gaaa01716a3_0_4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aaa01716a3_0_4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gaaa01716a3_0_44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gaaa01716a3_0_44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3" name="Google Shape;123;gaaa01716a3_0_44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gaaa01716a3_0_44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5" name="Google Shape;125;gaaa01716a3_0_44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6" name="Google Shape;126;gaaa01716a3_0_4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aaa01716a3_0_4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aaa01716a3_0_4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gaaa01716a3_0_45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aaa01716a3_0_45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gaaa01716a3_0_45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gaaa01716a3_0_45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gaaa01716a3_0_4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gaaa01716a3_0_4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gaaa01716a3_0_4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8" name="Shape 138"/>
        <p:cNvGrpSpPr/>
        <p:nvPr/>
      </p:nvGrpSpPr>
      <p:grpSpPr>
        <a:xfrm>
          <a:off x="0" y="0"/>
          <a:ext cx="0" cy="0"/>
          <a:chOff x="0" y="0"/>
          <a:chExt cx="0" cy="0"/>
        </a:xfrm>
      </p:grpSpPr>
      <p:sp>
        <p:nvSpPr>
          <p:cNvPr id="139" name="Google Shape;139;gaaa01716a3_0_46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gaaa01716a3_0_461"/>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41" name="Google Shape;141;gaaa01716a3_0_461"/>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2" name="Google Shape;142;gaaa01716a3_0_46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gaaa01716a3_0_46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gaaa01716a3_0_46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5" name="Shape 145"/>
        <p:cNvGrpSpPr/>
        <p:nvPr/>
      </p:nvGrpSpPr>
      <p:grpSpPr>
        <a:xfrm>
          <a:off x="0" y="0"/>
          <a:ext cx="0" cy="0"/>
          <a:chOff x="0" y="0"/>
          <a:chExt cx="0" cy="0"/>
        </a:xfrm>
      </p:grpSpPr>
      <p:sp>
        <p:nvSpPr>
          <p:cNvPr id="146" name="Google Shape;146;gaaa01716a3_0_46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gaaa01716a3_0_468"/>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8" name="Google Shape;148;gaaa01716a3_0_468"/>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9" name="Google Shape;149;gaaa01716a3_0_4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gaaa01716a3_0_4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gaaa01716a3_0_4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2" name="Shape 152"/>
        <p:cNvGrpSpPr/>
        <p:nvPr/>
      </p:nvGrpSpPr>
      <p:grpSpPr>
        <a:xfrm>
          <a:off x="0" y="0"/>
          <a:ext cx="0" cy="0"/>
          <a:chOff x="0" y="0"/>
          <a:chExt cx="0" cy="0"/>
        </a:xfrm>
      </p:grpSpPr>
      <p:sp>
        <p:nvSpPr>
          <p:cNvPr id="153" name="Google Shape;153;gaaa01716a3_0_4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 name="Google Shape;154;gaaa01716a3_0_475"/>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5" name="Google Shape;155;gaaa01716a3_0_4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gaaa01716a3_0_4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gaaa01716a3_0_4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8" name="Shape 158"/>
        <p:cNvGrpSpPr/>
        <p:nvPr/>
      </p:nvGrpSpPr>
      <p:grpSpPr>
        <a:xfrm>
          <a:off x="0" y="0"/>
          <a:ext cx="0" cy="0"/>
          <a:chOff x="0" y="0"/>
          <a:chExt cx="0" cy="0"/>
        </a:xfrm>
      </p:grpSpPr>
      <p:sp>
        <p:nvSpPr>
          <p:cNvPr id="159" name="Google Shape;159;gaaa01716a3_0_481"/>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gaaa01716a3_0_48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1" name="Google Shape;161;gaaa01716a3_0_4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2" name="Google Shape;162;gaaa01716a3_0_4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gaaa01716a3_0_48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0_Perez_Template_SlidesMania_8">
  <p:cSld name="7_Diapositiva de título">
    <p:spTree>
      <p:nvGrpSpPr>
        <p:cNvPr id="21" name="Shape 21"/>
        <p:cNvGrpSpPr/>
        <p:nvPr/>
      </p:nvGrpSpPr>
      <p:grpSpPr>
        <a:xfrm>
          <a:off x="0" y="0"/>
          <a:ext cx="0" cy="0"/>
          <a:chOff x="0" y="0"/>
          <a:chExt cx="0" cy="0"/>
        </a:xfrm>
      </p:grpSpPr>
      <p:pic>
        <p:nvPicPr>
          <p:cNvPr id="22" name="Google Shape;22;p29"/>
          <p:cNvPicPr preferRelativeResize="0"/>
          <p:nvPr/>
        </p:nvPicPr>
        <p:blipFill rotWithShape="1">
          <a:blip r:embed="rId2">
            <a:alphaModFix/>
          </a:blip>
          <a:srcRect b="0" l="0" r="11768" t="0"/>
          <a:stretch/>
        </p:blipFill>
        <p:spPr>
          <a:xfrm rot="5400000">
            <a:off x="2667001" y="-2666995"/>
            <a:ext cx="6858005" cy="12191999"/>
          </a:xfrm>
          <a:prstGeom prst="rect">
            <a:avLst/>
          </a:prstGeom>
          <a:noFill/>
          <a:ln>
            <a:noFill/>
          </a:ln>
        </p:spPr>
      </p:pic>
      <p:sp>
        <p:nvSpPr>
          <p:cNvPr id="23" name="Google Shape;23;p29"/>
          <p:cNvSpPr/>
          <p:nvPr/>
        </p:nvSpPr>
        <p:spPr>
          <a:xfrm>
            <a:off x="272473" y="389580"/>
            <a:ext cx="11647200" cy="5410800"/>
          </a:xfrm>
          <a:prstGeom prst="cloudCallout">
            <a:avLst>
              <a:gd fmla="val -20833" name="adj1"/>
              <a:gd fmla="val 62500" name="adj2"/>
            </a:avLst>
          </a:prstGeom>
          <a:solidFill>
            <a:schemeClr val="lt1"/>
          </a:solidFill>
          <a:ln cap="flat" cmpd="sng" w="1270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3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6" name="Google Shape;26;p30"/>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7" name="Google Shape;27;p3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1"/>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p3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3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p3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p3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3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p33"/>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p33"/>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p3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p3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3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p35"/>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p3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6" Type="http://schemas.openxmlformats.org/officeDocument/2006/relationships/theme" Target="../theme/theme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p2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p2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gaaa01716a3_0_40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9" name="Google Shape;79;gaaa01716a3_0_40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gaaa01716a3_0_40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gaaa01716a3_0_40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gaaa01716a3_0_40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iveworksheet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oranim.padlet.org/hanny_fuks/hxpgozbwqkc7mro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oranim.padlet.org/hanny_fuks/hxpgozbwqkc7mro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docs.google.com/document/d/1uZKooNmCPiwmZLOFbIDjTi8K8D5YPUPpW8yRpF8ROBw/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oranim.padlet.org/hanny_fuks/l0o3odkl9toeo4ll" TargetMode="External"/><Relationship Id="rId4" Type="http://schemas.openxmlformats.org/officeDocument/2006/relationships/hyperlink" Target="https://docs.google.com/document/d/1ruUzCxmoj7Twls0gOoq6q3w1Sj4BKLhGbXX8mMfptJs/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
          <p:cNvSpPr/>
          <p:nvPr/>
        </p:nvSpPr>
        <p:spPr>
          <a:xfrm>
            <a:off x="464350" y="0"/>
            <a:ext cx="11340600" cy="66753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6598"/>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4800"/>
              <a:buFont typeface="Arial"/>
              <a:buNone/>
            </a:pPr>
            <a:r>
              <a:t/>
            </a:r>
            <a:endParaRPr b="1" i="0" sz="46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4800"/>
              <a:buFont typeface="Arial"/>
              <a:buNone/>
            </a:pPr>
            <a:r>
              <a:rPr b="1" i="0" lang="iw-IL" sz="4200" u="none" cap="none" strike="noStrike">
                <a:solidFill>
                  <a:srgbClr val="000000"/>
                </a:solidFill>
                <a:latin typeface="Arial"/>
                <a:ea typeface="Arial"/>
                <a:cs typeface="Arial"/>
                <a:sym typeface="Arial"/>
              </a:rPr>
              <a:t>MITF Pedagogical Development Webinar</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99"/>
              <a:buFont typeface="Arial"/>
              <a:buNone/>
            </a:pPr>
            <a:r>
              <a:rPr b="1" i="0" lang="iw-IL" sz="2800" u="none" cap="none" strike="noStrike">
                <a:solidFill>
                  <a:schemeClr val="dk1"/>
                </a:solidFill>
                <a:latin typeface="Arial"/>
                <a:ea typeface="Arial"/>
                <a:cs typeface="Arial"/>
                <a:sym typeface="Arial"/>
              </a:rPr>
              <a:t>               </a:t>
            </a:r>
            <a:endParaRPr b="1"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iw-IL" sz="2400" u="none" cap="none" strike="noStrike">
                <a:solidFill>
                  <a:schemeClr val="dk1"/>
                </a:solidFill>
                <a:latin typeface="Garamond"/>
                <a:ea typeface="Garamond"/>
                <a:cs typeface="Garamond"/>
                <a:sym typeface="Garamond"/>
              </a:rPr>
              <a:t>Webilearing Hybrid Seminar</a:t>
            </a:r>
            <a:r>
              <a:rPr b="0" i="0" lang="iw-IL" sz="2400" u="none" cap="none" strike="noStrike">
                <a:solidFill>
                  <a:schemeClr val="dk1"/>
                </a:solidFill>
                <a:latin typeface="Garamond"/>
                <a:ea typeface="Garamond"/>
                <a:cs typeface="Garamond"/>
                <a:sym typeface="Garamond"/>
              </a:rPr>
              <a:t>  </a:t>
            </a:r>
            <a:endParaRPr b="1"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799"/>
              <a:buFont typeface="Arial"/>
              <a:buNone/>
            </a:pPr>
            <a:r>
              <a:rPr b="1" i="0" lang="iw-IL" sz="3300" u="none" cap="none" strike="noStrike">
                <a:solidFill>
                  <a:schemeClr val="dk1"/>
                </a:solidFill>
                <a:latin typeface="Arial"/>
                <a:ea typeface="Arial"/>
                <a:cs typeface="Arial"/>
                <a:sym typeface="Arial"/>
              </a:rPr>
              <a:t>Hanny Fuks, M.A., M.Ed. </a:t>
            </a:r>
            <a:endParaRPr b="1"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799"/>
              <a:buFont typeface="Arial"/>
              <a:buNone/>
            </a:pPr>
            <a:r>
              <a:rPr b="1" i="0" lang="iw-IL" sz="3300" u="none" cap="none" strike="noStrike">
                <a:solidFill>
                  <a:schemeClr val="dk1"/>
                </a:solidFill>
                <a:latin typeface="Arial"/>
                <a:ea typeface="Arial"/>
                <a:cs typeface="Arial"/>
                <a:sym typeface="Arial"/>
              </a:rPr>
              <a:t>Ahava Steinbauer, M.Ed.</a:t>
            </a:r>
            <a:endParaRPr b="1" i="0" sz="3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799"/>
              <a:buFont typeface="Arial"/>
              <a:buNone/>
            </a:pPr>
            <a:r>
              <a:rPr b="1" i="0" lang="iw-IL" sz="3300" u="none" cap="none" strike="noStrike">
                <a:solidFill>
                  <a:schemeClr val="dk1"/>
                </a:solidFill>
                <a:latin typeface="Arial"/>
                <a:ea typeface="Arial"/>
                <a:cs typeface="Arial"/>
                <a:sym typeface="Arial"/>
              </a:rPr>
              <a:t>Pedagogical Advisors</a:t>
            </a:r>
            <a:endParaRPr b="1" i="0" sz="2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2800"/>
              <a:buFont typeface="Arial"/>
              <a:buNone/>
            </a:pPr>
            <a:r>
              <a:rPr b="1" i="0" lang="iw-IL" sz="2800" u="none" cap="none" strike="noStrike">
                <a:solidFill>
                  <a:srgbClr val="000000"/>
                </a:solidFill>
                <a:latin typeface="Arial"/>
                <a:ea typeface="Arial"/>
                <a:cs typeface="Arial"/>
                <a:sym typeface="Arial"/>
              </a:rPr>
              <a:t>January 3, 2021</a:t>
            </a:r>
            <a:endParaRPr b="1"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Garamond"/>
              <a:ea typeface="Garamond"/>
              <a:cs typeface="Garamond"/>
              <a:sym typeface="Garamond"/>
            </a:endParaRPr>
          </a:p>
          <a:p>
            <a:pPr indent="0" lvl="0" marL="0" marR="0" rtl="0" algn="ctr">
              <a:lnSpc>
                <a:spcPct val="250000"/>
              </a:lnSpc>
              <a:spcBef>
                <a:spcPts val="0"/>
              </a:spcBef>
              <a:spcAft>
                <a:spcPts val="0"/>
              </a:spcAft>
              <a:buClr>
                <a:srgbClr val="000000"/>
              </a:buClr>
              <a:buSzPts val="2000"/>
              <a:buFont typeface="Arial"/>
              <a:buNone/>
            </a:pPr>
            <a:r>
              <a:t/>
            </a:r>
            <a:endParaRPr b="1" i="0" sz="2000" u="none" cap="none" strike="noStrike">
              <a:solidFill>
                <a:srgbClr val="FFFFFF"/>
              </a:solidFill>
              <a:latin typeface="Garamond"/>
              <a:ea typeface="Garamond"/>
              <a:cs typeface="Garamond"/>
              <a:sym typeface="Garamond"/>
            </a:endParaRPr>
          </a:p>
        </p:txBody>
      </p:sp>
      <p:pic>
        <p:nvPicPr>
          <p:cNvPr id="170" name="Google Shape;170;p1"/>
          <p:cNvPicPr preferRelativeResize="0"/>
          <p:nvPr/>
        </p:nvPicPr>
        <p:blipFill rotWithShape="1">
          <a:blip r:embed="rId3">
            <a:alphaModFix/>
          </a:blip>
          <a:srcRect b="7484" l="0" r="0" t="15904"/>
          <a:stretch/>
        </p:blipFill>
        <p:spPr>
          <a:xfrm>
            <a:off x="9372072" y="5391396"/>
            <a:ext cx="2269471" cy="978470"/>
          </a:xfrm>
          <a:prstGeom prst="rect">
            <a:avLst/>
          </a:prstGeom>
          <a:noFill/>
          <a:ln>
            <a:noFill/>
          </a:ln>
        </p:spPr>
      </p:pic>
      <p:pic>
        <p:nvPicPr>
          <p:cNvPr id="171" name="Google Shape;171;p1"/>
          <p:cNvPicPr preferRelativeResize="0"/>
          <p:nvPr/>
        </p:nvPicPr>
        <p:blipFill rotWithShape="1">
          <a:blip r:embed="rId4">
            <a:alphaModFix/>
          </a:blip>
          <a:srcRect b="0" l="0" r="0" t="0"/>
          <a:stretch/>
        </p:blipFill>
        <p:spPr>
          <a:xfrm>
            <a:off x="661694" y="5101175"/>
            <a:ext cx="2844984" cy="1202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aaa01716a3_0_387"/>
          <p:cNvSpPr txBox="1"/>
          <p:nvPr>
            <p:ph type="title"/>
          </p:nvPr>
        </p:nvSpPr>
        <p:spPr>
          <a:xfrm>
            <a:off x="505700" y="126000"/>
            <a:ext cx="10807200" cy="8100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What does it mean to “know” a word? </a:t>
            </a:r>
            <a:endParaRPr>
              <a:solidFill>
                <a:schemeClr val="lt1"/>
              </a:solidFill>
              <a:latin typeface="Arial"/>
              <a:ea typeface="Arial"/>
              <a:cs typeface="Arial"/>
              <a:sym typeface="Arial"/>
            </a:endParaRPr>
          </a:p>
        </p:txBody>
      </p:sp>
      <p:sp>
        <p:nvSpPr>
          <p:cNvPr id="247" name="Google Shape;247;gaaa01716a3_0_387"/>
          <p:cNvSpPr txBox="1"/>
          <p:nvPr>
            <p:ph idx="1" type="body"/>
          </p:nvPr>
        </p:nvSpPr>
        <p:spPr>
          <a:xfrm>
            <a:off x="505700" y="1062000"/>
            <a:ext cx="10807200" cy="56337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800"/>
              </a:spcBef>
              <a:spcAft>
                <a:spcPts val="0"/>
              </a:spcAft>
              <a:buNone/>
            </a:pPr>
            <a:r>
              <a:rPr lang="iw-IL" sz="4000"/>
              <a:t>To be able to: </a:t>
            </a:r>
            <a:endParaRPr sz="4000"/>
          </a:p>
          <a:p>
            <a:pPr indent="-482600" lvl="0" marL="457200" rtl="0" algn="l">
              <a:lnSpc>
                <a:spcPct val="200000"/>
              </a:lnSpc>
              <a:spcBef>
                <a:spcPts val="800"/>
              </a:spcBef>
              <a:spcAft>
                <a:spcPts val="0"/>
              </a:spcAft>
              <a:buSzPts val="4000"/>
              <a:buChar char="➢"/>
            </a:pPr>
            <a:r>
              <a:rPr lang="iw-IL" sz="4000"/>
              <a:t>recognize it in spoken or written form</a:t>
            </a:r>
            <a:endParaRPr sz="4000"/>
          </a:p>
          <a:p>
            <a:pPr indent="-482600" lvl="0" marL="457200" rtl="0" algn="l">
              <a:lnSpc>
                <a:spcPct val="200000"/>
              </a:lnSpc>
              <a:spcBef>
                <a:spcPts val="0"/>
              </a:spcBef>
              <a:spcAft>
                <a:spcPts val="0"/>
              </a:spcAft>
              <a:buSzPts val="4000"/>
              <a:buChar char="➢"/>
            </a:pPr>
            <a:r>
              <a:rPr lang="iw-IL" sz="4000"/>
              <a:t>recall it at will</a:t>
            </a:r>
            <a:endParaRPr sz="4000"/>
          </a:p>
          <a:p>
            <a:pPr indent="-482600" lvl="0" marL="457200" rtl="0" algn="l">
              <a:lnSpc>
                <a:spcPct val="200000"/>
              </a:lnSpc>
              <a:spcBef>
                <a:spcPts val="0"/>
              </a:spcBef>
              <a:spcAft>
                <a:spcPts val="0"/>
              </a:spcAft>
              <a:buSzPts val="4000"/>
              <a:buChar char="➢"/>
            </a:pPr>
            <a:r>
              <a:rPr lang="iw-IL" sz="4000"/>
              <a:t>relate it to an appropriate object or concept</a:t>
            </a:r>
            <a:endParaRPr sz="4000"/>
          </a:p>
          <a:p>
            <a:pPr indent="-482600" lvl="0" marL="457200" rtl="0" algn="l">
              <a:lnSpc>
                <a:spcPct val="200000"/>
              </a:lnSpc>
              <a:spcBef>
                <a:spcPts val="0"/>
              </a:spcBef>
              <a:spcAft>
                <a:spcPts val="0"/>
              </a:spcAft>
              <a:buSzPts val="4000"/>
              <a:buChar char="➢"/>
            </a:pPr>
            <a:r>
              <a:rPr lang="iw-IL" sz="4000"/>
              <a:t>use it in appropriate grammatical form </a:t>
            </a:r>
            <a:endParaRPr sz="4000"/>
          </a:p>
          <a:p>
            <a:pPr indent="0" lvl="0" marL="914400" rtl="0" algn="l">
              <a:lnSpc>
                <a:spcPct val="100000"/>
              </a:lnSpc>
              <a:spcBef>
                <a:spcPts val="800"/>
              </a:spcBef>
              <a:spcAft>
                <a:spcPts val="0"/>
              </a:spcAft>
              <a:buNone/>
            </a:pPr>
            <a:r>
              <a:t/>
            </a:r>
            <a:endParaRPr sz="36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aaa01716a3_0_393"/>
          <p:cNvSpPr txBox="1"/>
          <p:nvPr>
            <p:ph type="title"/>
          </p:nvPr>
        </p:nvSpPr>
        <p:spPr>
          <a:xfrm>
            <a:off x="505700" y="0"/>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Research says: </a:t>
            </a:r>
            <a:endParaRPr>
              <a:solidFill>
                <a:schemeClr val="lt1"/>
              </a:solidFill>
              <a:latin typeface="Arial"/>
              <a:ea typeface="Arial"/>
              <a:cs typeface="Arial"/>
              <a:sym typeface="Arial"/>
            </a:endParaRPr>
          </a:p>
        </p:txBody>
      </p:sp>
      <p:sp>
        <p:nvSpPr>
          <p:cNvPr id="254" name="Google Shape;254;gaaa01716a3_0_393"/>
          <p:cNvSpPr txBox="1"/>
          <p:nvPr>
            <p:ph idx="1" type="body"/>
          </p:nvPr>
        </p:nvSpPr>
        <p:spPr>
          <a:xfrm>
            <a:off x="505700" y="1604025"/>
            <a:ext cx="11230200" cy="52539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800"/>
              </a:spcBef>
              <a:spcAft>
                <a:spcPts val="0"/>
              </a:spcAft>
              <a:buNone/>
            </a:pPr>
            <a:r>
              <a:rPr lang="iw-IL" sz="4300">
                <a:solidFill>
                  <a:srgbClr val="000000"/>
                </a:solidFill>
              </a:rPr>
              <a:t>It takes between </a:t>
            </a:r>
            <a:r>
              <a:rPr b="1" lang="iw-IL" sz="4300">
                <a:solidFill>
                  <a:srgbClr val="000000"/>
                </a:solidFill>
              </a:rPr>
              <a:t>10 and 15 encounters </a:t>
            </a:r>
            <a:endParaRPr b="1" sz="4300">
              <a:solidFill>
                <a:srgbClr val="000000"/>
              </a:solidFill>
            </a:endParaRPr>
          </a:p>
          <a:p>
            <a:pPr indent="0" lvl="0" marL="457200" rtl="0" algn="l">
              <a:lnSpc>
                <a:spcPct val="100000"/>
              </a:lnSpc>
              <a:spcBef>
                <a:spcPts val="800"/>
              </a:spcBef>
              <a:spcAft>
                <a:spcPts val="0"/>
              </a:spcAft>
              <a:buNone/>
            </a:pPr>
            <a:r>
              <a:t/>
            </a:r>
            <a:endParaRPr b="1" sz="1000">
              <a:solidFill>
                <a:srgbClr val="000000"/>
              </a:solidFill>
            </a:endParaRPr>
          </a:p>
          <a:p>
            <a:pPr indent="0" lvl="0" marL="457200" rtl="0" algn="l">
              <a:lnSpc>
                <a:spcPct val="100000"/>
              </a:lnSpc>
              <a:spcBef>
                <a:spcPts val="800"/>
              </a:spcBef>
              <a:spcAft>
                <a:spcPts val="0"/>
              </a:spcAft>
              <a:buNone/>
            </a:pPr>
            <a:r>
              <a:rPr lang="iw-IL" sz="4300">
                <a:solidFill>
                  <a:srgbClr val="000000"/>
                </a:solidFill>
              </a:rPr>
              <a:t>with a new word to transfer it into </a:t>
            </a:r>
            <a:endParaRPr sz="4300">
              <a:solidFill>
                <a:srgbClr val="000000"/>
              </a:solidFill>
            </a:endParaRPr>
          </a:p>
          <a:p>
            <a:pPr indent="0" lvl="0" marL="457200" rtl="0" algn="l">
              <a:lnSpc>
                <a:spcPct val="100000"/>
              </a:lnSpc>
              <a:spcBef>
                <a:spcPts val="800"/>
              </a:spcBef>
              <a:spcAft>
                <a:spcPts val="0"/>
              </a:spcAft>
              <a:buNone/>
            </a:pPr>
            <a:r>
              <a:t/>
            </a:r>
            <a:endParaRPr sz="1000">
              <a:solidFill>
                <a:srgbClr val="000000"/>
              </a:solidFill>
            </a:endParaRPr>
          </a:p>
          <a:p>
            <a:pPr indent="0" lvl="0" marL="457200" rtl="0" algn="l">
              <a:lnSpc>
                <a:spcPct val="100000"/>
              </a:lnSpc>
              <a:spcBef>
                <a:spcPts val="800"/>
              </a:spcBef>
              <a:spcAft>
                <a:spcPts val="0"/>
              </a:spcAft>
              <a:buNone/>
            </a:pPr>
            <a:r>
              <a:rPr lang="iw-IL" sz="4300">
                <a:solidFill>
                  <a:srgbClr val="000000"/>
                </a:solidFill>
              </a:rPr>
              <a:t>long-term memory. </a:t>
            </a:r>
            <a:r>
              <a:rPr b="1" lang="iw-IL" sz="4300"/>
              <a:t>     </a:t>
            </a:r>
            <a:endParaRPr b="1" sz="4300"/>
          </a:p>
          <a:p>
            <a:pPr indent="0" lvl="0" marL="457200" rtl="0" algn="l">
              <a:lnSpc>
                <a:spcPct val="100000"/>
              </a:lnSpc>
              <a:spcBef>
                <a:spcPts val="800"/>
              </a:spcBef>
              <a:spcAft>
                <a:spcPts val="0"/>
              </a:spcAft>
              <a:buNone/>
            </a:pPr>
            <a:r>
              <a:t/>
            </a:r>
            <a:endParaRPr b="1" sz="1500">
              <a:latin typeface="Arial"/>
              <a:ea typeface="Arial"/>
              <a:cs typeface="Arial"/>
              <a:sym typeface="Arial"/>
            </a:endParaRPr>
          </a:p>
          <a:p>
            <a:pPr indent="0" lvl="0" marL="457200" rtl="0" algn="l">
              <a:lnSpc>
                <a:spcPct val="100000"/>
              </a:lnSpc>
              <a:spcBef>
                <a:spcPts val="800"/>
              </a:spcBef>
              <a:spcAft>
                <a:spcPts val="0"/>
              </a:spcAft>
              <a:buNone/>
            </a:pPr>
            <a:r>
              <a:t/>
            </a:r>
            <a:endParaRPr b="1" sz="3600">
              <a:latin typeface="Arial"/>
              <a:ea typeface="Arial"/>
              <a:cs typeface="Arial"/>
              <a:sym typeface="Arial"/>
            </a:endParaRPr>
          </a:p>
          <a:p>
            <a:pPr indent="-279400" lvl="0" marL="457200" rtl="0" algn="l">
              <a:lnSpc>
                <a:spcPct val="100000"/>
              </a:lnSpc>
              <a:spcBef>
                <a:spcPts val="800"/>
              </a:spcBef>
              <a:spcAft>
                <a:spcPts val="0"/>
              </a:spcAft>
              <a:buClr>
                <a:schemeClr val="dk1"/>
              </a:buClr>
              <a:buSzPts val="2800"/>
              <a:buFont typeface="Arial"/>
              <a:buNone/>
            </a:pPr>
            <a:r>
              <a:t/>
            </a:r>
            <a:endParaRPr>
              <a:latin typeface="Arial"/>
              <a:ea typeface="Arial"/>
              <a:cs typeface="Arial"/>
              <a:sym typeface="Arial"/>
            </a:endParaRPr>
          </a:p>
          <a:p>
            <a:pPr indent="-279400" lvl="0" marL="457200" rtl="0" algn="l">
              <a:lnSpc>
                <a:spcPct val="100000"/>
              </a:lnSpc>
              <a:spcBef>
                <a:spcPts val="800"/>
              </a:spcBef>
              <a:spcAft>
                <a:spcPts val="0"/>
              </a:spcAft>
              <a:buClr>
                <a:schemeClr val="dk1"/>
              </a:buClr>
              <a:buSzPts val="2800"/>
              <a:buFont typeface="Arial"/>
              <a:buNone/>
            </a:pPr>
            <a:r>
              <a:t/>
            </a:r>
            <a:endParaRPr>
              <a:latin typeface="Arial"/>
              <a:ea typeface="Arial"/>
              <a:cs typeface="Arial"/>
              <a:sym typeface="Arial"/>
            </a:endParaRPr>
          </a:p>
          <a:p>
            <a:pPr indent="-279400" lvl="0" marL="457200" rtl="0" algn="l">
              <a:lnSpc>
                <a:spcPct val="90000"/>
              </a:lnSpc>
              <a:spcBef>
                <a:spcPts val="800"/>
              </a:spcBef>
              <a:spcAft>
                <a:spcPts val="0"/>
              </a:spcAft>
              <a:buClr>
                <a:schemeClr val="dk1"/>
              </a:buClr>
              <a:buSzPts val="2800"/>
              <a:buFont typeface="Arial"/>
              <a:buNone/>
            </a:pPr>
            <a:r>
              <a:t/>
            </a:r>
            <a:endParaRPr>
              <a:latin typeface="Arial"/>
              <a:ea typeface="Arial"/>
              <a:cs typeface="Arial"/>
              <a:sym typeface="Arial"/>
            </a:endParaRPr>
          </a:p>
        </p:txBody>
      </p:sp>
      <p:pic>
        <p:nvPicPr>
          <p:cNvPr id="255" name="Google Shape;255;gaaa01716a3_0_393"/>
          <p:cNvPicPr preferRelativeResize="0"/>
          <p:nvPr/>
        </p:nvPicPr>
        <p:blipFill>
          <a:blip r:embed="rId3">
            <a:alphaModFix/>
          </a:blip>
          <a:stretch>
            <a:fillRect/>
          </a:stretch>
        </p:blipFill>
        <p:spPr>
          <a:xfrm>
            <a:off x="6813850" y="3388325"/>
            <a:ext cx="4857750" cy="3238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aaa01716a3_0_487"/>
          <p:cNvSpPr txBox="1"/>
          <p:nvPr>
            <p:ph type="title"/>
          </p:nvPr>
        </p:nvSpPr>
        <p:spPr>
          <a:xfrm>
            <a:off x="505700" y="198000"/>
            <a:ext cx="10807200" cy="7380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Implications for vocabulary practice:</a:t>
            </a:r>
            <a:endParaRPr>
              <a:solidFill>
                <a:schemeClr val="lt1"/>
              </a:solidFill>
              <a:latin typeface="Arial"/>
              <a:ea typeface="Arial"/>
              <a:cs typeface="Arial"/>
              <a:sym typeface="Arial"/>
            </a:endParaRPr>
          </a:p>
        </p:txBody>
      </p:sp>
      <p:sp>
        <p:nvSpPr>
          <p:cNvPr id="262" name="Google Shape;262;gaaa01716a3_0_487"/>
          <p:cNvSpPr txBox="1"/>
          <p:nvPr>
            <p:ph idx="1" type="body"/>
          </p:nvPr>
        </p:nvSpPr>
        <p:spPr>
          <a:xfrm>
            <a:off x="0" y="1206000"/>
            <a:ext cx="12192000" cy="548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None/>
            </a:pPr>
            <a:r>
              <a:rPr lang="iw-IL" sz="3100">
                <a:solidFill>
                  <a:srgbClr val="000000"/>
                </a:solidFill>
              </a:rPr>
              <a:t>     10-15 encounters with a new word to transfer into long term memory</a:t>
            </a:r>
            <a:endParaRPr sz="3100">
              <a:solidFill>
                <a:srgbClr val="000000"/>
              </a:solidFill>
            </a:endParaRPr>
          </a:p>
          <a:p>
            <a:pPr indent="0" lvl="0" marL="0" rtl="0" algn="l">
              <a:lnSpc>
                <a:spcPct val="100000"/>
              </a:lnSpc>
              <a:spcBef>
                <a:spcPts val="800"/>
              </a:spcBef>
              <a:spcAft>
                <a:spcPts val="0"/>
              </a:spcAft>
              <a:buNone/>
            </a:pPr>
            <a:r>
              <a:t/>
            </a:r>
            <a:endParaRPr sz="100"/>
          </a:p>
          <a:p>
            <a:pPr indent="0" lvl="0" marL="0" rtl="0" algn="l">
              <a:lnSpc>
                <a:spcPct val="100000"/>
              </a:lnSpc>
              <a:spcBef>
                <a:spcPts val="800"/>
              </a:spcBef>
              <a:spcAft>
                <a:spcPts val="0"/>
              </a:spcAft>
              <a:buNone/>
            </a:pPr>
            <a:r>
              <a:t/>
            </a:r>
            <a:endParaRPr sz="100"/>
          </a:p>
          <a:p>
            <a:pPr indent="0" lvl="0" marL="0" rtl="0" algn="l">
              <a:lnSpc>
                <a:spcPct val="100000"/>
              </a:lnSpc>
              <a:spcBef>
                <a:spcPts val="800"/>
              </a:spcBef>
              <a:spcAft>
                <a:spcPts val="0"/>
              </a:spcAft>
              <a:buNone/>
            </a:pPr>
            <a:r>
              <a:t/>
            </a:r>
            <a:endParaRPr sz="100"/>
          </a:p>
          <a:p>
            <a:pPr indent="0" lvl="0" marL="0" rtl="0" algn="l">
              <a:lnSpc>
                <a:spcPct val="100000"/>
              </a:lnSpc>
              <a:spcBef>
                <a:spcPts val="800"/>
              </a:spcBef>
              <a:spcAft>
                <a:spcPts val="0"/>
              </a:spcAft>
              <a:buNone/>
            </a:pPr>
            <a:r>
              <a:t/>
            </a:r>
            <a:endParaRPr sz="100"/>
          </a:p>
          <a:p>
            <a:pPr indent="0" lvl="0" marL="457200" rtl="0" algn="l">
              <a:lnSpc>
                <a:spcPct val="100000"/>
              </a:lnSpc>
              <a:spcBef>
                <a:spcPts val="800"/>
              </a:spcBef>
              <a:spcAft>
                <a:spcPts val="0"/>
              </a:spcAft>
              <a:buNone/>
            </a:pPr>
            <a:r>
              <a:rPr lang="iw-IL" sz="3400"/>
              <a:t>Letters, sounds, words, chunks...need to be spread out and built up from:  </a:t>
            </a:r>
            <a:endParaRPr b="1" sz="4200">
              <a:solidFill>
                <a:srgbClr val="9900FF"/>
              </a:solidFill>
            </a:endParaRPr>
          </a:p>
          <a:p>
            <a:pPr indent="0" lvl="0" marL="0" rtl="0" algn="l">
              <a:lnSpc>
                <a:spcPct val="100000"/>
              </a:lnSpc>
              <a:spcBef>
                <a:spcPts val="800"/>
              </a:spcBef>
              <a:spcAft>
                <a:spcPts val="0"/>
              </a:spcAft>
              <a:buNone/>
            </a:pPr>
            <a:r>
              <a:t/>
            </a:r>
            <a:endParaRPr b="1" sz="1900">
              <a:solidFill>
                <a:srgbClr val="9900FF"/>
              </a:solidFill>
              <a:latin typeface="Arial"/>
              <a:ea typeface="Arial"/>
              <a:cs typeface="Arial"/>
              <a:sym typeface="Arial"/>
            </a:endParaRPr>
          </a:p>
          <a:p>
            <a:pPr indent="0" lvl="0" marL="0" rtl="0" algn="l">
              <a:lnSpc>
                <a:spcPct val="100000"/>
              </a:lnSpc>
              <a:spcBef>
                <a:spcPts val="800"/>
              </a:spcBef>
              <a:spcAft>
                <a:spcPts val="0"/>
              </a:spcAft>
              <a:buNone/>
            </a:pPr>
            <a:r>
              <a:rPr b="1" lang="iw-IL" sz="4200">
                <a:solidFill>
                  <a:srgbClr val="9900FF"/>
                </a:solidFill>
                <a:latin typeface="Arial"/>
                <a:ea typeface="Arial"/>
                <a:cs typeface="Arial"/>
                <a:sym typeface="Arial"/>
              </a:rPr>
              <a:t> noticing </a:t>
            </a:r>
            <a:r>
              <a:rPr b="1" lang="iw-IL" sz="4200">
                <a:latin typeface="Arial"/>
                <a:ea typeface="Arial"/>
                <a:cs typeface="Arial"/>
                <a:sym typeface="Arial"/>
              </a:rPr>
              <a:t>             </a:t>
            </a:r>
            <a:r>
              <a:rPr b="1" lang="iw-IL" sz="4200">
                <a:solidFill>
                  <a:srgbClr val="9900FF"/>
                </a:solidFill>
                <a:latin typeface="Arial"/>
                <a:ea typeface="Arial"/>
                <a:cs typeface="Arial"/>
                <a:sym typeface="Arial"/>
              </a:rPr>
              <a:t>recognition</a:t>
            </a:r>
            <a:r>
              <a:rPr b="1" lang="iw-IL" sz="4200">
                <a:latin typeface="Arial"/>
                <a:ea typeface="Arial"/>
                <a:cs typeface="Arial"/>
                <a:sym typeface="Arial"/>
              </a:rPr>
              <a:t>             </a:t>
            </a:r>
            <a:r>
              <a:rPr b="1" lang="iw-IL" sz="4200">
                <a:solidFill>
                  <a:srgbClr val="9900FF"/>
                </a:solidFill>
                <a:latin typeface="Arial"/>
                <a:ea typeface="Arial"/>
                <a:cs typeface="Arial"/>
                <a:sym typeface="Arial"/>
              </a:rPr>
              <a:t>production</a:t>
            </a:r>
            <a:endParaRPr b="1" sz="4200">
              <a:latin typeface="Arial"/>
              <a:ea typeface="Arial"/>
              <a:cs typeface="Arial"/>
              <a:sym typeface="Arial"/>
            </a:endParaRPr>
          </a:p>
          <a:p>
            <a:pPr indent="0" lvl="0" marL="457200" rtl="0" algn="l">
              <a:lnSpc>
                <a:spcPct val="100000"/>
              </a:lnSpc>
              <a:spcBef>
                <a:spcPts val="800"/>
              </a:spcBef>
              <a:spcAft>
                <a:spcPts val="0"/>
              </a:spcAft>
              <a:buNone/>
            </a:pPr>
            <a:r>
              <a:t/>
            </a:r>
            <a:endParaRPr b="1" sz="4200">
              <a:latin typeface="Arial"/>
              <a:ea typeface="Arial"/>
              <a:cs typeface="Arial"/>
              <a:sym typeface="Arial"/>
            </a:endParaRPr>
          </a:p>
          <a:p>
            <a:pPr indent="-279400" lvl="0" marL="457200" rtl="0" algn="l">
              <a:lnSpc>
                <a:spcPct val="100000"/>
              </a:lnSpc>
              <a:spcBef>
                <a:spcPts val="800"/>
              </a:spcBef>
              <a:spcAft>
                <a:spcPts val="0"/>
              </a:spcAft>
              <a:buClr>
                <a:schemeClr val="dk1"/>
              </a:buClr>
              <a:buSzPts val="2800"/>
              <a:buFont typeface="Arial"/>
              <a:buNone/>
            </a:pPr>
            <a:r>
              <a:t/>
            </a:r>
            <a:endParaRPr>
              <a:latin typeface="Arial"/>
              <a:ea typeface="Arial"/>
              <a:cs typeface="Arial"/>
              <a:sym typeface="Arial"/>
            </a:endParaRPr>
          </a:p>
          <a:p>
            <a:pPr indent="-279400" lvl="0" marL="457200" rtl="0" algn="l">
              <a:lnSpc>
                <a:spcPct val="100000"/>
              </a:lnSpc>
              <a:spcBef>
                <a:spcPts val="800"/>
              </a:spcBef>
              <a:spcAft>
                <a:spcPts val="0"/>
              </a:spcAft>
              <a:buClr>
                <a:schemeClr val="dk1"/>
              </a:buClr>
              <a:buSzPts val="2800"/>
              <a:buFont typeface="Arial"/>
              <a:buNone/>
            </a:pPr>
            <a:r>
              <a:t/>
            </a:r>
            <a:endParaRPr>
              <a:latin typeface="Arial"/>
              <a:ea typeface="Arial"/>
              <a:cs typeface="Arial"/>
              <a:sym typeface="Arial"/>
            </a:endParaRPr>
          </a:p>
          <a:p>
            <a:pPr indent="-279400" lvl="0" marL="457200" rtl="0" algn="l">
              <a:lnSpc>
                <a:spcPct val="90000"/>
              </a:lnSpc>
              <a:spcBef>
                <a:spcPts val="800"/>
              </a:spcBef>
              <a:spcAft>
                <a:spcPts val="0"/>
              </a:spcAft>
              <a:buClr>
                <a:schemeClr val="dk1"/>
              </a:buClr>
              <a:buSzPts val="2800"/>
              <a:buFont typeface="Arial"/>
              <a:buNone/>
            </a:pPr>
            <a:r>
              <a:t/>
            </a:r>
            <a:endParaRPr>
              <a:latin typeface="Arial"/>
              <a:ea typeface="Arial"/>
              <a:cs typeface="Arial"/>
              <a:sym typeface="Arial"/>
            </a:endParaRPr>
          </a:p>
        </p:txBody>
      </p:sp>
      <p:sp>
        <p:nvSpPr>
          <p:cNvPr id="263" name="Google Shape;263;gaaa01716a3_0_487"/>
          <p:cNvSpPr/>
          <p:nvPr/>
        </p:nvSpPr>
        <p:spPr>
          <a:xfrm>
            <a:off x="2435675" y="3950400"/>
            <a:ext cx="1728000" cy="86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aaa01716a3_0_487"/>
          <p:cNvSpPr/>
          <p:nvPr/>
        </p:nvSpPr>
        <p:spPr>
          <a:xfrm>
            <a:off x="7376075" y="3950400"/>
            <a:ext cx="1728000" cy="86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aaa01716a3_0_675"/>
          <p:cNvSpPr txBox="1"/>
          <p:nvPr>
            <p:ph type="title"/>
          </p:nvPr>
        </p:nvSpPr>
        <p:spPr>
          <a:xfrm>
            <a:off x="838200" y="459647"/>
            <a:ext cx="10515600" cy="1106100"/>
          </a:xfrm>
          <a:prstGeom prst="rect">
            <a:avLst/>
          </a:prstGeom>
          <a:solidFill>
            <a:schemeClr val="accent6"/>
          </a:solid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chemeClr val="dk1"/>
              </a:buClr>
              <a:buSzPts val="4400"/>
              <a:buFont typeface="Calibri"/>
              <a:buNone/>
            </a:pPr>
            <a:r>
              <a:rPr lang="iw-IL">
                <a:solidFill>
                  <a:schemeClr val="lt1"/>
                </a:solidFill>
                <a:latin typeface="Arial"/>
                <a:ea typeface="Arial"/>
                <a:cs typeface="Arial"/>
                <a:sym typeface="Arial"/>
              </a:rPr>
              <a:t>Opening Activity: Something Different </a:t>
            </a:r>
            <a:endParaRPr>
              <a:solidFill>
                <a:schemeClr val="lt1"/>
              </a:solidFill>
              <a:latin typeface="Arial"/>
              <a:ea typeface="Arial"/>
              <a:cs typeface="Arial"/>
              <a:sym typeface="Arial"/>
            </a:endParaRPr>
          </a:p>
        </p:txBody>
      </p:sp>
      <p:sp>
        <p:nvSpPr>
          <p:cNvPr id="271" name="Google Shape;271;gaaa01716a3_0_675"/>
          <p:cNvSpPr txBox="1"/>
          <p:nvPr>
            <p:ph idx="1" type="body"/>
          </p:nvPr>
        </p:nvSpPr>
        <p:spPr>
          <a:xfrm>
            <a:off x="838200" y="1825625"/>
            <a:ext cx="10515600" cy="46383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sz="2900">
              <a:latin typeface="Arial"/>
              <a:ea typeface="Arial"/>
              <a:cs typeface="Arial"/>
              <a:sym typeface="Arial"/>
            </a:endParaRPr>
          </a:p>
          <a:p>
            <a:pPr indent="0" lvl="0" marL="0" rtl="0" algn="l">
              <a:spcBef>
                <a:spcPts val="0"/>
              </a:spcBef>
              <a:spcAft>
                <a:spcPts val="0"/>
              </a:spcAft>
              <a:buNone/>
            </a:pPr>
            <a:r>
              <a:t/>
            </a:r>
            <a:endParaRPr sz="2900">
              <a:latin typeface="Arial"/>
              <a:ea typeface="Arial"/>
              <a:cs typeface="Arial"/>
              <a:sym typeface="Arial"/>
            </a:endParaRPr>
          </a:p>
          <a:p>
            <a:pPr indent="0" lvl="0" marL="0" rtl="0" algn="l">
              <a:spcBef>
                <a:spcPts val="0"/>
              </a:spcBef>
              <a:spcAft>
                <a:spcPts val="0"/>
              </a:spcAft>
              <a:buNone/>
            </a:pPr>
            <a:r>
              <a:t/>
            </a:r>
            <a:endParaRPr b="1" sz="33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7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iw-IL" sz="2900">
                <a:latin typeface="Arial"/>
                <a:ea typeface="Arial"/>
                <a:cs typeface="Arial"/>
                <a:sym typeface="Arial"/>
              </a:rPr>
              <a:t>   </a:t>
            </a:r>
            <a:endParaRPr sz="2900">
              <a:latin typeface="Arial"/>
              <a:ea typeface="Arial"/>
              <a:cs typeface="Arial"/>
              <a:sym typeface="Arial"/>
            </a:endParaRPr>
          </a:p>
          <a:p>
            <a:pPr indent="0" lvl="0" marL="0" rtl="0" algn="l">
              <a:lnSpc>
                <a:spcPct val="90000"/>
              </a:lnSpc>
              <a:spcBef>
                <a:spcPts val="0"/>
              </a:spcBef>
              <a:spcAft>
                <a:spcPts val="0"/>
              </a:spcAft>
              <a:buClr>
                <a:srgbClr val="FF0000"/>
              </a:buClr>
              <a:buSzPts val="2800"/>
              <a:buNone/>
            </a:pPr>
            <a:r>
              <a:t/>
            </a:r>
            <a:endParaRPr b="1">
              <a:solidFill>
                <a:srgbClr val="000000"/>
              </a:solidFill>
              <a:latin typeface="Arial"/>
              <a:ea typeface="Arial"/>
              <a:cs typeface="Arial"/>
              <a:sym typeface="Arial"/>
            </a:endParaRPr>
          </a:p>
        </p:txBody>
      </p:sp>
      <p:sp>
        <p:nvSpPr>
          <p:cNvPr id="272" name="Google Shape;272;gaaa01716a3_0_675"/>
          <p:cNvSpPr txBox="1"/>
          <p:nvPr/>
        </p:nvSpPr>
        <p:spPr>
          <a:xfrm>
            <a:off x="1100900" y="2152500"/>
            <a:ext cx="10062300" cy="4091400"/>
          </a:xfrm>
          <a:prstGeom prst="rect">
            <a:avLst/>
          </a:prstGeom>
          <a:solidFill>
            <a:schemeClr val="lt1"/>
          </a:solidFill>
          <a:ln cap="flat" cmpd="sng" w="12700">
            <a:solidFill>
              <a:schemeClr val="accent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iw-IL" sz="3000">
                <a:solidFill>
                  <a:schemeClr val="dk1"/>
                </a:solidFill>
              </a:rPr>
              <a:t>Suggestions:</a:t>
            </a:r>
            <a:r>
              <a:rPr lang="iw-IL" sz="3000">
                <a:solidFill>
                  <a:schemeClr val="dk1"/>
                </a:solidFill>
              </a:rPr>
              <a:t> Game, Riddle, Demo, Simulation, Example, Claim, True False Theorem, Puzzle...</a:t>
            </a:r>
            <a:endParaRPr sz="3000">
              <a:solidFill>
                <a:schemeClr val="dk1"/>
              </a:solidFill>
            </a:endParaRPr>
          </a:p>
          <a:p>
            <a:pPr indent="0" lvl="0" marL="0" rtl="0" algn="l">
              <a:spcBef>
                <a:spcPts val="0"/>
              </a:spcBef>
              <a:spcAft>
                <a:spcPts val="0"/>
              </a:spcAft>
              <a:buClr>
                <a:schemeClr val="dk1"/>
              </a:buClr>
              <a:buSzPts val="1400"/>
              <a:buFont typeface="Arial"/>
              <a:buNone/>
            </a:pPr>
            <a:r>
              <a:t/>
            </a:r>
            <a:endParaRPr sz="3000">
              <a:solidFill>
                <a:schemeClr val="dk1"/>
              </a:solidFill>
            </a:endParaRPr>
          </a:p>
          <a:p>
            <a:pPr indent="0" lvl="0" marL="0" rtl="0" algn="l">
              <a:spcBef>
                <a:spcPts val="0"/>
              </a:spcBef>
              <a:spcAft>
                <a:spcPts val="0"/>
              </a:spcAft>
              <a:buClr>
                <a:schemeClr val="dk1"/>
              </a:buClr>
              <a:buSzPts val="1400"/>
              <a:buFont typeface="Arial"/>
              <a:buNone/>
            </a:pPr>
            <a:r>
              <a:rPr lang="iw-IL" sz="3000">
                <a:solidFill>
                  <a:schemeClr val="dk1"/>
                </a:solidFill>
              </a:rPr>
              <a:t>Show a picture of a figure or object related to the subject. The connection to the topic will be revealed during the lesson.</a:t>
            </a:r>
            <a:endParaRPr sz="3000">
              <a:solidFill>
                <a:schemeClr val="dk1"/>
              </a:solidFill>
            </a:endParaRPr>
          </a:p>
          <a:p>
            <a:pPr indent="0" lvl="0" marL="0" rtl="0" algn="l">
              <a:spcBef>
                <a:spcPts val="0"/>
              </a:spcBef>
              <a:spcAft>
                <a:spcPts val="0"/>
              </a:spcAft>
              <a:buClr>
                <a:schemeClr val="dk1"/>
              </a:buClr>
              <a:buSzPts val="1400"/>
              <a:buFont typeface="Arial"/>
              <a:buNone/>
            </a:pPr>
            <a:r>
              <a:t/>
            </a:r>
            <a:endParaRPr sz="3000">
              <a:solidFill>
                <a:schemeClr val="dk1"/>
              </a:solidFill>
            </a:endParaRPr>
          </a:p>
          <a:p>
            <a:pPr indent="0" lvl="0" marL="0" rtl="0" algn="l">
              <a:spcBef>
                <a:spcPts val="0"/>
              </a:spcBef>
              <a:spcAft>
                <a:spcPts val="0"/>
              </a:spcAft>
              <a:buClr>
                <a:schemeClr val="dk1"/>
              </a:buClr>
              <a:buSzPts val="1400"/>
              <a:buFont typeface="Arial"/>
              <a:buNone/>
            </a:pPr>
            <a:r>
              <a:rPr lang="iw-IL" sz="3000">
                <a:solidFill>
                  <a:schemeClr val="dk1"/>
                </a:solidFill>
              </a:rPr>
              <a:t>Ask students: What is the connection between………….?</a:t>
            </a:r>
            <a:endParaRPr sz="3000">
              <a:solidFill>
                <a:schemeClr val="dk1"/>
              </a:solidFill>
            </a:endParaRPr>
          </a:p>
          <a:p>
            <a:pPr indent="0" lvl="0" marL="0" rtl="0" algn="l">
              <a:spcBef>
                <a:spcPts val="0"/>
              </a:spcBef>
              <a:spcAft>
                <a:spcPts val="0"/>
              </a:spcAft>
              <a:buClr>
                <a:schemeClr val="dk1"/>
              </a:buClr>
              <a:buSzPts val="1200"/>
              <a:buFont typeface="Calibri"/>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aaa01716a3_0_769"/>
          <p:cNvSpPr txBox="1"/>
          <p:nvPr>
            <p:ph type="title"/>
          </p:nvPr>
        </p:nvSpPr>
        <p:spPr>
          <a:xfrm>
            <a:off x="1044975" y="352650"/>
            <a:ext cx="10299300" cy="781200"/>
          </a:xfrm>
          <a:prstGeom prst="rect">
            <a:avLst/>
          </a:prstGeom>
          <a:solidFill>
            <a:schemeClr val="accent6"/>
          </a:solid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lt1"/>
              </a:buClr>
              <a:buSzPts val="4400"/>
              <a:buFont typeface="Calibri"/>
              <a:buNone/>
            </a:pPr>
            <a:r>
              <a:rPr lang="iw-IL"/>
              <a:t>Now It's Your Turn to Practice with Students </a:t>
            </a:r>
            <a:endParaRPr>
              <a:latin typeface="Arial"/>
              <a:ea typeface="Arial"/>
              <a:cs typeface="Arial"/>
              <a:sym typeface="Arial"/>
            </a:endParaRPr>
          </a:p>
        </p:txBody>
      </p:sp>
      <p:sp>
        <p:nvSpPr>
          <p:cNvPr id="279" name="Google Shape;279;gaaa01716a3_0_769"/>
          <p:cNvSpPr txBox="1"/>
          <p:nvPr>
            <p:ph idx="1" type="body"/>
          </p:nvPr>
        </p:nvSpPr>
        <p:spPr>
          <a:xfrm>
            <a:off x="944875" y="1745525"/>
            <a:ext cx="10299300" cy="489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iw-IL" sz="4700"/>
              <a:t>Practice the vocabulary with students. </a:t>
            </a:r>
            <a:endParaRPr sz="4700"/>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iw-IL">
                <a:latin typeface="Arial"/>
                <a:ea typeface="Arial"/>
                <a:cs typeface="Arial"/>
                <a:sym typeface="Arial"/>
              </a:rPr>
              <a:t>Duration: 10-15 minutes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3600"/>
              <a:buFont typeface="Arial"/>
              <a:buNone/>
            </a:pPr>
            <a:r>
              <a:rPr lang="iw-IL">
                <a:latin typeface="Arial"/>
                <a:ea typeface="Arial"/>
                <a:cs typeface="Arial"/>
                <a:sym typeface="Arial"/>
              </a:rPr>
              <a:t>Assign the practice assignment. Use screenshots if needed. </a:t>
            </a:r>
            <a:endParaRPr>
              <a:latin typeface="Arial"/>
              <a:ea typeface="Arial"/>
              <a:cs typeface="Arial"/>
              <a:sym typeface="Arial"/>
            </a:endParaRPr>
          </a:p>
          <a:p>
            <a:pPr indent="0" lvl="0" marL="0" rtl="0" algn="l">
              <a:spcBef>
                <a:spcPts val="0"/>
              </a:spcBef>
              <a:spcAft>
                <a:spcPts val="0"/>
              </a:spcAft>
              <a:buClr>
                <a:schemeClr val="dk1"/>
              </a:buClr>
              <a:buSzPts val="3600"/>
              <a:buFont typeface="Arial"/>
              <a:buNone/>
            </a:pPr>
            <a:r>
              <a:t/>
            </a:r>
            <a:endParaRPr>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lang="iw-IL">
                <a:latin typeface="Arial"/>
                <a:ea typeface="Arial"/>
                <a:cs typeface="Arial"/>
                <a:sym typeface="Arial"/>
              </a:rPr>
              <a:t>Guided or independent practice. </a:t>
            </a:r>
            <a:endParaRPr/>
          </a:p>
          <a:p>
            <a:pPr indent="0" lvl="0" marL="0" rtl="0" algn="l">
              <a:lnSpc>
                <a:spcPct val="90000"/>
              </a:lnSpc>
              <a:spcBef>
                <a:spcPts val="0"/>
              </a:spcBef>
              <a:spcAft>
                <a:spcPts val="0"/>
              </a:spcAft>
              <a:buClr>
                <a:schemeClr val="dk1"/>
              </a:buClr>
              <a:buSzPts val="3600"/>
              <a:buNone/>
            </a:pPr>
            <a:r>
              <a:t/>
            </a:r>
            <a:endParaRPr>
              <a:latin typeface="Arial"/>
              <a:ea typeface="Arial"/>
              <a:cs typeface="Arial"/>
              <a:sym typeface="Arial"/>
            </a:endParaRPr>
          </a:p>
          <a:p>
            <a:pPr indent="0" lvl="0" marL="0" rtl="0" algn="l">
              <a:lnSpc>
                <a:spcPct val="90000"/>
              </a:lnSpc>
              <a:spcBef>
                <a:spcPts val="800"/>
              </a:spcBef>
              <a:spcAft>
                <a:spcPts val="0"/>
              </a:spcAft>
              <a:buClr>
                <a:schemeClr val="dk1"/>
              </a:buClr>
              <a:buSzPts val="3600"/>
              <a:buNone/>
            </a:pPr>
            <a:r>
              <a:t/>
            </a:r>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aaa01716a3_0_775"/>
          <p:cNvSpPr txBox="1"/>
          <p:nvPr>
            <p:ph type="title"/>
          </p:nvPr>
        </p:nvSpPr>
        <p:spPr>
          <a:xfrm>
            <a:off x="505700" y="139550"/>
            <a:ext cx="111816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Introduce the Written Word:</a:t>
            </a:r>
            <a:endParaRPr>
              <a:solidFill>
                <a:schemeClr val="lt1"/>
              </a:solidFill>
              <a:latin typeface="Arial"/>
              <a:ea typeface="Arial"/>
              <a:cs typeface="Arial"/>
              <a:sym typeface="Arial"/>
            </a:endParaRPr>
          </a:p>
        </p:txBody>
      </p:sp>
      <p:sp>
        <p:nvSpPr>
          <p:cNvPr id="286" name="Google Shape;286;gaaa01716a3_0_775"/>
          <p:cNvSpPr txBox="1"/>
          <p:nvPr>
            <p:ph idx="1" type="body"/>
          </p:nvPr>
        </p:nvSpPr>
        <p:spPr>
          <a:xfrm>
            <a:off x="505700" y="993650"/>
            <a:ext cx="11181600" cy="570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chemeClr val="dk1"/>
              </a:buClr>
              <a:buSzPts val="2800"/>
              <a:buFont typeface="Arial"/>
              <a:buNone/>
            </a:pPr>
            <a:r>
              <a:t/>
            </a:r>
            <a:endParaRPr sz="900"/>
          </a:p>
          <a:p>
            <a:pPr indent="-482600" lvl="0" marL="457200" rtl="0" algn="l">
              <a:lnSpc>
                <a:spcPct val="100000"/>
              </a:lnSpc>
              <a:spcBef>
                <a:spcPts val="0"/>
              </a:spcBef>
              <a:spcAft>
                <a:spcPts val="0"/>
              </a:spcAft>
              <a:buClr>
                <a:srgbClr val="000000"/>
              </a:buClr>
              <a:buSzPts val="3600"/>
              <a:buFont typeface="Calibri"/>
              <a:buChar char="•"/>
            </a:pPr>
            <a:r>
              <a:rPr lang="iw-IL" sz="3600">
                <a:solidFill>
                  <a:srgbClr val="000000"/>
                </a:solidFill>
              </a:rPr>
              <a:t>Reveal word on card slowly - one letter at a time </a:t>
            </a:r>
            <a:endParaRPr sz="3600">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482600" lvl="0" marL="457200" rtl="0" algn="l">
              <a:lnSpc>
                <a:spcPct val="100000"/>
              </a:lnSpc>
              <a:spcBef>
                <a:spcPts val="0"/>
              </a:spcBef>
              <a:spcAft>
                <a:spcPts val="0"/>
              </a:spcAft>
              <a:buClr>
                <a:srgbClr val="000000"/>
              </a:buClr>
              <a:buSzPts val="3600"/>
              <a:buFont typeface="Calibri"/>
              <a:buChar char="•"/>
            </a:pPr>
            <a:r>
              <a:rPr lang="iw-IL" sz="3600">
                <a:solidFill>
                  <a:srgbClr val="000000"/>
                </a:solidFill>
              </a:rPr>
              <a:t>Ask: Who can guess the word?</a:t>
            </a:r>
            <a:endParaRPr sz="3600">
              <a:solidFill>
                <a:srgbClr val="000000"/>
              </a:solidFill>
            </a:endParaRPr>
          </a:p>
          <a:p>
            <a:pPr indent="-393700" lvl="0" marL="457200" rtl="0" algn="l">
              <a:lnSpc>
                <a:spcPct val="100000"/>
              </a:lnSpc>
              <a:spcBef>
                <a:spcPts val="0"/>
              </a:spcBef>
              <a:spcAft>
                <a:spcPts val="0"/>
              </a:spcAft>
              <a:buClr>
                <a:schemeClr val="dk1"/>
              </a:buClr>
              <a:buSzPts val="1000"/>
              <a:buFont typeface="Arial"/>
              <a:buNone/>
            </a:pPr>
            <a:r>
              <a:t/>
            </a:r>
            <a:endParaRPr sz="2700">
              <a:solidFill>
                <a:srgbClr val="000000"/>
              </a:solidFill>
            </a:endParaRPr>
          </a:p>
          <a:p>
            <a:pPr indent="-482600" lvl="0" marL="457200" rtl="0" algn="l">
              <a:lnSpc>
                <a:spcPct val="100000"/>
              </a:lnSpc>
              <a:spcBef>
                <a:spcPts val="0"/>
              </a:spcBef>
              <a:spcAft>
                <a:spcPts val="0"/>
              </a:spcAft>
              <a:buClr>
                <a:srgbClr val="000000"/>
              </a:buClr>
              <a:buSzPts val="3600"/>
              <a:buFont typeface="Calibri"/>
              <a:buChar char="•"/>
            </a:pPr>
            <a:r>
              <a:rPr lang="iw-IL" sz="3600">
                <a:solidFill>
                  <a:srgbClr val="000000"/>
                </a:solidFill>
              </a:rPr>
              <a:t>Phonics drills – Example: </a:t>
            </a:r>
            <a:endParaRPr sz="3600">
              <a:solidFill>
                <a:srgbClr val="000000"/>
              </a:solidFill>
            </a:endParaRPr>
          </a:p>
          <a:p>
            <a:pPr indent="0" lvl="0" marL="457200" rtl="0" algn="l">
              <a:lnSpc>
                <a:spcPct val="100000"/>
              </a:lnSpc>
              <a:spcBef>
                <a:spcPts val="0"/>
              </a:spcBef>
              <a:spcAft>
                <a:spcPts val="0"/>
              </a:spcAft>
              <a:buNone/>
            </a:pPr>
            <a:r>
              <a:t/>
            </a:r>
            <a:endParaRPr sz="3600">
              <a:solidFill>
                <a:srgbClr val="000000"/>
              </a:solidFill>
            </a:endParaRPr>
          </a:p>
          <a:p>
            <a:pPr indent="-854075" lvl="0" marL="854075" rtl="0" algn="l">
              <a:lnSpc>
                <a:spcPct val="100000"/>
              </a:lnSpc>
              <a:spcBef>
                <a:spcPts val="0"/>
              </a:spcBef>
              <a:spcAft>
                <a:spcPts val="0"/>
              </a:spcAft>
              <a:buClr>
                <a:schemeClr val="dk1"/>
              </a:buClr>
              <a:buFont typeface="Arial"/>
              <a:buNone/>
            </a:pPr>
            <a:r>
              <a:rPr lang="iw-IL" sz="3600">
                <a:solidFill>
                  <a:srgbClr val="000000"/>
                </a:solidFill>
              </a:rPr>
              <a:t>    Ask: Which words have letters that you don’t hear?</a:t>
            </a:r>
            <a:endParaRPr sz="3600">
              <a:solidFill>
                <a:srgbClr val="000000"/>
              </a:solidFill>
            </a:endParaRPr>
          </a:p>
          <a:p>
            <a:pPr indent="0" lvl="0" marL="0" rtl="0" algn="l">
              <a:lnSpc>
                <a:spcPct val="100000"/>
              </a:lnSpc>
              <a:spcBef>
                <a:spcPts val="0"/>
              </a:spcBef>
              <a:spcAft>
                <a:spcPts val="0"/>
              </a:spcAft>
              <a:buClr>
                <a:schemeClr val="dk1"/>
              </a:buClr>
              <a:buFont typeface="Arial"/>
              <a:buNone/>
            </a:pPr>
            <a:r>
              <a:t/>
            </a:r>
            <a:endParaRPr sz="3600">
              <a:solidFill>
                <a:srgbClr val="000000"/>
              </a:solidFill>
            </a:endParaRPr>
          </a:p>
          <a:p>
            <a:pPr indent="-1482725" lvl="0" marL="1482725" rtl="0" algn="l">
              <a:lnSpc>
                <a:spcPct val="100000"/>
              </a:lnSpc>
              <a:spcBef>
                <a:spcPts val="0"/>
              </a:spcBef>
              <a:spcAft>
                <a:spcPts val="0"/>
              </a:spcAft>
              <a:buClr>
                <a:schemeClr val="dk1"/>
              </a:buClr>
              <a:buFont typeface="Arial"/>
              <a:buNone/>
            </a:pPr>
            <a:r>
              <a:rPr lang="iw-IL" sz="3600">
                <a:solidFill>
                  <a:srgbClr val="000000"/>
                </a:solidFill>
              </a:rPr>
              <a:t>    Ask: Which words have “sh” sound – how is the sound spelled? (sh/tion)</a:t>
            </a:r>
            <a:endParaRPr sz="3600">
              <a:solidFill>
                <a:srgbClr val="000000"/>
              </a:solidFill>
            </a:endParaRPr>
          </a:p>
          <a:p>
            <a:pPr indent="-279400" lvl="0" marL="457200" rtl="0" algn="l">
              <a:lnSpc>
                <a:spcPct val="90000"/>
              </a:lnSpc>
              <a:spcBef>
                <a:spcPts val="800"/>
              </a:spcBef>
              <a:spcAft>
                <a:spcPts val="0"/>
              </a:spcAft>
              <a:buClr>
                <a:schemeClr val="dk1"/>
              </a:buClr>
              <a:buSzPts val="28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aaa01716a3_0_781"/>
          <p:cNvSpPr txBox="1"/>
          <p:nvPr>
            <p:ph type="title"/>
          </p:nvPr>
        </p:nvSpPr>
        <p:spPr>
          <a:xfrm>
            <a:off x="505700" y="139550"/>
            <a:ext cx="111816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Repetition</a:t>
            </a:r>
            <a:endParaRPr>
              <a:solidFill>
                <a:schemeClr val="lt1"/>
              </a:solidFill>
              <a:latin typeface="Arial"/>
              <a:ea typeface="Arial"/>
              <a:cs typeface="Arial"/>
              <a:sym typeface="Arial"/>
            </a:endParaRPr>
          </a:p>
        </p:txBody>
      </p:sp>
      <p:sp>
        <p:nvSpPr>
          <p:cNvPr id="293" name="Google Shape;293;gaaa01716a3_0_781"/>
          <p:cNvSpPr txBox="1"/>
          <p:nvPr>
            <p:ph idx="1" type="body"/>
          </p:nvPr>
        </p:nvSpPr>
        <p:spPr>
          <a:xfrm>
            <a:off x="415875" y="993650"/>
            <a:ext cx="11776200" cy="5702100"/>
          </a:xfrm>
          <a:prstGeom prst="rect">
            <a:avLst/>
          </a:prstGeom>
          <a:noFill/>
          <a:ln>
            <a:noFill/>
          </a:ln>
        </p:spPr>
        <p:txBody>
          <a:bodyPr anchorCtr="0" anchor="t" bIns="45700" lIns="91425" spcFirstLastPara="1" rIns="91425" wrap="square" tIns="45700">
            <a:noAutofit/>
          </a:bodyPr>
          <a:lstStyle/>
          <a:p>
            <a:pPr indent="-438150" lvl="0" marL="457200" rtl="0" algn="l">
              <a:spcBef>
                <a:spcPts val="1000"/>
              </a:spcBef>
              <a:spcAft>
                <a:spcPts val="0"/>
              </a:spcAft>
              <a:buSzPts val="3300"/>
              <a:buChar char="•"/>
            </a:pPr>
            <a:r>
              <a:rPr lang="iw-IL" sz="3300"/>
              <a:t>Place words on board and say words once or twice as you do so.</a:t>
            </a:r>
            <a:endParaRPr sz="3300"/>
          </a:p>
          <a:p>
            <a:pPr indent="0" lvl="0" marL="457200" rtl="0" algn="l">
              <a:spcBef>
                <a:spcPts val="1000"/>
              </a:spcBef>
              <a:spcAft>
                <a:spcPts val="0"/>
              </a:spcAft>
              <a:buNone/>
            </a:pPr>
            <a:r>
              <a:t/>
            </a:r>
            <a:endParaRPr sz="1900"/>
          </a:p>
          <a:p>
            <a:pPr indent="-438150" lvl="0" marL="457200" rtl="0" algn="l">
              <a:spcBef>
                <a:spcPts val="1000"/>
              </a:spcBef>
              <a:spcAft>
                <a:spcPts val="0"/>
              </a:spcAft>
              <a:buSzPts val="3300"/>
              <a:buChar char="•"/>
            </a:pPr>
            <a:r>
              <a:rPr lang="iw-IL" sz="3300"/>
              <a:t>Say a word and have the students repeat after you.</a:t>
            </a:r>
            <a:endParaRPr sz="3300"/>
          </a:p>
          <a:p>
            <a:pPr indent="0" lvl="0" marL="457200" rtl="0" algn="l">
              <a:spcBef>
                <a:spcPts val="1000"/>
              </a:spcBef>
              <a:spcAft>
                <a:spcPts val="0"/>
              </a:spcAft>
              <a:buNone/>
            </a:pPr>
            <a:r>
              <a:t/>
            </a:r>
            <a:endParaRPr sz="1900"/>
          </a:p>
          <a:p>
            <a:pPr indent="-438150" lvl="0" marL="457200" rtl="0" algn="l">
              <a:spcBef>
                <a:spcPts val="1000"/>
              </a:spcBef>
              <a:spcAft>
                <a:spcPts val="0"/>
              </a:spcAft>
              <a:buSzPts val="3300"/>
              <a:buChar char="•"/>
            </a:pPr>
            <a:r>
              <a:rPr lang="iw-IL" sz="3300"/>
              <a:t>Have different groups or rows repeat the words.</a:t>
            </a:r>
            <a:endParaRPr sz="3300"/>
          </a:p>
          <a:p>
            <a:pPr indent="0" lvl="0" marL="457200" rtl="0" algn="l">
              <a:spcBef>
                <a:spcPts val="1000"/>
              </a:spcBef>
              <a:spcAft>
                <a:spcPts val="0"/>
              </a:spcAft>
              <a:buNone/>
            </a:pPr>
            <a:r>
              <a:t/>
            </a:r>
            <a:endParaRPr sz="1900"/>
          </a:p>
          <a:p>
            <a:pPr indent="-438150" lvl="0" marL="457200" rtl="0" algn="l">
              <a:spcBef>
                <a:spcPts val="1000"/>
              </a:spcBef>
              <a:spcAft>
                <a:spcPts val="0"/>
              </a:spcAft>
              <a:buSzPts val="3300"/>
              <a:buChar char="•"/>
            </a:pPr>
            <a:r>
              <a:rPr lang="iw-IL" sz="3300"/>
              <a:t>Choose a word and students change the volume, speed or intonation. (shout, slowly, fast, whisper) </a:t>
            </a:r>
            <a:endParaRPr sz="3300"/>
          </a:p>
          <a:p>
            <a:pPr indent="0" lvl="0" marL="457200" rtl="0" algn="l">
              <a:spcBef>
                <a:spcPts val="1000"/>
              </a:spcBef>
              <a:spcAft>
                <a:spcPts val="0"/>
              </a:spcAft>
              <a:buNone/>
            </a:pPr>
            <a:r>
              <a:t/>
            </a:r>
            <a:endParaRPr sz="1900"/>
          </a:p>
          <a:p>
            <a:pPr indent="-438150" lvl="0" marL="457200" rtl="0" algn="l">
              <a:spcBef>
                <a:spcPts val="1000"/>
              </a:spcBef>
              <a:spcAft>
                <a:spcPts val="0"/>
              </a:spcAft>
              <a:buSzPts val="3300"/>
              <a:buChar char="•"/>
            </a:pPr>
            <a:r>
              <a:rPr lang="iw-IL" sz="3300"/>
              <a:t>Be sure to end on a quieter note.</a:t>
            </a:r>
            <a:endParaRPr sz="3300"/>
          </a:p>
          <a:p>
            <a:pPr indent="0" lvl="0" marL="0" rtl="0" algn="l">
              <a:spcBef>
                <a:spcPts val="1000"/>
              </a:spcBef>
              <a:spcAft>
                <a:spcPts val="0"/>
              </a:spcAft>
              <a:buClr>
                <a:schemeClr val="dk1"/>
              </a:buClr>
              <a:buSzPts val="28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aaa01716a3_0_162"/>
          <p:cNvSpPr txBox="1"/>
          <p:nvPr>
            <p:ph type="title"/>
          </p:nvPr>
        </p:nvSpPr>
        <p:spPr>
          <a:xfrm>
            <a:off x="505700" y="642225"/>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Flashcard and Picture Tips</a:t>
            </a:r>
            <a:endParaRPr>
              <a:solidFill>
                <a:schemeClr val="lt1"/>
              </a:solidFill>
              <a:latin typeface="Arial"/>
              <a:ea typeface="Arial"/>
              <a:cs typeface="Arial"/>
              <a:sym typeface="Arial"/>
            </a:endParaRPr>
          </a:p>
        </p:txBody>
      </p:sp>
      <p:sp>
        <p:nvSpPr>
          <p:cNvPr id="300" name="Google Shape;300;gaaa01716a3_0_162"/>
          <p:cNvSpPr txBox="1"/>
          <p:nvPr>
            <p:ph idx="1" type="body"/>
          </p:nvPr>
        </p:nvSpPr>
        <p:spPr>
          <a:xfrm>
            <a:off x="505700" y="1604025"/>
            <a:ext cx="10807200" cy="5091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None/>
            </a:pPr>
            <a:r>
              <a:rPr lang="iw-IL" sz="3600"/>
              <a:t>Flashcards and pictures need to be… </a:t>
            </a:r>
            <a:endParaRPr sz="3600"/>
          </a:p>
          <a:p>
            <a:pPr indent="0" lvl="0" marL="457200" rtl="0" algn="l">
              <a:lnSpc>
                <a:spcPct val="100000"/>
              </a:lnSpc>
              <a:spcBef>
                <a:spcPts val="800"/>
              </a:spcBef>
              <a:spcAft>
                <a:spcPts val="0"/>
              </a:spcAft>
              <a:buNone/>
            </a:pPr>
            <a:r>
              <a:t/>
            </a:r>
            <a:endParaRPr sz="3600"/>
          </a:p>
          <a:p>
            <a:pPr indent="-736600" lvl="0" marL="457200" rtl="0" algn="l">
              <a:lnSpc>
                <a:spcPct val="100000"/>
              </a:lnSpc>
              <a:spcBef>
                <a:spcPts val="0"/>
              </a:spcBef>
              <a:spcAft>
                <a:spcPts val="0"/>
              </a:spcAft>
              <a:buSzPts val="7600"/>
              <a:buFont typeface="Calibri"/>
              <a:buChar char="•"/>
            </a:pPr>
            <a:r>
              <a:rPr lang="iw-IL" sz="7600"/>
              <a:t>large enough</a:t>
            </a:r>
            <a:endParaRPr sz="7600"/>
          </a:p>
          <a:p>
            <a:pPr indent="-254000" lvl="0" marL="457200" rtl="0" algn="l">
              <a:lnSpc>
                <a:spcPct val="100000"/>
              </a:lnSpc>
              <a:spcBef>
                <a:spcPts val="0"/>
              </a:spcBef>
              <a:spcAft>
                <a:spcPts val="0"/>
              </a:spcAft>
              <a:buClr>
                <a:schemeClr val="dk1"/>
              </a:buClr>
              <a:buSzPts val="3200"/>
              <a:buFont typeface="Arial"/>
              <a:buNone/>
            </a:pPr>
            <a:r>
              <a:t/>
            </a:r>
            <a:endParaRPr sz="3800"/>
          </a:p>
          <a:p>
            <a:pPr indent="-495300" lvl="0" marL="457200" rtl="0" algn="l">
              <a:lnSpc>
                <a:spcPct val="100000"/>
              </a:lnSpc>
              <a:spcBef>
                <a:spcPts val="0"/>
              </a:spcBef>
              <a:spcAft>
                <a:spcPts val="0"/>
              </a:spcAft>
              <a:buSzPts val="3800"/>
              <a:buFont typeface="Calibri"/>
              <a:buChar char="•"/>
            </a:pPr>
            <a:r>
              <a:rPr lang="iw-IL" sz="3800"/>
              <a:t>a clear representation of the word</a:t>
            </a:r>
            <a:endParaRPr sz="2000"/>
          </a:p>
          <a:p>
            <a:pPr indent="-254000" lvl="0" marL="457200" rtl="0" algn="l">
              <a:lnSpc>
                <a:spcPct val="100000"/>
              </a:lnSpc>
              <a:spcBef>
                <a:spcPts val="0"/>
              </a:spcBef>
              <a:spcAft>
                <a:spcPts val="0"/>
              </a:spcAft>
              <a:buClr>
                <a:schemeClr val="dk1"/>
              </a:buClr>
              <a:buSzPts val="3200"/>
              <a:buFont typeface="Arial"/>
              <a:buNone/>
            </a:pPr>
            <a:r>
              <a:t/>
            </a:r>
            <a:endParaRPr sz="3800"/>
          </a:p>
          <a:p>
            <a:pPr indent="-495300" lvl="0" marL="457200" rtl="0" algn="l">
              <a:lnSpc>
                <a:spcPct val="100000"/>
              </a:lnSpc>
              <a:spcBef>
                <a:spcPts val="0"/>
              </a:spcBef>
              <a:spcAft>
                <a:spcPts val="0"/>
              </a:spcAft>
              <a:buSzPts val="3800"/>
              <a:buFont typeface="Calibri"/>
              <a:buChar char="•"/>
            </a:pPr>
            <a:r>
              <a:rPr lang="iw-IL" sz="3800"/>
              <a:t>laminated/preserved for future use (if possible)</a:t>
            </a:r>
            <a:endParaRPr sz="42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aaa01716a3_0_874"/>
          <p:cNvSpPr txBox="1"/>
          <p:nvPr>
            <p:ph type="title"/>
          </p:nvPr>
        </p:nvSpPr>
        <p:spPr>
          <a:xfrm>
            <a:off x="418450" y="258300"/>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Reviewing Vocabulary </a:t>
            </a:r>
            <a:endParaRPr>
              <a:solidFill>
                <a:schemeClr val="lt1"/>
              </a:solidFill>
              <a:latin typeface="Arial"/>
              <a:ea typeface="Arial"/>
              <a:cs typeface="Arial"/>
              <a:sym typeface="Arial"/>
            </a:endParaRPr>
          </a:p>
        </p:txBody>
      </p:sp>
      <p:sp>
        <p:nvSpPr>
          <p:cNvPr id="307" name="Google Shape;307;gaaa01716a3_0_874"/>
          <p:cNvSpPr txBox="1"/>
          <p:nvPr>
            <p:ph idx="1" type="body"/>
          </p:nvPr>
        </p:nvSpPr>
        <p:spPr>
          <a:xfrm>
            <a:off x="505700" y="1326225"/>
            <a:ext cx="11203500" cy="5369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800"/>
              </a:spcBef>
              <a:spcAft>
                <a:spcPts val="0"/>
              </a:spcAft>
              <a:buNone/>
            </a:pPr>
            <a:r>
              <a:rPr lang="iw-IL" sz="3000"/>
              <a:t>Later in lesson in which you taught new words, run a quick review. </a:t>
            </a:r>
            <a:endParaRPr sz="3000"/>
          </a:p>
          <a:p>
            <a:pPr indent="0" lvl="0" marL="457200" rtl="0" algn="l">
              <a:lnSpc>
                <a:spcPct val="100000"/>
              </a:lnSpc>
              <a:spcBef>
                <a:spcPts val="800"/>
              </a:spcBef>
              <a:spcAft>
                <a:spcPts val="0"/>
              </a:spcAft>
              <a:buNone/>
            </a:pPr>
            <a:r>
              <a:rPr b="1" lang="iw-IL" sz="3000"/>
              <a:t>For example:</a:t>
            </a:r>
            <a:endParaRPr b="1" sz="3000"/>
          </a:p>
          <a:p>
            <a:pPr indent="0" lvl="0" marL="457200" rtl="0" algn="l">
              <a:lnSpc>
                <a:spcPct val="100000"/>
              </a:lnSpc>
              <a:spcBef>
                <a:spcPts val="800"/>
              </a:spcBef>
              <a:spcAft>
                <a:spcPts val="0"/>
              </a:spcAft>
              <a:buNone/>
            </a:pPr>
            <a:r>
              <a:t/>
            </a:r>
            <a:endParaRPr b="1" sz="700"/>
          </a:p>
          <a:p>
            <a:pPr indent="0" lvl="0" marL="457200" rtl="0" algn="l">
              <a:lnSpc>
                <a:spcPct val="100000"/>
              </a:lnSpc>
              <a:spcBef>
                <a:spcPts val="800"/>
              </a:spcBef>
              <a:spcAft>
                <a:spcPts val="0"/>
              </a:spcAft>
              <a:buNone/>
            </a:pPr>
            <a:r>
              <a:rPr lang="iw-IL" sz="3800"/>
              <a:t> • How many new words can you remember? </a:t>
            </a:r>
            <a:endParaRPr sz="3800"/>
          </a:p>
          <a:p>
            <a:pPr indent="0" lvl="0" marL="457200" rtl="0" algn="l">
              <a:lnSpc>
                <a:spcPct val="100000"/>
              </a:lnSpc>
              <a:spcBef>
                <a:spcPts val="800"/>
              </a:spcBef>
              <a:spcAft>
                <a:spcPts val="0"/>
              </a:spcAft>
              <a:buNone/>
            </a:pPr>
            <a:r>
              <a:rPr lang="iw-IL" sz="3800"/>
              <a:t>• Tell me the meaning of words I’m writing on board.</a:t>
            </a:r>
            <a:endParaRPr sz="3800"/>
          </a:p>
          <a:p>
            <a:pPr indent="0" lvl="0" marL="457200" rtl="0" algn="l">
              <a:lnSpc>
                <a:spcPct val="100000"/>
              </a:lnSpc>
              <a:spcBef>
                <a:spcPts val="800"/>
              </a:spcBef>
              <a:spcAft>
                <a:spcPts val="0"/>
              </a:spcAft>
              <a:buNone/>
            </a:pPr>
            <a:r>
              <a:rPr lang="iw-IL" sz="3800"/>
              <a:t> • Who remembers how to say X in English?</a:t>
            </a:r>
            <a:endParaRPr sz="3800"/>
          </a:p>
          <a:p>
            <a:pPr indent="0" lvl="0" marL="457200" rtl="0" algn="l">
              <a:lnSpc>
                <a:spcPct val="100000"/>
              </a:lnSpc>
              <a:spcBef>
                <a:spcPts val="800"/>
              </a:spcBef>
              <a:spcAft>
                <a:spcPts val="0"/>
              </a:spcAft>
              <a:buNone/>
            </a:pPr>
            <a:r>
              <a:rPr lang="iw-IL" sz="3800"/>
              <a:t> • Look at the words on board – ask me about any of them whose meaning you don’t remember</a:t>
            </a:r>
            <a:endParaRPr sz="3800"/>
          </a:p>
          <a:p>
            <a:pPr indent="-279400" lvl="0" marL="457200" rtl="0" algn="l">
              <a:lnSpc>
                <a:spcPct val="100000"/>
              </a:lnSpc>
              <a:spcBef>
                <a:spcPts val="800"/>
              </a:spcBef>
              <a:spcAft>
                <a:spcPts val="0"/>
              </a:spcAft>
              <a:buClr>
                <a:schemeClr val="dk1"/>
              </a:buClr>
              <a:buSzPts val="2800"/>
              <a:buFont typeface="Arial"/>
              <a:buNone/>
            </a:pPr>
            <a:r>
              <a:t/>
            </a:r>
            <a:endParaRPr sz="1400"/>
          </a:p>
          <a:p>
            <a:pPr indent="-279400" lvl="0" marL="457200" rtl="0" algn="l">
              <a:lnSpc>
                <a:spcPct val="100000"/>
              </a:lnSpc>
              <a:spcBef>
                <a:spcPts val="800"/>
              </a:spcBef>
              <a:spcAft>
                <a:spcPts val="0"/>
              </a:spcAft>
              <a:buClr>
                <a:schemeClr val="dk1"/>
              </a:buClr>
              <a:buSzPts val="2800"/>
              <a:buFont typeface="Arial"/>
              <a:buNone/>
            </a:pPr>
            <a:r>
              <a:t/>
            </a:r>
            <a:endParaRPr sz="1400"/>
          </a:p>
          <a:p>
            <a:pPr indent="-279400" lvl="0" marL="457200" rtl="0" algn="l">
              <a:lnSpc>
                <a:spcPct val="90000"/>
              </a:lnSpc>
              <a:spcBef>
                <a:spcPts val="800"/>
              </a:spcBef>
              <a:spcAft>
                <a:spcPts val="0"/>
              </a:spcAft>
              <a:buClr>
                <a:schemeClr val="dk1"/>
              </a:buClr>
              <a:buSzPts val="2800"/>
              <a:buFont typeface="Arial"/>
              <a:buNone/>
            </a:pPr>
            <a:r>
              <a:t/>
            </a:r>
            <a:endParaRPr sz="14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p:nvPr/>
        </p:nvSpPr>
        <p:spPr>
          <a:xfrm>
            <a:off x="3863901" y="1032737"/>
            <a:ext cx="4464000" cy="3007500"/>
          </a:xfrm>
          <a:prstGeom prst="rect">
            <a:avLst/>
          </a:prstGeom>
          <a:noFill/>
          <a:ln cap="flat" cmpd="sng" w="19050">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0" i="0" lang="iw-IL" sz="1300" u="none" cap="none" strike="noStrike">
                <a:solidFill>
                  <a:schemeClr val="accent5"/>
                </a:solidFill>
                <a:latin typeface="Merriweather"/>
                <a:ea typeface="Merriweather"/>
                <a:cs typeface="Merriweather"/>
                <a:sym typeface="Merriweather"/>
              </a:rPr>
              <a:t>Place your screenshot here</a:t>
            </a:r>
            <a:endParaRPr b="0" i="0" sz="1300" u="none" cap="none" strike="noStrike">
              <a:solidFill>
                <a:schemeClr val="accent5"/>
              </a:solidFill>
              <a:latin typeface="Merriweather"/>
              <a:ea typeface="Merriweather"/>
              <a:cs typeface="Merriweather"/>
              <a:sym typeface="Merriweather"/>
            </a:endParaRPr>
          </a:p>
        </p:txBody>
      </p:sp>
      <p:sp>
        <p:nvSpPr>
          <p:cNvPr id="313" name="Google Shape;313;p21"/>
          <p:cNvSpPr/>
          <p:nvPr/>
        </p:nvSpPr>
        <p:spPr>
          <a:xfrm>
            <a:off x="3664000" y="820200"/>
            <a:ext cx="4863847" cy="4001794"/>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cap="flat" cmpd="sng" w="19050">
            <a:solidFill>
              <a:srgbClr val="F55D4B"/>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4" name="Google Shape;314;p21"/>
          <p:cNvSpPr txBox="1"/>
          <p:nvPr>
            <p:ph idx="4294967295" type="body"/>
          </p:nvPr>
        </p:nvSpPr>
        <p:spPr>
          <a:xfrm>
            <a:off x="1646133" y="4988667"/>
            <a:ext cx="8899500" cy="1274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800"/>
              </a:spcBef>
              <a:spcAft>
                <a:spcPts val="0"/>
              </a:spcAft>
              <a:buSzPts val="3200"/>
              <a:buNone/>
            </a:pPr>
            <a:r>
              <a:rPr b="1" lang="iw-IL">
                <a:solidFill>
                  <a:schemeClr val="accent1"/>
                </a:solidFill>
                <a:latin typeface="Amatic SC"/>
                <a:ea typeface="Amatic SC"/>
                <a:cs typeface="Amatic SC"/>
                <a:sym typeface="Amatic SC"/>
              </a:rPr>
              <a:t>Movement breaks: </a:t>
            </a:r>
            <a:endParaRPr sz="1600"/>
          </a:p>
        </p:txBody>
      </p:sp>
      <p:sp>
        <p:nvSpPr>
          <p:cNvPr id="315" name="Google Shape;315;p21"/>
          <p:cNvSpPr txBox="1"/>
          <p:nvPr>
            <p:ph idx="12" type="sldNum"/>
          </p:nvPr>
        </p:nvSpPr>
        <p:spPr>
          <a:xfrm>
            <a:off x="11296610" y="6217622"/>
            <a:ext cx="731700" cy="5247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1300"/>
              <a:buNone/>
            </a:pPr>
            <a:fld id="{00000000-1234-1234-1234-123412341234}" type="slidenum">
              <a:rPr lang="iw-IL"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pic>
        <p:nvPicPr>
          <p:cNvPr id="316" name="Google Shape;316;p21"/>
          <p:cNvPicPr preferRelativeResize="0"/>
          <p:nvPr/>
        </p:nvPicPr>
        <p:blipFill rotWithShape="1">
          <a:blip r:embed="rId3">
            <a:alphaModFix/>
          </a:blip>
          <a:srcRect b="0" l="0" r="0" t="0"/>
          <a:stretch/>
        </p:blipFill>
        <p:spPr>
          <a:xfrm>
            <a:off x="0" y="0"/>
            <a:ext cx="5153300" cy="6858001"/>
          </a:xfrm>
          <a:prstGeom prst="rect">
            <a:avLst/>
          </a:prstGeom>
          <a:noFill/>
          <a:ln>
            <a:noFill/>
          </a:ln>
        </p:spPr>
      </p:pic>
      <p:pic>
        <p:nvPicPr>
          <p:cNvPr id="317" name="Google Shape;317;p21"/>
          <p:cNvPicPr preferRelativeResize="0"/>
          <p:nvPr/>
        </p:nvPicPr>
        <p:blipFill rotWithShape="1">
          <a:blip r:embed="rId4">
            <a:alphaModFix/>
          </a:blip>
          <a:srcRect b="0" l="0" r="0" t="0"/>
          <a:stretch/>
        </p:blipFill>
        <p:spPr>
          <a:xfrm>
            <a:off x="5096160" y="0"/>
            <a:ext cx="3669958" cy="6858000"/>
          </a:xfrm>
          <a:prstGeom prst="rect">
            <a:avLst/>
          </a:prstGeom>
          <a:noFill/>
          <a:ln cap="flat" cmpd="sng" w="19050">
            <a:solidFill>
              <a:srgbClr val="F55D4B"/>
            </a:solidFill>
            <a:prstDash val="solid"/>
            <a:round/>
            <a:headEnd len="sm" w="sm" type="none"/>
            <a:tailEnd len="sm" w="sm" type="none"/>
          </a:ln>
        </p:spPr>
      </p:pic>
      <p:pic>
        <p:nvPicPr>
          <p:cNvPr id="318" name="Google Shape;318;p21"/>
          <p:cNvPicPr preferRelativeResize="0"/>
          <p:nvPr/>
        </p:nvPicPr>
        <p:blipFill rotWithShape="1">
          <a:blip r:embed="rId5">
            <a:alphaModFix/>
          </a:blip>
          <a:srcRect b="0" l="0" r="0" t="0"/>
          <a:stretch/>
        </p:blipFill>
        <p:spPr>
          <a:xfrm>
            <a:off x="8766125" y="0"/>
            <a:ext cx="40569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
          <p:cNvSpPr txBox="1"/>
          <p:nvPr>
            <p:ph type="title"/>
          </p:nvPr>
        </p:nvSpPr>
        <p:spPr>
          <a:xfrm flipH="1">
            <a:off x="687925" y="369275"/>
            <a:ext cx="10954500" cy="545100"/>
          </a:xfrm>
          <a:prstGeom prst="rect">
            <a:avLst/>
          </a:prstGeom>
          <a:noFill/>
          <a:ln>
            <a:noFill/>
          </a:ln>
        </p:spPr>
        <p:txBody>
          <a:bodyPr anchorCtr="0" anchor="ctr" bIns="45700" lIns="91425" spcFirstLastPara="1" rIns="91425" wrap="square" tIns="45700">
            <a:noAutofit/>
          </a:bodyPr>
          <a:lstStyle/>
          <a:p>
            <a:pPr indent="0" lvl="0" marL="0" rtl="0" algn="ctr">
              <a:lnSpc>
                <a:spcPct val="107000"/>
              </a:lnSpc>
              <a:spcBef>
                <a:spcPts val="0"/>
              </a:spcBef>
              <a:spcAft>
                <a:spcPts val="0"/>
              </a:spcAft>
              <a:buClr>
                <a:schemeClr val="dk1"/>
              </a:buClr>
              <a:buSzPts val="4800"/>
              <a:buFont typeface="Arial"/>
              <a:buNone/>
            </a:pPr>
            <a:r>
              <a:rPr b="1" lang="iw-IL" sz="4200"/>
              <a:t>MITF Webinar Schedule</a:t>
            </a:r>
            <a:endParaRPr sz="800"/>
          </a:p>
          <a:p>
            <a:pPr indent="0" lvl="0" marL="0" rtl="0" algn="l">
              <a:lnSpc>
                <a:spcPct val="90000"/>
              </a:lnSpc>
              <a:spcBef>
                <a:spcPts val="0"/>
              </a:spcBef>
              <a:spcAft>
                <a:spcPts val="0"/>
              </a:spcAft>
              <a:buSzPts val="4798"/>
              <a:buNone/>
            </a:pPr>
            <a:r>
              <a:t/>
            </a:r>
            <a:endParaRPr/>
          </a:p>
        </p:txBody>
      </p:sp>
      <p:sp>
        <p:nvSpPr>
          <p:cNvPr id="178" name="Google Shape;178;p2"/>
          <p:cNvSpPr txBox="1"/>
          <p:nvPr>
            <p:ph idx="1" type="body"/>
          </p:nvPr>
        </p:nvSpPr>
        <p:spPr>
          <a:xfrm flipH="1">
            <a:off x="566500" y="597875"/>
            <a:ext cx="11443800" cy="6260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700">
              <a:solidFill>
                <a:schemeClr val="dk1"/>
              </a:solidFill>
              <a:latin typeface="Garamond"/>
              <a:ea typeface="Garamond"/>
              <a:cs typeface="Garamond"/>
              <a:sym typeface="Garamond"/>
            </a:endParaRPr>
          </a:p>
          <a:p>
            <a:pPr indent="0" lvl="0" marL="0" rtl="0" algn="l">
              <a:lnSpc>
                <a:spcPct val="115000"/>
              </a:lnSpc>
              <a:spcBef>
                <a:spcPts val="0"/>
              </a:spcBef>
              <a:spcAft>
                <a:spcPts val="0"/>
              </a:spcAft>
              <a:buSzPts val="1798"/>
              <a:buNone/>
            </a:pPr>
            <a:r>
              <a:rPr lang="iw-IL" sz="1700">
                <a:solidFill>
                  <a:schemeClr val="dk1"/>
                </a:solidFill>
                <a:latin typeface="Garamond"/>
                <a:ea typeface="Garamond"/>
                <a:cs typeface="Garamond"/>
                <a:sym typeface="Garamond"/>
              </a:rPr>
              <a:t>9:30 - 9:40  	</a:t>
            </a:r>
            <a:r>
              <a:rPr b="1" lang="iw-IL" sz="1700">
                <a:solidFill>
                  <a:schemeClr val="dk1"/>
                </a:solidFill>
                <a:latin typeface="Garamond"/>
                <a:ea typeface="Garamond"/>
                <a:cs typeface="Garamond"/>
                <a:sym typeface="Garamond"/>
              </a:rPr>
              <a:t>Welcome - Hanny and Ahava - Oranim International School </a:t>
            </a:r>
            <a:endParaRPr b="1" sz="1700">
              <a:solidFill>
                <a:schemeClr val="dk1"/>
              </a:solidFill>
              <a:latin typeface="Garamond"/>
              <a:ea typeface="Garamond"/>
              <a:cs typeface="Garamond"/>
              <a:sym typeface="Garamond"/>
            </a:endParaRPr>
          </a:p>
          <a:p>
            <a:pPr indent="457200" lvl="0" marL="91440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Anna Singer - Pedagogical Director, Masa Israel Teaching Fellows </a:t>
            </a:r>
            <a:endParaRPr sz="1700">
              <a:solidFill>
                <a:schemeClr val="dk1"/>
              </a:solidFill>
              <a:latin typeface="Garamond"/>
              <a:ea typeface="Garamond"/>
              <a:cs typeface="Garamond"/>
              <a:sym typeface="Garamond"/>
            </a:endParaRPr>
          </a:p>
          <a:p>
            <a:pPr indent="0" lvl="0" marL="45720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       		Danna Price Moskovich - Program Coordinator, Masa Israel Teaching Fellows </a:t>
            </a:r>
            <a:endParaRPr sz="1700">
              <a:solidFill>
                <a:schemeClr val="dk1"/>
              </a:solidFill>
              <a:latin typeface="Garamond"/>
              <a:ea typeface="Garamond"/>
              <a:cs typeface="Garamond"/>
              <a:sym typeface="Garamond"/>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9:40 - 10:00	</a:t>
            </a:r>
            <a:r>
              <a:rPr b="1" lang="iw-IL" sz="1700">
                <a:solidFill>
                  <a:schemeClr val="dk1"/>
                </a:solidFill>
                <a:latin typeface="Garamond"/>
                <a:ea typeface="Garamond"/>
                <a:cs typeface="Garamond"/>
                <a:sym typeface="Garamond"/>
              </a:rPr>
              <a:t>Introducing the Topic - Speak-a-Thon - Speak and Share - U-Star Project </a:t>
            </a:r>
            <a:endParaRPr sz="1700">
              <a:solidFill>
                <a:schemeClr val="dk1"/>
              </a:solidFill>
              <a:latin typeface="Garamond"/>
              <a:ea typeface="Garamond"/>
              <a:cs typeface="Garamond"/>
              <a:sym typeface="Garamond"/>
            </a:endParaRPr>
          </a:p>
          <a:p>
            <a:pPr indent="457200" lvl="0" marL="91440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Hanny Fuks, M.A. - Toolbox Manager and Pedagogical Advisor, Oranim International School </a:t>
            </a:r>
            <a:endParaRPr sz="1700">
              <a:solidFill>
                <a:schemeClr val="dk1"/>
              </a:solidFill>
              <a:latin typeface="Garamond"/>
              <a:ea typeface="Garamond"/>
              <a:cs typeface="Garamond"/>
              <a:sym typeface="Garamond"/>
            </a:endParaRPr>
          </a:p>
          <a:p>
            <a:pPr indent="457200" lvl="0" marL="0" rtl="0" algn="l">
              <a:lnSpc>
                <a:spcPct val="115000"/>
              </a:lnSpc>
              <a:spcBef>
                <a:spcPts val="0"/>
              </a:spcBef>
              <a:spcAft>
                <a:spcPts val="0"/>
              </a:spcAft>
              <a:buSzPts val="1798"/>
              <a:buNone/>
            </a:pPr>
            <a:r>
              <a:rPr lang="iw-IL" sz="1700">
                <a:solidFill>
                  <a:schemeClr val="dk1"/>
                </a:solidFill>
                <a:latin typeface="Garamond"/>
                <a:ea typeface="Garamond"/>
                <a:cs typeface="Garamond"/>
                <a:sym typeface="Garamond"/>
              </a:rPr>
              <a:t>		</a:t>
            </a:r>
            <a:endParaRPr sz="1200">
              <a:solidFill>
                <a:schemeClr val="dk1"/>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10:00 - 10:20	</a:t>
            </a:r>
            <a:r>
              <a:rPr b="1" lang="iw-IL" sz="1700">
                <a:solidFill>
                  <a:schemeClr val="dk1"/>
                </a:solidFill>
                <a:latin typeface="Garamond"/>
                <a:ea typeface="Garamond"/>
                <a:cs typeface="Garamond"/>
                <a:sym typeface="Garamond"/>
              </a:rPr>
              <a:t>Project Process - 3 Steps - Pre-Video, While-Video, Post-Video PLUS VOCABULARY</a:t>
            </a:r>
            <a:endParaRPr b="1" sz="1700">
              <a:solidFill>
                <a:schemeClr val="dk1"/>
              </a:solidFill>
              <a:latin typeface="Garamond"/>
              <a:ea typeface="Garamond"/>
              <a:cs typeface="Garamond"/>
              <a:sym typeface="Garamond"/>
            </a:endParaRPr>
          </a:p>
          <a:p>
            <a:pPr indent="457200" lvl="0" marL="914400" rtl="0" algn="l">
              <a:lnSpc>
                <a:spcPct val="115000"/>
              </a:lnSpc>
              <a:spcBef>
                <a:spcPts val="0"/>
              </a:spcBef>
              <a:spcAft>
                <a:spcPts val="0"/>
              </a:spcAft>
              <a:buClr>
                <a:schemeClr val="dk1"/>
              </a:buClr>
              <a:buSzPts val="1100"/>
              <a:buFont typeface="Arial"/>
              <a:buNone/>
            </a:pPr>
            <a:r>
              <a:rPr lang="iw-IL" sz="1600">
                <a:solidFill>
                  <a:schemeClr val="dk1"/>
                </a:solidFill>
                <a:latin typeface="Garamond"/>
                <a:ea typeface="Garamond"/>
                <a:cs typeface="Garamond"/>
                <a:sym typeface="Garamond"/>
              </a:rPr>
              <a:t>Ahava Steinbauer, M.Ed. - Professional Development Facilitator and Pedagogical Advisor, Oranim International School</a:t>
            </a:r>
            <a:endParaRPr sz="1600">
              <a:solidFill>
                <a:schemeClr val="dk1"/>
              </a:solidFill>
              <a:latin typeface="Garamond"/>
              <a:ea typeface="Garamond"/>
              <a:cs typeface="Garamond"/>
              <a:sym typeface="Garamond"/>
            </a:endParaRPr>
          </a:p>
          <a:p>
            <a:pPr indent="457200" lvl="0" marL="914400" rtl="0" algn="l">
              <a:lnSpc>
                <a:spcPct val="115000"/>
              </a:lnSpc>
              <a:spcBef>
                <a:spcPts val="0"/>
              </a:spcBef>
              <a:spcAft>
                <a:spcPts val="0"/>
              </a:spcAft>
              <a:buClr>
                <a:schemeClr val="dk1"/>
              </a:buClr>
              <a:buSzPts val="1100"/>
              <a:buFont typeface="Arial"/>
              <a:buNone/>
            </a:pPr>
            <a:r>
              <a:t/>
            </a:r>
            <a:endParaRPr sz="1200">
              <a:solidFill>
                <a:schemeClr val="dk1"/>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10:20 - 10:30 	</a:t>
            </a:r>
            <a:r>
              <a:rPr b="1" lang="iw-IL" sz="2100">
                <a:solidFill>
                  <a:schemeClr val="dk1"/>
                </a:solidFill>
                <a:latin typeface="Garamond"/>
                <a:ea typeface="Garamond"/>
                <a:cs typeface="Garamond"/>
                <a:sym typeface="Garamond"/>
              </a:rPr>
              <a:t>Short Break </a:t>
            </a:r>
            <a:endParaRPr b="1" sz="2100">
              <a:solidFill>
                <a:schemeClr val="dk1"/>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10:30 - 10:50 	</a:t>
            </a:r>
            <a:r>
              <a:rPr b="1" lang="iw-IL" sz="1700">
                <a:solidFill>
                  <a:schemeClr val="dk1"/>
                </a:solidFill>
                <a:latin typeface="Garamond"/>
                <a:ea typeface="Garamond"/>
                <a:cs typeface="Garamond"/>
                <a:sym typeface="Garamond"/>
              </a:rPr>
              <a:t>Activity - How to Create Digital Activities Using </a:t>
            </a:r>
            <a:r>
              <a:rPr b="1" lang="iw-IL" sz="1700">
                <a:solidFill>
                  <a:srgbClr val="0000FF"/>
                </a:solidFill>
                <a:uFill>
                  <a:noFill/>
                </a:uFill>
                <a:latin typeface="Garamond"/>
                <a:ea typeface="Garamond"/>
                <a:cs typeface="Garamond"/>
                <a:sym typeface="Garamond"/>
                <a:hlinkClick r:id="rId3">
                  <a:extLst>
                    <a:ext uri="{A12FA001-AC4F-418D-AE19-62706E023703}">
                      <ahyp:hlinkClr val="tx"/>
                    </a:ext>
                  </a:extLst>
                </a:hlinkClick>
              </a:rPr>
              <a:t>liveworksheets.com</a:t>
            </a:r>
            <a:endParaRPr b="1" sz="1700">
              <a:solidFill>
                <a:srgbClr val="0000FF"/>
              </a:solidFill>
              <a:latin typeface="Garamond"/>
              <a:ea typeface="Garamond"/>
              <a:cs typeface="Garamond"/>
              <a:sym typeface="Garamond"/>
            </a:endParaRPr>
          </a:p>
          <a:p>
            <a:pPr indent="457200" lvl="0" marL="91440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Sydney Brenner, Fellow </a:t>
            </a:r>
            <a:endParaRPr sz="1700">
              <a:solidFill>
                <a:schemeClr val="dk1"/>
              </a:solidFill>
              <a:latin typeface="Garamond"/>
              <a:ea typeface="Garamond"/>
              <a:cs typeface="Garamond"/>
              <a:sym typeface="Garamond"/>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10</a:t>
            </a:r>
            <a:r>
              <a:rPr lang="iw-IL" sz="1700">
                <a:solidFill>
                  <a:schemeClr val="dk1"/>
                </a:solidFill>
                <a:latin typeface="Garamond"/>
                <a:ea typeface="Garamond"/>
                <a:cs typeface="Garamond"/>
                <a:sym typeface="Garamond"/>
              </a:rPr>
              <a:t>:50 - 11:00	</a:t>
            </a:r>
            <a:r>
              <a:rPr b="1" lang="iw-IL" sz="1700">
                <a:solidFill>
                  <a:schemeClr val="dk1"/>
                </a:solidFill>
                <a:latin typeface="Garamond"/>
                <a:ea typeface="Garamond"/>
                <a:cs typeface="Garamond"/>
                <a:sym typeface="Garamond"/>
              </a:rPr>
              <a:t>Introducing the Topic - Speak-a-Thon - Speak and Share - UStar Project </a:t>
            </a:r>
            <a:endParaRPr sz="1700">
              <a:solidFill>
                <a:schemeClr val="dk1"/>
              </a:solidFill>
              <a:latin typeface="Garamond"/>
              <a:ea typeface="Garamond"/>
              <a:cs typeface="Garamond"/>
              <a:sym typeface="Garamond"/>
            </a:endParaRPr>
          </a:p>
          <a:p>
            <a:pPr indent="457200" lvl="0" marL="914400" rtl="0" algn="l">
              <a:lnSpc>
                <a:spcPct val="115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Hanny Fuks, M.A. - Toolbox Manager and Pedagogical Advisor, Oranim International School </a:t>
            </a:r>
            <a:endParaRPr sz="1700">
              <a:solidFill>
                <a:schemeClr val="dk1"/>
              </a:solidFill>
              <a:latin typeface="Garamond"/>
              <a:ea typeface="Garamond"/>
              <a:cs typeface="Garamond"/>
              <a:sym typeface="Garamond"/>
            </a:endParaRPr>
          </a:p>
          <a:p>
            <a:pPr indent="457200" lvl="0" marL="914400" rtl="0" algn="l">
              <a:lnSpc>
                <a:spcPct val="115000"/>
              </a:lnSpc>
              <a:spcBef>
                <a:spcPts val="0"/>
              </a:spcBef>
              <a:spcAft>
                <a:spcPts val="0"/>
              </a:spcAft>
              <a:buClr>
                <a:schemeClr val="dk1"/>
              </a:buClr>
              <a:buSzPts val="1100"/>
              <a:buFont typeface="Arial"/>
              <a:buNone/>
            </a:pPr>
            <a:r>
              <a:t/>
            </a:r>
            <a:endParaRPr sz="1200">
              <a:solidFill>
                <a:schemeClr val="dk1"/>
              </a:solidFill>
              <a:latin typeface="Garamond"/>
              <a:ea typeface="Garamond"/>
              <a:cs typeface="Garamond"/>
              <a:sym typeface="Garamond"/>
            </a:endParaRPr>
          </a:p>
          <a:p>
            <a:pPr indent="0" lvl="0" marL="0" rtl="0" algn="l">
              <a:lnSpc>
                <a:spcPct val="100000"/>
              </a:lnSpc>
              <a:spcBef>
                <a:spcPts val="0"/>
              </a:spcBef>
              <a:spcAft>
                <a:spcPts val="0"/>
              </a:spcAft>
              <a:buSzPts val="1798"/>
              <a:buNone/>
            </a:pPr>
            <a:r>
              <a:rPr lang="iw-IL" sz="1700">
                <a:solidFill>
                  <a:schemeClr val="dk1"/>
                </a:solidFill>
                <a:latin typeface="Garamond"/>
                <a:ea typeface="Garamond"/>
                <a:cs typeface="Garamond"/>
                <a:sym typeface="Garamond"/>
              </a:rPr>
              <a:t>11:00 - 12:20 	Breakout Activities - Individual Work</a:t>
            </a:r>
            <a:endParaRPr sz="1700">
              <a:solidFill>
                <a:schemeClr val="dk1"/>
              </a:solidFill>
              <a:latin typeface="Garamond"/>
              <a:ea typeface="Garamond"/>
              <a:cs typeface="Garamond"/>
              <a:sym typeface="Garamond"/>
            </a:endParaRPr>
          </a:p>
          <a:p>
            <a:pPr indent="0" lvl="0" marL="0" rtl="0" algn="l">
              <a:lnSpc>
                <a:spcPct val="100000"/>
              </a:lnSpc>
              <a:spcBef>
                <a:spcPts val="0"/>
              </a:spcBef>
              <a:spcAft>
                <a:spcPts val="0"/>
              </a:spcAft>
              <a:buSzPts val="1798"/>
              <a:buNone/>
            </a:pPr>
            <a:r>
              <a:t/>
            </a:r>
            <a:endParaRPr b="1" sz="1200">
              <a:solidFill>
                <a:schemeClr val="dk1"/>
              </a:solidFill>
              <a:latin typeface="Garamond"/>
              <a:ea typeface="Garamond"/>
              <a:cs typeface="Garamond"/>
              <a:sym typeface="Garamond"/>
            </a:endParaRPr>
          </a:p>
          <a:p>
            <a:pPr indent="0" lvl="0" marL="0" rtl="0" algn="l">
              <a:lnSpc>
                <a:spcPct val="100000"/>
              </a:lnSpc>
              <a:spcBef>
                <a:spcPts val="0"/>
              </a:spcBef>
              <a:spcAft>
                <a:spcPts val="0"/>
              </a:spcAft>
              <a:buSzPts val="1798"/>
              <a:buNone/>
            </a:pPr>
            <a:r>
              <a:rPr lang="iw-IL" sz="1700">
                <a:solidFill>
                  <a:schemeClr val="dk1"/>
                </a:solidFill>
                <a:latin typeface="Garamond"/>
                <a:ea typeface="Garamond"/>
                <a:cs typeface="Garamond"/>
                <a:sym typeface="Garamond"/>
              </a:rPr>
              <a:t>12:20 - 12:50</a:t>
            </a:r>
            <a:r>
              <a:rPr b="1" lang="iw-IL" sz="1700">
                <a:solidFill>
                  <a:schemeClr val="dk1"/>
                </a:solidFill>
                <a:latin typeface="Garamond"/>
                <a:ea typeface="Garamond"/>
                <a:cs typeface="Garamond"/>
                <a:sym typeface="Garamond"/>
              </a:rPr>
              <a:t> 	</a:t>
            </a:r>
            <a:r>
              <a:rPr lang="iw-IL" sz="1700">
                <a:solidFill>
                  <a:schemeClr val="dk1"/>
                </a:solidFill>
                <a:latin typeface="Garamond"/>
                <a:ea typeface="Garamond"/>
                <a:cs typeface="Garamond"/>
                <a:sym typeface="Garamond"/>
              </a:rPr>
              <a:t>Jigsaw  - Fellows Present</a:t>
            </a:r>
            <a:endParaRPr sz="1700">
              <a:solidFill>
                <a:schemeClr val="dk1"/>
              </a:solidFill>
              <a:latin typeface="Garamond"/>
              <a:ea typeface="Garamond"/>
              <a:cs typeface="Garamond"/>
              <a:sym typeface="Garamond"/>
            </a:endParaRPr>
          </a:p>
          <a:p>
            <a:pPr indent="0" lvl="0" marL="0" rtl="0" algn="l">
              <a:lnSpc>
                <a:spcPct val="100000"/>
              </a:lnSpc>
              <a:spcBef>
                <a:spcPts val="0"/>
              </a:spcBef>
              <a:spcAft>
                <a:spcPts val="0"/>
              </a:spcAft>
              <a:buSzPts val="1798"/>
              <a:buNone/>
            </a:pPr>
            <a:r>
              <a:t/>
            </a:r>
            <a:endParaRPr b="1" sz="1200">
              <a:solidFill>
                <a:schemeClr val="dk1"/>
              </a:solidFill>
              <a:latin typeface="Garamond"/>
              <a:ea typeface="Garamond"/>
              <a:cs typeface="Garamond"/>
              <a:sym typeface="Garamond"/>
            </a:endParaRPr>
          </a:p>
          <a:p>
            <a:pPr indent="0" lvl="0" marL="0" rtl="0" algn="l">
              <a:lnSpc>
                <a:spcPct val="100000"/>
              </a:lnSpc>
              <a:spcBef>
                <a:spcPts val="0"/>
              </a:spcBef>
              <a:spcAft>
                <a:spcPts val="0"/>
              </a:spcAft>
              <a:buClr>
                <a:schemeClr val="dk1"/>
              </a:buClr>
              <a:buSzPts val="1100"/>
              <a:buFont typeface="Arial"/>
              <a:buNone/>
            </a:pPr>
            <a:r>
              <a:rPr lang="iw-IL" sz="1700">
                <a:solidFill>
                  <a:schemeClr val="dk1"/>
                </a:solidFill>
                <a:latin typeface="Garamond"/>
                <a:ea typeface="Garamond"/>
                <a:cs typeface="Garamond"/>
                <a:sym typeface="Garamond"/>
              </a:rPr>
              <a:t>12:50 - 1:00 </a:t>
            </a:r>
            <a:r>
              <a:rPr b="1" lang="iw-IL" sz="1700">
                <a:solidFill>
                  <a:schemeClr val="dk1"/>
                </a:solidFill>
                <a:latin typeface="Garamond"/>
                <a:ea typeface="Garamond"/>
                <a:cs typeface="Garamond"/>
                <a:sym typeface="Garamond"/>
              </a:rPr>
              <a:t>   	</a:t>
            </a:r>
            <a:r>
              <a:rPr b="1" lang="iw-IL" sz="1700">
                <a:solidFill>
                  <a:schemeClr val="dk1"/>
                </a:solidFill>
                <a:latin typeface="Garamond"/>
                <a:ea typeface="Garamond"/>
                <a:cs typeface="Garamond"/>
                <a:sym typeface="Garamond"/>
              </a:rPr>
              <a:t>Closing Remarks and Questions</a:t>
            </a:r>
            <a:endParaRPr sz="1700">
              <a:solidFill>
                <a:schemeClr val="dk1"/>
              </a:solidFill>
              <a:latin typeface="Garamond"/>
              <a:ea typeface="Garamond"/>
              <a:cs typeface="Garamond"/>
              <a:sym typeface="Garamond"/>
            </a:endParaRPr>
          </a:p>
          <a:p>
            <a:pPr indent="0" lvl="0" marL="0" rtl="0" algn="l">
              <a:lnSpc>
                <a:spcPct val="100000"/>
              </a:lnSpc>
              <a:spcBef>
                <a:spcPts val="0"/>
              </a:spcBef>
              <a:spcAft>
                <a:spcPts val="0"/>
              </a:spcAft>
              <a:buSzPts val="1798"/>
              <a:buNone/>
            </a:pPr>
            <a:r>
              <a:t/>
            </a:r>
            <a:endParaRPr b="1" sz="1200">
              <a:solidFill>
                <a:schemeClr val="dk1"/>
              </a:solidFill>
              <a:latin typeface="Garamond"/>
              <a:ea typeface="Garamond"/>
              <a:cs typeface="Garamond"/>
              <a:sym typeface="Garamond"/>
            </a:endParaRPr>
          </a:p>
          <a:p>
            <a:pPr indent="0" lvl="0" marL="0" rtl="0" algn="l">
              <a:lnSpc>
                <a:spcPct val="100000"/>
              </a:lnSpc>
              <a:spcBef>
                <a:spcPts val="900"/>
              </a:spcBef>
              <a:spcAft>
                <a:spcPts val="0"/>
              </a:spcAft>
              <a:buSzPts val="1798"/>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txBox="1"/>
          <p:nvPr/>
        </p:nvSpPr>
        <p:spPr>
          <a:xfrm>
            <a:off x="2169500" y="1965667"/>
            <a:ext cx="8283900" cy="2810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00"/>
              <a:buFont typeface="Arial"/>
              <a:buNone/>
            </a:pPr>
            <a:r>
              <a:rPr b="1" i="0" lang="iw-IL" sz="5800" u="none" cap="none" strike="noStrike">
                <a:solidFill>
                  <a:schemeClr val="dk1"/>
                </a:solidFill>
                <a:latin typeface="Arial"/>
                <a:ea typeface="Arial"/>
                <a:cs typeface="Arial"/>
                <a:sym typeface="Arial"/>
              </a:rPr>
              <a:t>Thank you! </a:t>
            </a:r>
            <a:endParaRPr b="1" i="0" sz="5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800"/>
              <a:buFont typeface="Arial"/>
              <a:buNone/>
            </a:pPr>
            <a:r>
              <a:t/>
            </a:r>
            <a:endParaRPr b="1" i="0" sz="3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800"/>
              <a:buFont typeface="Arial"/>
              <a:buNone/>
            </a:pPr>
            <a:r>
              <a:rPr b="1" i="0" lang="iw-IL" sz="5800" u="none" cap="none" strike="noStrike">
                <a:solidFill>
                  <a:schemeClr val="dk1"/>
                </a:solidFill>
                <a:latin typeface="Arial"/>
                <a:ea typeface="Arial"/>
                <a:cs typeface="Arial"/>
                <a:sym typeface="Arial"/>
              </a:rPr>
              <a:t>Questions?</a:t>
            </a:r>
            <a:r>
              <a:rPr b="0" i="0" lang="iw-IL" sz="4800" u="none" cap="none" strike="noStrike">
                <a:solidFill>
                  <a:schemeClr val="dk1"/>
                </a:solidFill>
                <a:latin typeface="Arial"/>
                <a:ea typeface="Arial"/>
                <a:cs typeface="Arial"/>
                <a:sym typeface="Arial"/>
              </a:rPr>
              <a:t> </a:t>
            </a:r>
            <a:endParaRPr b="0" i="0" sz="4800" u="none" cap="none" strike="noStrike">
              <a:solidFill>
                <a:schemeClr val="dk1"/>
              </a:solidFill>
              <a:latin typeface="Arial"/>
              <a:ea typeface="Arial"/>
              <a:cs typeface="Arial"/>
              <a:sym typeface="Arial"/>
            </a:endParaRPr>
          </a:p>
        </p:txBody>
      </p:sp>
      <p:sp>
        <p:nvSpPr>
          <p:cNvPr id="324" name="Google Shape;324;p22"/>
          <p:cNvSpPr txBox="1"/>
          <p:nvPr/>
        </p:nvSpPr>
        <p:spPr>
          <a:xfrm flipH="1" rot="10800000">
            <a:off x="1428625" y="4456650"/>
            <a:ext cx="8126100" cy="401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aaa01716a3_0_582"/>
          <p:cNvSpPr txBox="1"/>
          <p:nvPr>
            <p:ph type="title"/>
          </p:nvPr>
        </p:nvSpPr>
        <p:spPr>
          <a:xfrm>
            <a:off x="505700" y="128325"/>
            <a:ext cx="10807200" cy="8469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Choose how you will present vocabulary</a:t>
            </a:r>
            <a:endParaRPr>
              <a:solidFill>
                <a:schemeClr val="lt1"/>
              </a:solidFill>
              <a:latin typeface="Arial"/>
              <a:ea typeface="Arial"/>
              <a:cs typeface="Arial"/>
              <a:sym typeface="Arial"/>
            </a:endParaRPr>
          </a:p>
        </p:txBody>
      </p:sp>
      <p:sp>
        <p:nvSpPr>
          <p:cNvPr id="331" name="Google Shape;331;gaaa01716a3_0_582"/>
          <p:cNvSpPr txBox="1"/>
          <p:nvPr>
            <p:ph idx="1" type="body"/>
          </p:nvPr>
        </p:nvSpPr>
        <p:spPr>
          <a:xfrm>
            <a:off x="505700" y="975225"/>
            <a:ext cx="10807200" cy="572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chemeClr val="dk1"/>
              </a:buClr>
              <a:buSzPts val="1100"/>
              <a:buFont typeface="Arial"/>
              <a:buNone/>
            </a:pPr>
            <a:r>
              <a:rPr b="1" lang="iw-IL" sz="2600">
                <a:solidFill>
                  <a:srgbClr val="000000"/>
                </a:solidFill>
              </a:rPr>
              <a:t>LEAD-IN </a:t>
            </a:r>
            <a:r>
              <a:rPr lang="iw-IL" sz="2600">
                <a:solidFill>
                  <a:srgbClr val="000000"/>
                </a:solidFill>
              </a:rPr>
              <a:t>  </a:t>
            </a:r>
            <a:endParaRPr sz="2600">
              <a:solidFill>
                <a:srgbClr val="000000"/>
              </a:solidFill>
            </a:endParaRPr>
          </a:p>
          <a:p>
            <a:pPr indent="0" lvl="0" marL="0" rtl="0" algn="l">
              <a:lnSpc>
                <a:spcPct val="100000"/>
              </a:lnSpc>
              <a:spcBef>
                <a:spcPts val="800"/>
              </a:spcBef>
              <a:spcAft>
                <a:spcPts val="0"/>
              </a:spcAft>
              <a:buClr>
                <a:schemeClr val="dk1"/>
              </a:buClr>
              <a:buSzPts val="1100"/>
              <a:buFont typeface="Arial"/>
              <a:buNone/>
            </a:pPr>
            <a:r>
              <a:rPr lang="iw-IL" sz="2600">
                <a:solidFill>
                  <a:srgbClr val="000000"/>
                </a:solidFill>
              </a:rPr>
              <a:t>Engage learners - motivate and inspire interest</a:t>
            </a:r>
            <a:endParaRPr sz="2600">
              <a:solidFill>
                <a:srgbClr val="000000"/>
              </a:solidFill>
            </a:endParaRPr>
          </a:p>
          <a:p>
            <a:pPr indent="0" lvl="0" marL="0" rtl="0" algn="l">
              <a:lnSpc>
                <a:spcPct val="100000"/>
              </a:lnSpc>
              <a:spcBef>
                <a:spcPts val="800"/>
              </a:spcBef>
              <a:spcAft>
                <a:spcPts val="0"/>
              </a:spcAft>
              <a:buClr>
                <a:schemeClr val="dk1"/>
              </a:buClr>
              <a:buSzPts val="1100"/>
              <a:buFont typeface="Arial"/>
              <a:buNone/>
            </a:pPr>
            <a:r>
              <a:rPr lang="iw-IL" sz="2600">
                <a:solidFill>
                  <a:srgbClr val="000000"/>
                </a:solidFill>
              </a:rPr>
              <a:t>                         - give context and situation</a:t>
            </a:r>
            <a:endParaRPr sz="2600">
              <a:solidFill>
                <a:srgbClr val="000000"/>
              </a:solidFill>
            </a:endParaRPr>
          </a:p>
          <a:p>
            <a:pPr indent="0" lvl="0" marL="0" rtl="0" algn="l">
              <a:lnSpc>
                <a:spcPct val="100000"/>
              </a:lnSpc>
              <a:spcBef>
                <a:spcPts val="800"/>
              </a:spcBef>
              <a:spcAft>
                <a:spcPts val="0"/>
              </a:spcAft>
              <a:buClr>
                <a:schemeClr val="dk1"/>
              </a:buClr>
              <a:buSzPts val="1100"/>
              <a:buFont typeface="Arial"/>
              <a:buNone/>
            </a:pPr>
            <a:r>
              <a:rPr lang="iw-IL" sz="2600">
                <a:solidFill>
                  <a:srgbClr val="000000"/>
                </a:solidFill>
              </a:rPr>
              <a:t>				 - sing a song/do an intro activity</a:t>
            </a:r>
            <a:endParaRPr sz="2600">
              <a:solidFill>
                <a:srgbClr val="000000"/>
              </a:solidFill>
            </a:endParaRPr>
          </a:p>
          <a:p>
            <a:pPr indent="0" lvl="0" marL="0" rtl="0" algn="l">
              <a:lnSpc>
                <a:spcPct val="100000"/>
              </a:lnSpc>
              <a:spcBef>
                <a:spcPts val="800"/>
              </a:spcBef>
              <a:spcAft>
                <a:spcPts val="0"/>
              </a:spcAft>
              <a:buClr>
                <a:schemeClr val="dk1"/>
              </a:buClr>
              <a:buSzPts val="1100"/>
              <a:buFont typeface="Arial"/>
              <a:buNone/>
            </a:pPr>
            <a:r>
              <a:rPr lang="iw-IL" sz="2600">
                <a:solidFill>
                  <a:srgbClr val="000000"/>
                </a:solidFill>
              </a:rPr>
              <a:t>                         - use visual aids</a:t>
            </a:r>
            <a:endParaRPr sz="1300">
              <a:solidFill>
                <a:srgbClr val="000000"/>
              </a:solidFill>
            </a:endParaRPr>
          </a:p>
          <a:p>
            <a:pPr indent="0" lvl="0" marL="0" rtl="0" algn="l">
              <a:lnSpc>
                <a:spcPct val="100000"/>
              </a:lnSpc>
              <a:spcBef>
                <a:spcPts val="800"/>
              </a:spcBef>
              <a:spcAft>
                <a:spcPts val="0"/>
              </a:spcAft>
              <a:buClr>
                <a:schemeClr val="dk1"/>
              </a:buClr>
              <a:buSzPts val="1100"/>
              <a:buFont typeface="Arial"/>
              <a:buNone/>
            </a:pPr>
            <a:r>
              <a:rPr b="1" lang="iw-IL" sz="2600">
                <a:solidFill>
                  <a:srgbClr val="000000"/>
                </a:solidFill>
              </a:rPr>
              <a:t>PRESENT NEW WORDS</a:t>
            </a:r>
            <a:endParaRPr b="1" sz="2600">
              <a:solidFill>
                <a:srgbClr val="000000"/>
              </a:solidFill>
            </a:endParaRPr>
          </a:p>
          <a:p>
            <a:pPr indent="0" lvl="0" marL="0" rtl="0" algn="l">
              <a:lnSpc>
                <a:spcPct val="100000"/>
              </a:lnSpc>
              <a:spcBef>
                <a:spcPts val="800"/>
              </a:spcBef>
              <a:spcAft>
                <a:spcPts val="0"/>
              </a:spcAft>
              <a:buClr>
                <a:schemeClr val="dk1"/>
              </a:buClr>
              <a:buSzPts val="1100"/>
              <a:buFont typeface="Arial"/>
              <a:buNone/>
            </a:pPr>
            <a:r>
              <a:rPr lang="iw-IL" sz="2600">
                <a:solidFill>
                  <a:srgbClr val="000000"/>
                </a:solidFill>
              </a:rPr>
              <a:t> Use Visual Aids (items, pictures)</a:t>
            </a:r>
            <a:endParaRPr sz="2600">
              <a:solidFill>
                <a:srgbClr val="000000"/>
              </a:solidFill>
            </a:endParaRPr>
          </a:p>
          <a:p>
            <a:pPr indent="0" lvl="0" marL="0" rtl="0" algn="l">
              <a:lnSpc>
                <a:spcPct val="100000"/>
              </a:lnSpc>
              <a:spcBef>
                <a:spcPts val="800"/>
              </a:spcBef>
              <a:spcAft>
                <a:spcPts val="0"/>
              </a:spcAft>
              <a:buClr>
                <a:schemeClr val="dk1"/>
              </a:buClr>
              <a:buSzPts val="1100"/>
              <a:buFont typeface="Arial"/>
              <a:buNone/>
            </a:pPr>
            <a:r>
              <a:rPr lang="iw-IL" sz="2600">
                <a:solidFill>
                  <a:srgbClr val="000000"/>
                </a:solidFill>
              </a:rPr>
              <a:t> Describe, explain, demonstrate:</a:t>
            </a:r>
            <a:endParaRPr sz="2600">
              <a:solidFill>
                <a:srgbClr val="000000"/>
              </a:solidFill>
            </a:endParaRPr>
          </a:p>
          <a:p>
            <a:pPr indent="-393700" lvl="0" marL="457200" rtl="0" algn="l">
              <a:lnSpc>
                <a:spcPct val="100000"/>
              </a:lnSpc>
              <a:spcBef>
                <a:spcPts val="800"/>
              </a:spcBef>
              <a:spcAft>
                <a:spcPts val="0"/>
              </a:spcAft>
              <a:buClr>
                <a:srgbClr val="000000"/>
              </a:buClr>
              <a:buSzPts val="2600"/>
              <a:buAutoNum type="arabicPeriod"/>
            </a:pPr>
            <a:r>
              <a:rPr lang="iw-IL" sz="2600">
                <a:solidFill>
                  <a:srgbClr val="000000"/>
                </a:solidFill>
              </a:rPr>
              <a:t>Recognition </a:t>
            </a:r>
            <a:endParaRPr sz="2600">
              <a:solidFill>
                <a:srgbClr val="000000"/>
              </a:solidFill>
            </a:endParaRPr>
          </a:p>
          <a:p>
            <a:pPr indent="-393700" lvl="0" marL="457200" rtl="0" algn="l">
              <a:lnSpc>
                <a:spcPct val="100000"/>
              </a:lnSpc>
              <a:spcBef>
                <a:spcPts val="0"/>
              </a:spcBef>
              <a:spcAft>
                <a:spcPts val="0"/>
              </a:spcAft>
              <a:buClr>
                <a:srgbClr val="000000"/>
              </a:buClr>
              <a:buSzPts val="2600"/>
              <a:buAutoNum type="arabicPeriod"/>
            </a:pPr>
            <a:r>
              <a:rPr lang="iw-IL" sz="2600">
                <a:solidFill>
                  <a:srgbClr val="000000"/>
                </a:solidFill>
              </a:rPr>
              <a:t>Repetition</a:t>
            </a:r>
            <a:endParaRPr sz="2600">
              <a:solidFill>
                <a:srgbClr val="000000"/>
              </a:solidFill>
            </a:endParaRPr>
          </a:p>
          <a:p>
            <a:pPr indent="-393700" lvl="0" marL="457200" rtl="0" algn="l">
              <a:lnSpc>
                <a:spcPct val="100000"/>
              </a:lnSpc>
              <a:spcBef>
                <a:spcPts val="0"/>
              </a:spcBef>
              <a:spcAft>
                <a:spcPts val="0"/>
              </a:spcAft>
              <a:buClr>
                <a:srgbClr val="000000"/>
              </a:buClr>
              <a:buSzPts val="2600"/>
              <a:buAutoNum type="arabicPeriod"/>
            </a:pPr>
            <a:r>
              <a:rPr lang="iw-IL" sz="2600">
                <a:solidFill>
                  <a:srgbClr val="000000"/>
                </a:solidFill>
              </a:rPr>
              <a:t>Production</a:t>
            </a:r>
            <a:endParaRPr sz="2600">
              <a:solidFill>
                <a:srgbClr val="000000"/>
              </a:solidFill>
            </a:endParaRPr>
          </a:p>
          <a:p>
            <a:pPr indent="0" lvl="0" marL="0" rtl="1" algn="r">
              <a:lnSpc>
                <a:spcPct val="100000"/>
              </a:lnSpc>
              <a:spcBef>
                <a:spcPts val="800"/>
              </a:spcBef>
              <a:spcAft>
                <a:spcPts val="0"/>
              </a:spcAft>
              <a:buClr>
                <a:schemeClr val="dk1"/>
              </a:buClr>
              <a:buSzPts val="1100"/>
              <a:buFont typeface="Arial"/>
              <a:buNone/>
            </a:pPr>
            <a:r>
              <a:t/>
            </a:r>
            <a:endParaRPr b="1" sz="42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b2cbc1a604_0_0"/>
          <p:cNvSpPr txBox="1"/>
          <p:nvPr>
            <p:ph type="title"/>
          </p:nvPr>
        </p:nvSpPr>
        <p:spPr>
          <a:xfrm>
            <a:off x="505700" y="75775"/>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Model Flashcard or Slide</a:t>
            </a:r>
            <a:endParaRPr>
              <a:solidFill>
                <a:schemeClr val="lt1"/>
              </a:solidFill>
              <a:latin typeface="Arial"/>
              <a:ea typeface="Arial"/>
              <a:cs typeface="Arial"/>
              <a:sym typeface="Arial"/>
            </a:endParaRPr>
          </a:p>
        </p:txBody>
      </p:sp>
      <p:sp>
        <p:nvSpPr>
          <p:cNvPr id="338" name="Google Shape;338;gb2cbc1a604_0_0"/>
          <p:cNvSpPr txBox="1"/>
          <p:nvPr>
            <p:ph idx="1" type="body"/>
          </p:nvPr>
        </p:nvSpPr>
        <p:spPr>
          <a:xfrm>
            <a:off x="853700" y="1222375"/>
            <a:ext cx="4779300" cy="4937100"/>
          </a:xfrm>
          <a:prstGeom prst="rect">
            <a:avLst/>
          </a:prstGeom>
          <a:noFill/>
          <a:ln>
            <a:noFill/>
          </a:ln>
        </p:spPr>
        <p:txBody>
          <a:bodyPr anchorCtr="0" anchor="t" bIns="45700" lIns="91425" spcFirstLastPara="1" rIns="91425" wrap="square" tIns="45700">
            <a:noAutofit/>
          </a:bodyPr>
          <a:lstStyle/>
          <a:p>
            <a:pPr indent="0" lvl="0" marL="1828800" rtl="0" algn="l">
              <a:lnSpc>
                <a:spcPct val="100000"/>
              </a:lnSpc>
              <a:spcBef>
                <a:spcPts val="0"/>
              </a:spcBef>
              <a:spcAft>
                <a:spcPts val="0"/>
              </a:spcAft>
              <a:buNone/>
            </a:pPr>
            <a:r>
              <a:t/>
            </a:r>
            <a:endParaRPr b="1" sz="5400"/>
          </a:p>
          <a:p>
            <a:pPr indent="0" lvl="0" marL="457200" rtl="0" algn="l">
              <a:lnSpc>
                <a:spcPct val="100000"/>
              </a:lnSpc>
              <a:spcBef>
                <a:spcPts val="0"/>
              </a:spcBef>
              <a:spcAft>
                <a:spcPts val="0"/>
              </a:spcAft>
              <a:buNone/>
            </a:pPr>
            <a:r>
              <a:t/>
            </a:r>
            <a:endParaRPr sz="42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
        <p:nvSpPr>
          <p:cNvPr id="339" name="Google Shape;339;gb2cbc1a604_0_0"/>
          <p:cNvSpPr txBox="1"/>
          <p:nvPr/>
        </p:nvSpPr>
        <p:spPr>
          <a:xfrm>
            <a:off x="5632875" y="1642750"/>
            <a:ext cx="5679900" cy="46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Calibri"/>
              <a:ea typeface="Calibri"/>
              <a:cs typeface="Calibri"/>
              <a:sym typeface="Calibri"/>
            </a:endParaRPr>
          </a:p>
        </p:txBody>
      </p:sp>
      <p:pic>
        <p:nvPicPr>
          <p:cNvPr id="340" name="Google Shape;340;gb2cbc1a604_0_0"/>
          <p:cNvPicPr preferRelativeResize="0"/>
          <p:nvPr/>
        </p:nvPicPr>
        <p:blipFill>
          <a:blip r:embed="rId3">
            <a:alphaModFix/>
          </a:blip>
          <a:stretch>
            <a:fillRect/>
          </a:stretch>
        </p:blipFill>
        <p:spPr>
          <a:xfrm>
            <a:off x="3186216" y="1311251"/>
            <a:ext cx="5819558" cy="4937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b2cbc1a604_0_17"/>
          <p:cNvSpPr txBox="1"/>
          <p:nvPr>
            <p:ph type="title"/>
          </p:nvPr>
        </p:nvSpPr>
        <p:spPr>
          <a:xfrm>
            <a:off x="505700" y="75775"/>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Model Flashcard or Slide</a:t>
            </a:r>
            <a:endParaRPr>
              <a:solidFill>
                <a:schemeClr val="lt1"/>
              </a:solidFill>
              <a:latin typeface="Arial"/>
              <a:ea typeface="Arial"/>
              <a:cs typeface="Arial"/>
              <a:sym typeface="Arial"/>
            </a:endParaRPr>
          </a:p>
        </p:txBody>
      </p:sp>
      <p:sp>
        <p:nvSpPr>
          <p:cNvPr id="347" name="Google Shape;347;gb2cbc1a604_0_17"/>
          <p:cNvSpPr txBox="1"/>
          <p:nvPr>
            <p:ph idx="1" type="body"/>
          </p:nvPr>
        </p:nvSpPr>
        <p:spPr>
          <a:xfrm>
            <a:off x="505700" y="1201475"/>
            <a:ext cx="10807200" cy="4937100"/>
          </a:xfrm>
          <a:prstGeom prst="rect">
            <a:avLst/>
          </a:prstGeom>
          <a:noFill/>
          <a:ln>
            <a:noFill/>
          </a:ln>
        </p:spPr>
        <p:txBody>
          <a:bodyPr anchorCtr="0" anchor="t" bIns="45700" lIns="91425" spcFirstLastPara="1" rIns="91425" wrap="square" tIns="45700">
            <a:noAutofit/>
          </a:bodyPr>
          <a:lstStyle/>
          <a:p>
            <a:pPr indent="0" lvl="0" marL="1828800" rtl="0" algn="l">
              <a:lnSpc>
                <a:spcPct val="100000"/>
              </a:lnSpc>
              <a:spcBef>
                <a:spcPts val="0"/>
              </a:spcBef>
              <a:spcAft>
                <a:spcPts val="0"/>
              </a:spcAft>
              <a:buNone/>
            </a:pPr>
            <a:r>
              <a:rPr b="1" lang="iw-IL" sz="5400"/>
              <a:t>monster</a:t>
            </a:r>
            <a:endParaRPr b="1" sz="5400"/>
          </a:p>
          <a:p>
            <a:pPr indent="0" lvl="0" marL="457200" rtl="0" algn="l">
              <a:lnSpc>
                <a:spcPct val="100000"/>
              </a:lnSpc>
              <a:spcBef>
                <a:spcPts val="0"/>
              </a:spcBef>
              <a:spcAft>
                <a:spcPts val="0"/>
              </a:spcAft>
              <a:buNone/>
            </a:pPr>
            <a:r>
              <a:t/>
            </a:r>
            <a:endParaRPr sz="42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pic>
        <p:nvPicPr>
          <p:cNvPr id="348" name="Google Shape;348;gb2cbc1a604_0_17"/>
          <p:cNvPicPr preferRelativeResize="0"/>
          <p:nvPr/>
        </p:nvPicPr>
        <p:blipFill>
          <a:blip r:embed="rId3">
            <a:alphaModFix/>
          </a:blip>
          <a:stretch>
            <a:fillRect/>
          </a:stretch>
        </p:blipFill>
        <p:spPr>
          <a:xfrm>
            <a:off x="5523402" y="2160672"/>
            <a:ext cx="3828725" cy="3248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aaa01716a3_0_168"/>
          <p:cNvSpPr txBox="1"/>
          <p:nvPr>
            <p:ph type="title"/>
          </p:nvPr>
        </p:nvSpPr>
        <p:spPr>
          <a:xfrm>
            <a:off x="505700" y="75775"/>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Model Flashcard or Slide</a:t>
            </a:r>
            <a:endParaRPr>
              <a:solidFill>
                <a:schemeClr val="lt1"/>
              </a:solidFill>
              <a:latin typeface="Arial"/>
              <a:ea typeface="Arial"/>
              <a:cs typeface="Arial"/>
              <a:sym typeface="Arial"/>
            </a:endParaRPr>
          </a:p>
        </p:txBody>
      </p:sp>
      <p:sp>
        <p:nvSpPr>
          <p:cNvPr id="355" name="Google Shape;355;gaaa01716a3_0_168"/>
          <p:cNvSpPr txBox="1"/>
          <p:nvPr>
            <p:ph idx="1" type="body"/>
          </p:nvPr>
        </p:nvSpPr>
        <p:spPr>
          <a:xfrm>
            <a:off x="505700" y="1201475"/>
            <a:ext cx="10807200" cy="4937100"/>
          </a:xfrm>
          <a:prstGeom prst="rect">
            <a:avLst/>
          </a:prstGeom>
          <a:noFill/>
          <a:ln>
            <a:noFill/>
          </a:ln>
        </p:spPr>
        <p:txBody>
          <a:bodyPr anchorCtr="0" anchor="t" bIns="45700" lIns="91425" spcFirstLastPara="1" rIns="91425" wrap="square" tIns="45700">
            <a:noAutofit/>
          </a:bodyPr>
          <a:lstStyle/>
          <a:p>
            <a:pPr indent="0" lvl="0" marL="1828800" rtl="0" algn="l">
              <a:lnSpc>
                <a:spcPct val="100000"/>
              </a:lnSpc>
              <a:spcBef>
                <a:spcPts val="0"/>
              </a:spcBef>
              <a:spcAft>
                <a:spcPts val="0"/>
              </a:spcAft>
              <a:buNone/>
            </a:pPr>
            <a:r>
              <a:rPr b="1" lang="iw-IL" sz="5400"/>
              <a:t>monster</a:t>
            </a:r>
            <a:endParaRPr b="1" sz="5400"/>
          </a:p>
          <a:p>
            <a:pPr indent="0" lvl="0" marL="457200" rtl="0" algn="l">
              <a:lnSpc>
                <a:spcPct val="100000"/>
              </a:lnSpc>
              <a:spcBef>
                <a:spcPts val="0"/>
              </a:spcBef>
              <a:spcAft>
                <a:spcPts val="0"/>
              </a:spcAft>
              <a:buNone/>
            </a:pPr>
            <a:r>
              <a:t/>
            </a:r>
            <a:endParaRPr sz="42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
        <p:nvSpPr>
          <p:cNvPr id="356" name="Google Shape;356;gaaa01716a3_0_168"/>
          <p:cNvSpPr txBox="1"/>
          <p:nvPr/>
        </p:nvSpPr>
        <p:spPr>
          <a:xfrm>
            <a:off x="8945875" y="5500300"/>
            <a:ext cx="2703600" cy="8541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iw-IL" sz="5400">
                <a:solidFill>
                  <a:schemeClr val="dk1"/>
                </a:solidFill>
                <a:latin typeface="Calibri"/>
                <a:ea typeface="Calibri"/>
                <a:cs typeface="Calibri"/>
                <a:sym typeface="Calibri"/>
              </a:rPr>
              <a:t>מפלצת</a:t>
            </a:r>
            <a:endParaRPr>
              <a:latin typeface="Calibri"/>
              <a:ea typeface="Calibri"/>
              <a:cs typeface="Calibri"/>
              <a:sym typeface="Calibri"/>
            </a:endParaRPr>
          </a:p>
        </p:txBody>
      </p:sp>
      <p:pic>
        <p:nvPicPr>
          <p:cNvPr id="357" name="Google Shape;357;gaaa01716a3_0_168"/>
          <p:cNvPicPr preferRelativeResize="0"/>
          <p:nvPr/>
        </p:nvPicPr>
        <p:blipFill>
          <a:blip r:embed="rId3">
            <a:alphaModFix/>
          </a:blip>
          <a:stretch>
            <a:fillRect/>
          </a:stretch>
        </p:blipFill>
        <p:spPr>
          <a:xfrm>
            <a:off x="3669388" y="2238575"/>
            <a:ext cx="4853225" cy="39856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b2cbc1a604_0_8"/>
          <p:cNvSpPr txBox="1"/>
          <p:nvPr>
            <p:ph type="title"/>
          </p:nvPr>
        </p:nvSpPr>
        <p:spPr>
          <a:xfrm>
            <a:off x="505700" y="75775"/>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Model Flashcard or Slide</a:t>
            </a:r>
            <a:endParaRPr>
              <a:solidFill>
                <a:schemeClr val="lt1"/>
              </a:solidFill>
              <a:latin typeface="Arial"/>
              <a:ea typeface="Arial"/>
              <a:cs typeface="Arial"/>
              <a:sym typeface="Arial"/>
            </a:endParaRPr>
          </a:p>
        </p:txBody>
      </p:sp>
      <p:sp>
        <p:nvSpPr>
          <p:cNvPr id="364" name="Google Shape;364;gb2cbc1a604_0_8"/>
          <p:cNvSpPr txBox="1"/>
          <p:nvPr>
            <p:ph idx="1" type="body"/>
          </p:nvPr>
        </p:nvSpPr>
        <p:spPr>
          <a:xfrm>
            <a:off x="505700" y="1222375"/>
            <a:ext cx="10807200" cy="4937100"/>
          </a:xfrm>
          <a:prstGeom prst="rect">
            <a:avLst/>
          </a:prstGeom>
          <a:noFill/>
          <a:ln>
            <a:noFill/>
          </a:ln>
        </p:spPr>
        <p:txBody>
          <a:bodyPr anchorCtr="0" anchor="t" bIns="45700" lIns="91425" spcFirstLastPara="1" rIns="91425" wrap="square" tIns="45700">
            <a:noAutofit/>
          </a:bodyPr>
          <a:lstStyle/>
          <a:p>
            <a:pPr indent="0" lvl="0" marL="1828800" rtl="0" algn="l">
              <a:lnSpc>
                <a:spcPct val="100000"/>
              </a:lnSpc>
              <a:spcBef>
                <a:spcPts val="0"/>
              </a:spcBef>
              <a:spcAft>
                <a:spcPts val="0"/>
              </a:spcAft>
              <a:buNone/>
            </a:pPr>
            <a:r>
              <a:rPr b="1" lang="iw-IL" sz="5400"/>
              <a:t>monster</a:t>
            </a:r>
            <a:endParaRPr b="1" sz="5400"/>
          </a:p>
          <a:p>
            <a:pPr indent="0" lvl="0" marL="457200" rtl="0" algn="l">
              <a:lnSpc>
                <a:spcPct val="100000"/>
              </a:lnSpc>
              <a:spcBef>
                <a:spcPts val="0"/>
              </a:spcBef>
              <a:spcAft>
                <a:spcPts val="0"/>
              </a:spcAft>
              <a:buNone/>
            </a:pPr>
            <a:r>
              <a:t/>
            </a:r>
            <a:endParaRPr sz="42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
        <p:nvSpPr>
          <p:cNvPr id="365" name="Google Shape;365;gb2cbc1a604_0_8"/>
          <p:cNvSpPr txBox="1"/>
          <p:nvPr/>
        </p:nvSpPr>
        <p:spPr>
          <a:xfrm>
            <a:off x="2868025" y="5677825"/>
            <a:ext cx="7399200" cy="19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w-IL" sz="6000">
                <a:latin typeface="Calibri"/>
                <a:ea typeface="Calibri"/>
                <a:cs typeface="Calibri"/>
                <a:sym typeface="Calibri"/>
              </a:rPr>
              <a:t>My monster is blue.</a:t>
            </a:r>
            <a:endParaRPr b="1" sz="6000">
              <a:latin typeface="Calibri"/>
              <a:ea typeface="Calibri"/>
              <a:cs typeface="Calibri"/>
              <a:sym typeface="Calibri"/>
            </a:endParaRPr>
          </a:p>
          <a:p>
            <a:pPr indent="0" lvl="0" marL="0" rtl="0" algn="l">
              <a:spcBef>
                <a:spcPts val="0"/>
              </a:spcBef>
              <a:spcAft>
                <a:spcPts val="0"/>
              </a:spcAft>
              <a:buNone/>
            </a:pPr>
            <a:r>
              <a:t/>
            </a:r>
            <a:endParaRPr b="1" sz="4000">
              <a:latin typeface="Calibri"/>
              <a:ea typeface="Calibri"/>
              <a:cs typeface="Calibri"/>
              <a:sym typeface="Calibri"/>
            </a:endParaRPr>
          </a:p>
          <a:p>
            <a:pPr indent="0" lvl="0" marL="0" rtl="0" algn="l">
              <a:spcBef>
                <a:spcPts val="0"/>
              </a:spcBef>
              <a:spcAft>
                <a:spcPts val="0"/>
              </a:spcAft>
              <a:buNone/>
            </a:pPr>
            <a:r>
              <a:rPr b="1" lang="iw-IL" sz="4000">
                <a:latin typeface="Calibri"/>
                <a:ea typeface="Calibri"/>
                <a:cs typeface="Calibri"/>
                <a:sym typeface="Calibri"/>
              </a:rPr>
              <a:t>  </a:t>
            </a:r>
            <a:endParaRPr b="1" sz="4000">
              <a:latin typeface="Calibri"/>
              <a:ea typeface="Calibri"/>
              <a:cs typeface="Calibri"/>
              <a:sym typeface="Calibri"/>
            </a:endParaRPr>
          </a:p>
          <a:p>
            <a:pPr indent="0" lvl="0" marL="0" rtl="0" algn="l">
              <a:spcBef>
                <a:spcPts val="0"/>
              </a:spcBef>
              <a:spcAft>
                <a:spcPts val="0"/>
              </a:spcAft>
              <a:buNone/>
            </a:pPr>
            <a:r>
              <a:t/>
            </a:r>
            <a:endParaRPr b="1" sz="4000">
              <a:latin typeface="Calibri"/>
              <a:ea typeface="Calibri"/>
              <a:cs typeface="Calibri"/>
              <a:sym typeface="Calibri"/>
            </a:endParaRPr>
          </a:p>
        </p:txBody>
      </p:sp>
      <p:pic>
        <p:nvPicPr>
          <p:cNvPr id="366" name="Google Shape;366;gb2cbc1a604_0_8"/>
          <p:cNvPicPr preferRelativeResize="0"/>
          <p:nvPr/>
        </p:nvPicPr>
        <p:blipFill>
          <a:blip r:embed="rId3">
            <a:alphaModFix/>
          </a:blip>
          <a:stretch>
            <a:fillRect/>
          </a:stretch>
        </p:blipFill>
        <p:spPr>
          <a:xfrm>
            <a:off x="5523402" y="2160672"/>
            <a:ext cx="3828725" cy="3248150"/>
          </a:xfrm>
          <a:prstGeom prst="rect">
            <a:avLst/>
          </a:prstGeom>
          <a:noFill/>
          <a:ln>
            <a:noFill/>
          </a:ln>
        </p:spPr>
      </p:pic>
      <p:sp>
        <p:nvSpPr>
          <p:cNvPr id="367" name="Google Shape;367;gb2cbc1a604_0_8"/>
          <p:cNvSpPr/>
          <p:nvPr/>
        </p:nvSpPr>
        <p:spPr>
          <a:xfrm>
            <a:off x="2817300" y="6132025"/>
            <a:ext cx="6557400" cy="104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aaa01716a3_0_176"/>
          <p:cNvSpPr txBox="1"/>
          <p:nvPr>
            <p:ph type="title"/>
          </p:nvPr>
        </p:nvSpPr>
        <p:spPr>
          <a:xfrm>
            <a:off x="505700" y="75775"/>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Model Flashcard or Slide</a:t>
            </a:r>
            <a:endParaRPr>
              <a:solidFill>
                <a:schemeClr val="lt1"/>
              </a:solidFill>
              <a:latin typeface="Arial"/>
              <a:ea typeface="Arial"/>
              <a:cs typeface="Arial"/>
              <a:sym typeface="Arial"/>
            </a:endParaRPr>
          </a:p>
        </p:txBody>
      </p:sp>
      <p:sp>
        <p:nvSpPr>
          <p:cNvPr id="374" name="Google Shape;374;gaaa01716a3_0_176"/>
          <p:cNvSpPr txBox="1"/>
          <p:nvPr>
            <p:ph idx="1" type="body"/>
          </p:nvPr>
        </p:nvSpPr>
        <p:spPr>
          <a:xfrm>
            <a:off x="505700" y="1222375"/>
            <a:ext cx="10807200" cy="4937100"/>
          </a:xfrm>
          <a:prstGeom prst="rect">
            <a:avLst/>
          </a:prstGeom>
          <a:noFill/>
          <a:ln>
            <a:noFill/>
          </a:ln>
        </p:spPr>
        <p:txBody>
          <a:bodyPr anchorCtr="0" anchor="t" bIns="45700" lIns="91425" spcFirstLastPara="1" rIns="91425" wrap="square" tIns="45700">
            <a:noAutofit/>
          </a:bodyPr>
          <a:lstStyle/>
          <a:p>
            <a:pPr indent="0" lvl="0" marL="1828800" rtl="0" algn="l">
              <a:lnSpc>
                <a:spcPct val="100000"/>
              </a:lnSpc>
              <a:spcBef>
                <a:spcPts val="0"/>
              </a:spcBef>
              <a:spcAft>
                <a:spcPts val="0"/>
              </a:spcAft>
              <a:buNone/>
            </a:pPr>
            <a:r>
              <a:rPr b="1" lang="iw-IL" sz="5300"/>
              <a:t>monster</a:t>
            </a:r>
            <a:endParaRPr b="1" sz="5300"/>
          </a:p>
          <a:p>
            <a:pPr indent="0" lvl="0" marL="457200" rtl="0" algn="l">
              <a:lnSpc>
                <a:spcPct val="100000"/>
              </a:lnSpc>
              <a:spcBef>
                <a:spcPts val="0"/>
              </a:spcBef>
              <a:spcAft>
                <a:spcPts val="0"/>
              </a:spcAft>
              <a:buNone/>
            </a:pPr>
            <a:r>
              <a:t/>
            </a:r>
            <a:endParaRPr sz="42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
        <p:nvSpPr>
          <p:cNvPr id="375" name="Google Shape;375;gaaa01716a3_0_176"/>
          <p:cNvSpPr txBox="1"/>
          <p:nvPr/>
        </p:nvSpPr>
        <p:spPr>
          <a:xfrm>
            <a:off x="6350000" y="1809750"/>
            <a:ext cx="4635600" cy="43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w-IL" sz="5300">
                <a:latin typeface="Calibri"/>
                <a:ea typeface="Calibri"/>
                <a:cs typeface="Calibri"/>
                <a:sym typeface="Calibri"/>
              </a:rPr>
              <a:t>My monster has four arms.</a:t>
            </a:r>
            <a:endParaRPr b="1" sz="5300">
              <a:latin typeface="Calibri"/>
              <a:ea typeface="Calibri"/>
              <a:cs typeface="Calibri"/>
              <a:sym typeface="Calibri"/>
            </a:endParaRPr>
          </a:p>
          <a:p>
            <a:pPr indent="0" lvl="0" marL="0" rtl="0" algn="l">
              <a:spcBef>
                <a:spcPts val="0"/>
              </a:spcBef>
              <a:spcAft>
                <a:spcPts val="0"/>
              </a:spcAft>
              <a:buNone/>
            </a:pPr>
            <a:r>
              <a:rPr b="1" lang="iw-IL" sz="4000">
                <a:latin typeface="Calibri"/>
                <a:ea typeface="Calibri"/>
                <a:cs typeface="Calibri"/>
                <a:sym typeface="Calibri"/>
              </a:rPr>
              <a:t>  </a:t>
            </a:r>
            <a:endParaRPr b="1" sz="4000">
              <a:latin typeface="Calibri"/>
              <a:ea typeface="Calibri"/>
              <a:cs typeface="Calibri"/>
              <a:sym typeface="Calibri"/>
            </a:endParaRPr>
          </a:p>
          <a:p>
            <a:pPr indent="0" lvl="0" marL="0" rtl="0" algn="l">
              <a:spcBef>
                <a:spcPts val="0"/>
              </a:spcBef>
              <a:spcAft>
                <a:spcPts val="0"/>
              </a:spcAft>
              <a:buNone/>
            </a:pPr>
            <a:r>
              <a:t/>
            </a:r>
            <a:endParaRPr b="1" sz="4000">
              <a:latin typeface="Calibri"/>
              <a:ea typeface="Calibri"/>
              <a:cs typeface="Calibri"/>
              <a:sym typeface="Calibri"/>
            </a:endParaRPr>
          </a:p>
        </p:txBody>
      </p:sp>
      <p:pic>
        <p:nvPicPr>
          <p:cNvPr id="376" name="Google Shape;376;gaaa01716a3_0_176"/>
          <p:cNvPicPr preferRelativeResize="0"/>
          <p:nvPr/>
        </p:nvPicPr>
        <p:blipFill>
          <a:blip r:embed="rId3">
            <a:alphaModFix/>
          </a:blip>
          <a:stretch>
            <a:fillRect/>
          </a:stretch>
        </p:blipFill>
        <p:spPr>
          <a:xfrm>
            <a:off x="900500" y="2024090"/>
            <a:ext cx="5127182" cy="4349700"/>
          </a:xfrm>
          <a:prstGeom prst="rect">
            <a:avLst/>
          </a:prstGeom>
          <a:noFill/>
          <a:ln>
            <a:noFill/>
          </a:ln>
        </p:spPr>
      </p:pic>
      <p:sp>
        <p:nvSpPr>
          <p:cNvPr id="377" name="Google Shape;377;gaaa01716a3_0_176"/>
          <p:cNvSpPr/>
          <p:nvPr/>
        </p:nvSpPr>
        <p:spPr>
          <a:xfrm rot="1567647">
            <a:off x="309108" y="3196238"/>
            <a:ext cx="737790" cy="46717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aaa01716a3_0_176"/>
          <p:cNvSpPr/>
          <p:nvPr/>
        </p:nvSpPr>
        <p:spPr>
          <a:xfrm rot="1567647">
            <a:off x="570908" y="4846888"/>
            <a:ext cx="737790" cy="46717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aaa01716a3_0_176"/>
          <p:cNvSpPr/>
          <p:nvPr/>
        </p:nvSpPr>
        <p:spPr>
          <a:xfrm rot="-10263750">
            <a:off x="6164349" y="3655629"/>
            <a:ext cx="737656" cy="46707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aaa01716a3_0_176"/>
          <p:cNvSpPr/>
          <p:nvPr/>
        </p:nvSpPr>
        <p:spPr>
          <a:xfrm rot="-9217977">
            <a:off x="5763806" y="5259866"/>
            <a:ext cx="737639" cy="46716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aa12591c00_0_0"/>
          <p:cNvSpPr txBox="1"/>
          <p:nvPr>
            <p:ph type="title"/>
          </p:nvPr>
        </p:nvSpPr>
        <p:spPr>
          <a:xfrm>
            <a:off x="505700" y="257975"/>
            <a:ext cx="11239200" cy="9030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60000"/>
              </a:lnSpc>
              <a:spcBef>
                <a:spcPts val="1100"/>
              </a:spcBef>
              <a:spcAft>
                <a:spcPts val="0"/>
              </a:spcAft>
              <a:buClr>
                <a:schemeClr val="dk1"/>
              </a:buClr>
              <a:buSzPts val="1100"/>
              <a:buFont typeface="Arial"/>
              <a:buNone/>
            </a:pPr>
            <a:r>
              <a:rPr b="1" lang="iw-IL" sz="4800">
                <a:solidFill>
                  <a:schemeClr val="accent2"/>
                </a:solidFill>
                <a:latin typeface="Bitter"/>
                <a:ea typeface="Bitter"/>
                <a:cs typeface="Bitter"/>
                <a:sym typeface="Bitter"/>
              </a:rPr>
              <a:t>U-Star</a:t>
            </a:r>
            <a:r>
              <a:rPr lang="iw-IL" sz="4800">
                <a:solidFill>
                  <a:schemeClr val="accent2"/>
                </a:solidFill>
                <a:latin typeface="Bitter"/>
                <a:ea typeface="Bitter"/>
                <a:cs typeface="Bitter"/>
                <a:sym typeface="Bitter"/>
              </a:rPr>
              <a:t>🌟Program Description</a:t>
            </a:r>
            <a:endParaRPr sz="4800">
              <a:solidFill>
                <a:schemeClr val="lt1"/>
              </a:solidFill>
              <a:latin typeface="Arial"/>
              <a:ea typeface="Arial"/>
              <a:cs typeface="Arial"/>
              <a:sym typeface="Arial"/>
            </a:endParaRPr>
          </a:p>
        </p:txBody>
      </p:sp>
      <p:sp>
        <p:nvSpPr>
          <p:cNvPr id="387" name="Google Shape;387;gaa12591c00_0_0"/>
          <p:cNvSpPr txBox="1"/>
          <p:nvPr>
            <p:ph idx="1" type="body"/>
          </p:nvPr>
        </p:nvSpPr>
        <p:spPr>
          <a:xfrm>
            <a:off x="505700" y="1604025"/>
            <a:ext cx="10283700" cy="5091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800"/>
              </a:spcBef>
              <a:spcAft>
                <a:spcPts val="0"/>
              </a:spcAft>
              <a:buSzPts val="1798"/>
              <a:buNone/>
            </a:pPr>
            <a:r>
              <a:t/>
            </a:r>
            <a:endParaRPr sz="2400">
              <a:solidFill>
                <a:srgbClr val="0C0C0C"/>
              </a:solidFill>
              <a:latin typeface="Arial"/>
              <a:ea typeface="Arial"/>
              <a:cs typeface="Arial"/>
              <a:sym typeface="Arial"/>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
        <p:nvSpPr>
          <p:cNvPr id="388" name="Google Shape;388;gaa12591c00_0_0"/>
          <p:cNvSpPr txBox="1"/>
          <p:nvPr/>
        </p:nvSpPr>
        <p:spPr>
          <a:xfrm>
            <a:off x="476400" y="1160975"/>
            <a:ext cx="11239200" cy="5534700"/>
          </a:xfrm>
          <a:prstGeom prst="rect">
            <a:avLst/>
          </a:prstGeom>
          <a:noFill/>
          <a:ln>
            <a:noFill/>
          </a:ln>
        </p:spPr>
        <p:txBody>
          <a:bodyPr anchorCtr="0" anchor="t" bIns="91425" lIns="91425" spcFirstLastPara="1" rIns="91425" wrap="square" tIns="91425">
            <a:noAutofit/>
          </a:bodyPr>
          <a:lstStyle/>
          <a:p>
            <a:pPr indent="0" lvl="0" marL="0" marR="0" rtl="0" algn="l">
              <a:lnSpc>
                <a:spcPct val="160000"/>
              </a:lnSpc>
              <a:spcBef>
                <a:spcPts val="1100"/>
              </a:spcBef>
              <a:spcAft>
                <a:spcPts val="0"/>
              </a:spcAft>
              <a:buClr>
                <a:srgbClr val="000000"/>
              </a:buClr>
              <a:buSzPts val="2700"/>
              <a:buFont typeface="Arial"/>
              <a:buNone/>
            </a:pPr>
            <a:r>
              <a:rPr b="1" i="0" lang="iw-IL" sz="2700" u="none" cap="none" strike="noStrike">
                <a:solidFill>
                  <a:schemeClr val="accent2"/>
                </a:solidFill>
                <a:latin typeface="Bitter"/>
                <a:ea typeface="Bitter"/>
                <a:cs typeface="Bitter"/>
                <a:sym typeface="Bitter"/>
              </a:rPr>
              <a:t>U-Star</a:t>
            </a:r>
            <a:r>
              <a:rPr b="0" i="0" lang="iw-IL" sz="2700" u="none" cap="none" strike="noStrike">
                <a:solidFill>
                  <a:schemeClr val="accent2"/>
                </a:solidFill>
                <a:latin typeface="Bitter"/>
                <a:ea typeface="Bitter"/>
                <a:cs typeface="Bitter"/>
                <a:sym typeface="Bitter"/>
              </a:rPr>
              <a:t>🌟 is a unique program created by Israel’s Ministry of Education designed to build students’ speaking skills. It includes: </a:t>
            </a:r>
            <a:endParaRPr b="0" i="0" sz="2700" u="none" cap="none" strike="noStrike">
              <a:solidFill>
                <a:schemeClr val="accent2"/>
              </a:solidFill>
              <a:latin typeface="Bitter"/>
              <a:ea typeface="Bitter"/>
              <a:cs typeface="Bitter"/>
              <a:sym typeface="Bitter"/>
            </a:endParaRPr>
          </a:p>
          <a:p>
            <a:pPr indent="-400050" lvl="0" marL="457200" marR="0" rtl="0" algn="l">
              <a:lnSpc>
                <a:spcPct val="160000"/>
              </a:lnSpc>
              <a:spcBef>
                <a:spcPts val="1100"/>
              </a:spcBef>
              <a:spcAft>
                <a:spcPts val="0"/>
              </a:spcAft>
              <a:buClr>
                <a:schemeClr val="accent2"/>
              </a:buClr>
              <a:buSzPts val="2700"/>
              <a:buFont typeface="Bitter"/>
              <a:buChar char="●"/>
            </a:pPr>
            <a:r>
              <a:rPr b="0" i="0" lang="iw-IL" sz="2700" u="none" cap="none" strike="noStrike">
                <a:solidFill>
                  <a:schemeClr val="accent2"/>
                </a:solidFill>
                <a:latin typeface="Bitter"/>
                <a:ea typeface="Bitter"/>
                <a:cs typeface="Bitter"/>
                <a:sym typeface="Bitter"/>
              </a:rPr>
              <a:t>take-home video projects in different levels </a:t>
            </a:r>
            <a:endParaRPr b="0" i="0" sz="2700" u="none" cap="none" strike="noStrike">
              <a:solidFill>
                <a:schemeClr val="accent2"/>
              </a:solidFill>
              <a:latin typeface="Bitter"/>
              <a:ea typeface="Bitter"/>
              <a:cs typeface="Bitter"/>
              <a:sym typeface="Bitter"/>
            </a:endParaRPr>
          </a:p>
          <a:p>
            <a:pPr indent="-400050" lvl="0" marL="457200" marR="0" rtl="0" algn="l">
              <a:lnSpc>
                <a:spcPct val="160000"/>
              </a:lnSpc>
              <a:spcBef>
                <a:spcPts val="0"/>
              </a:spcBef>
              <a:spcAft>
                <a:spcPts val="0"/>
              </a:spcAft>
              <a:buClr>
                <a:schemeClr val="accent2"/>
              </a:buClr>
              <a:buSzPts val="2700"/>
              <a:buFont typeface="Bitter"/>
              <a:buChar char="●"/>
            </a:pPr>
            <a:r>
              <a:rPr b="0" i="0" lang="iw-IL" sz="2700" u="none" cap="none" strike="noStrike">
                <a:solidFill>
                  <a:schemeClr val="accent2"/>
                </a:solidFill>
                <a:latin typeface="Bitter"/>
                <a:ea typeface="Bitter"/>
                <a:cs typeface="Bitter"/>
                <a:sym typeface="Bitter"/>
              </a:rPr>
              <a:t>5 projects per grade level (3</a:t>
            </a:r>
            <a:r>
              <a:rPr b="0" i="0" lang="iw-IL" sz="2250" u="none" cap="none" strike="noStrike">
                <a:solidFill>
                  <a:schemeClr val="accent2"/>
                </a:solidFill>
                <a:latin typeface="Bitter"/>
                <a:ea typeface="Bitter"/>
                <a:cs typeface="Bitter"/>
                <a:sym typeface="Bitter"/>
              </a:rPr>
              <a:t>rd</a:t>
            </a:r>
            <a:r>
              <a:rPr b="0" i="0" lang="iw-IL" sz="2700" u="none" cap="none" strike="noStrike">
                <a:solidFill>
                  <a:schemeClr val="accent2"/>
                </a:solidFill>
                <a:latin typeface="Bitter"/>
                <a:ea typeface="Bitter"/>
                <a:cs typeface="Bitter"/>
                <a:sym typeface="Bitter"/>
              </a:rPr>
              <a:t> thru 6</a:t>
            </a:r>
            <a:r>
              <a:rPr b="0" i="0" lang="iw-IL" sz="2250" u="none" cap="none" strike="noStrike">
                <a:solidFill>
                  <a:schemeClr val="accent2"/>
                </a:solidFill>
                <a:latin typeface="Bitter"/>
                <a:ea typeface="Bitter"/>
                <a:cs typeface="Bitter"/>
                <a:sym typeface="Bitter"/>
              </a:rPr>
              <a:t>th</a:t>
            </a:r>
            <a:r>
              <a:rPr b="0" i="0" lang="iw-IL" sz="2700" u="none" cap="none" strike="noStrike">
                <a:solidFill>
                  <a:schemeClr val="accent2"/>
                </a:solidFill>
                <a:latin typeface="Bitter"/>
                <a:ea typeface="Bitter"/>
                <a:cs typeface="Bitter"/>
                <a:sym typeface="Bitter"/>
              </a:rPr>
              <a:t>)</a:t>
            </a:r>
            <a:endParaRPr b="0" i="0" sz="2700" u="none" cap="none" strike="noStrike">
              <a:solidFill>
                <a:schemeClr val="accent2"/>
              </a:solidFill>
              <a:latin typeface="Bitter"/>
              <a:ea typeface="Bitter"/>
              <a:cs typeface="Bitter"/>
              <a:sym typeface="Bitter"/>
            </a:endParaRPr>
          </a:p>
          <a:p>
            <a:pPr indent="-400050" lvl="0" marL="457200" marR="0" rtl="0" algn="l">
              <a:lnSpc>
                <a:spcPct val="160000"/>
              </a:lnSpc>
              <a:spcBef>
                <a:spcPts val="0"/>
              </a:spcBef>
              <a:spcAft>
                <a:spcPts val="0"/>
              </a:spcAft>
              <a:buClr>
                <a:schemeClr val="accent2"/>
              </a:buClr>
              <a:buSzPts val="2700"/>
              <a:buFont typeface="Bitter"/>
              <a:buChar char="●"/>
            </a:pPr>
            <a:r>
              <a:rPr b="0" i="0" lang="iw-IL" sz="2700" u="none" cap="none" strike="noStrike">
                <a:solidFill>
                  <a:schemeClr val="accent2"/>
                </a:solidFill>
                <a:latin typeface="Bitter"/>
                <a:ea typeface="Bitter"/>
                <a:cs typeface="Bitter"/>
                <a:sym typeface="Bitter"/>
              </a:rPr>
              <a:t>adaptable to all grade levels</a:t>
            </a:r>
            <a:endParaRPr b="0" i="0" sz="2700" u="none" cap="none" strike="noStrike">
              <a:solidFill>
                <a:schemeClr val="accent2"/>
              </a:solidFill>
              <a:latin typeface="Bitter"/>
              <a:ea typeface="Bitter"/>
              <a:cs typeface="Bitter"/>
              <a:sym typeface="Bitter"/>
            </a:endParaRPr>
          </a:p>
          <a:p>
            <a:pPr indent="-361950" lvl="0" marL="457200" marR="0" rtl="0" algn="l">
              <a:lnSpc>
                <a:spcPct val="160000"/>
              </a:lnSpc>
              <a:spcBef>
                <a:spcPts val="0"/>
              </a:spcBef>
              <a:spcAft>
                <a:spcPts val="0"/>
              </a:spcAft>
              <a:buClr>
                <a:schemeClr val="accent2"/>
              </a:buClr>
              <a:buSzPts val="2100"/>
              <a:buFont typeface="Bitter"/>
              <a:buChar char="●"/>
            </a:pPr>
            <a:r>
              <a:rPr b="0" i="0" lang="iw-IL" sz="2700" u="none" cap="none" strike="noStrike">
                <a:solidFill>
                  <a:schemeClr val="accent2"/>
                </a:solidFill>
                <a:latin typeface="Bitter"/>
                <a:ea typeface="Bitter"/>
                <a:cs typeface="Bitter"/>
                <a:sym typeface="Bitter"/>
              </a:rPr>
              <a:t>engaging topics spiraled throughout students' learning experience</a:t>
            </a:r>
            <a:endParaRPr b="0" i="0" sz="2700" u="none" cap="none" strike="noStrike">
              <a:solidFill>
                <a:schemeClr val="accent2"/>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aa12591c00_0_7"/>
          <p:cNvSpPr txBox="1"/>
          <p:nvPr>
            <p:ph type="title"/>
          </p:nvPr>
        </p:nvSpPr>
        <p:spPr>
          <a:xfrm>
            <a:off x="505700" y="257975"/>
            <a:ext cx="11239200" cy="9030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60000"/>
              </a:lnSpc>
              <a:spcBef>
                <a:spcPts val="1100"/>
              </a:spcBef>
              <a:spcAft>
                <a:spcPts val="0"/>
              </a:spcAft>
              <a:buClr>
                <a:schemeClr val="dk1"/>
              </a:buClr>
              <a:buSzPts val="1100"/>
              <a:buFont typeface="Arial"/>
              <a:buNone/>
            </a:pPr>
            <a:r>
              <a:rPr b="1" lang="iw-IL" sz="4800">
                <a:solidFill>
                  <a:schemeClr val="accent2"/>
                </a:solidFill>
                <a:latin typeface="Bitter"/>
                <a:ea typeface="Bitter"/>
                <a:cs typeface="Bitter"/>
                <a:sym typeface="Bitter"/>
              </a:rPr>
              <a:t>U-Star</a:t>
            </a:r>
            <a:r>
              <a:rPr lang="iw-IL" sz="4800">
                <a:solidFill>
                  <a:schemeClr val="accent2"/>
                </a:solidFill>
                <a:latin typeface="Bitter"/>
                <a:ea typeface="Bitter"/>
                <a:cs typeface="Bitter"/>
                <a:sym typeface="Bitter"/>
              </a:rPr>
              <a:t>🌟Program Background</a:t>
            </a:r>
            <a:endParaRPr sz="5500">
              <a:solidFill>
                <a:schemeClr val="lt1"/>
              </a:solidFill>
              <a:latin typeface="Arial"/>
              <a:ea typeface="Arial"/>
              <a:cs typeface="Arial"/>
              <a:sym typeface="Arial"/>
            </a:endParaRPr>
          </a:p>
        </p:txBody>
      </p:sp>
      <p:sp>
        <p:nvSpPr>
          <p:cNvPr id="395" name="Google Shape;395;gaa12591c00_0_7"/>
          <p:cNvSpPr txBox="1"/>
          <p:nvPr>
            <p:ph idx="1" type="body"/>
          </p:nvPr>
        </p:nvSpPr>
        <p:spPr>
          <a:xfrm>
            <a:off x="505700" y="1604025"/>
            <a:ext cx="10283700" cy="5091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800"/>
              </a:spcBef>
              <a:spcAft>
                <a:spcPts val="0"/>
              </a:spcAft>
              <a:buSzPts val="1798"/>
              <a:buNone/>
            </a:pPr>
            <a:r>
              <a:t/>
            </a:r>
            <a:endParaRPr sz="2400">
              <a:solidFill>
                <a:srgbClr val="0C0C0C"/>
              </a:solidFill>
              <a:latin typeface="Arial"/>
              <a:ea typeface="Arial"/>
              <a:cs typeface="Arial"/>
              <a:sym typeface="Arial"/>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
        <p:nvSpPr>
          <p:cNvPr id="396" name="Google Shape;396;gaa12591c00_0_7"/>
          <p:cNvSpPr txBox="1"/>
          <p:nvPr/>
        </p:nvSpPr>
        <p:spPr>
          <a:xfrm>
            <a:off x="476400" y="1160975"/>
            <a:ext cx="11239200" cy="5534700"/>
          </a:xfrm>
          <a:prstGeom prst="rect">
            <a:avLst/>
          </a:prstGeom>
          <a:noFill/>
          <a:ln>
            <a:noFill/>
          </a:ln>
        </p:spPr>
        <p:txBody>
          <a:bodyPr anchorCtr="0" anchor="t" bIns="91425" lIns="91425" spcFirstLastPara="1" rIns="91425" wrap="square" tIns="91425">
            <a:noAutofit/>
          </a:bodyPr>
          <a:lstStyle/>
          <a:p>
            <a:pPr indent="0" lvl="0" marL="0" marR="0" rtl="0" algn="l">
              <a:lnSpc>
                <a:spcPct val="160000"/>
              </a:lnSpc>
              <a:spcBef>
                <a:spcPts val="1100"/>
              </a:spcBef>
              <a:spcAft>
                <a:spcPts val="0"/>
              </a:spcAft>
              <a:buClr>
                <a:schemeClr val="dk1"/>
              </a:buClr>
              <a:buSzPts val="1100"/>
              <a:buFont typeface="Arial"/>
              <a:buNone/>
            </a:pPr>
            <a:r>
              <a:rPr b="0" i="0" lang="iw-IL" sz="1800" u="none" cap="none" strike="noStrike">
                <a:solidFill>
                  <a:schemeClr val="accent2"/>
                </a:solidFill>
                <a:latin typeface="Bitter"/>
                <a:ea typeface="Bitter"/>
                <a:cs typeface="Bitter"/>
                <a:sym typeface="Bitter"/>
              </a:rPr>
              <a:t>Written in correlation with the new curriculum, </a:t>
            </a:r>
            <a:r>
              <a:rPr b="1" i="0" lang="iw-IL" sz="1800" u="none" cap="none" strike="noStrike">
                <a:solidFill>
                  <a:schemeClr val="accent2"/>
                </a:solidFill>
                <a:latin typeface="Bitter"/>
                <a:ea typeface="Bitter"/>
                <a:cs typeface="Bitter"/>
                <a:sym typeface="Bitter"/>
              </a:rPr>
              <a:t>U-Star</a:t>
            </a:r>
            <a:r>
              <a:rPr b="0" i="0" lang="iw-IL" sz="1800" u="none" cap="none" strike="noStrike">
                <a:solidFill>
                  <a:schemeClr val="accent2"/>
                </a:solidFill>
                <a:latin typeface="Bitter"/>
                <a:ea typeface="Bitter"/>
                <a:cs typeface="Bitter"/>
                <a:sym typeface="Bitter"/>
              </a:rPr>
              <a:t>🌟 texts are carefully scaffolded, facilitating review and reinforcement of contextualized language chunks and Band 1 vocabulary.  Students gradually gain confidence as they master recitation of monologues, dialogues and short conversations, strengthening their speaking skills.</a:t>
            </a:r>
            <a:endParaRPr b="0" i="0" sz="1800" u="none" cap="none" strike="noStrike">
              <a:solidFill>
                <a:schemeClr val="accent2"/>
              </a:solidFill>
              <a:latin typeface="Bitter"/>
              <a:ea typeface="Bitter"/>
              <a:cs typeface="Bitter"/>
              <a:sym typeface="Bitter"/>
            </a:endParaRPr>
          </a:p>
          <a:p>
            <a:pPr indent="0" lvl="0" marL="0" marR="0" rtl="0" algn="l">
              <a:lnSpc>
                <a:spcPct val="160000"/>
              </a:lnSpc>
              <a:spcBef>
                <a:spcPts val="1100"/>
              </a:spcBef>
              <a:spcAft>
                <a:spcPts val="0"/>
              </a:spcAft>
              <a:buClr>
                <a:schemeClr val="dk1"/>
              </a:buClr>
              <a:buSzPts val="1100"/>
              <a:buFont typeface="Arial"/>
              <a:buNone/>
            </a:pPr>
            <a:r>
              <a:rPr b="1" i="0" lang="iw-IL" sz="1800" u="none" cap="none" strike="noStrike">
                <a:solidFill>
                  <a:schemeClr val="accent2"/>
                </a:solidFill>
                <a:latin typeface="Bitter"/>
                <a:ea typeface="Bitter"/>
                <a:cs typeface="Bitter"/>
                <a:sym typeface="Bitter"/>
              </a:rPr>
              <a:t>U-Star</a:t>
            </a:r>
            <a:r>
              <a:rPr b="0" i="0" lang="iw-IL" sz="1800" u="none" cap="none" strike="noStrike">
                <a:solidFill>
                  <a:schemeClr val="accent2"/>
                </a:solidFill>
                <a:latin typeface="Bitter"/>
                <a:ea typeface="Bitter"/>
                <a:cs typeface="Bitter"/>
                <a:sym typeface="Bitter"/>
              </a:rPr>
              <a:t>🌟 video projects are designed to accommodate each student’s individual level and academic needs with differentiated opportunities for spoken production. </a:t>
            </a:r>
            <a:endParaRPr b="0" i="0" sz="1800" u="none" cap="none" strike="noStrike">
              <a:solidFill>
                <a:schemeClr val="accent2"/>
              </a:solidFill>
              <a:latin typeface="Bitter"/>
              <a:ea typeface="Bitter"/>
              <a:cs typeface="Bitter"/>
              <a:sym typeface="Bitter"/>
            </a:endParaRPr>
          </a:p>
          <a:p>
            <a:pPr indent="0" lvl="0" marL="0" marR="0" rtl="0" algn="l">
              <a:lnSpc>
                <a:spcPct val="160000"/>
              </a:lnSpc>
              <a:spcBef>
                <a:spcPts val="1100"/>
              </a:spcBef>
              <a:spcAft>
                <a:spcPts val="0"/>
              </a:spcAft>
              <a:buClr>
                <a:schemeClr val="dk1"/>
              </a:buClr>
              <a:buSzPts val="1100"/>
              <a:buFont typeface="Arial"/>
              <a:buNone/>
            </a:pPr>
            <a:r>
              <a:rPr b="0" i="0" lang="iw-IL" sz="1800" u="none" cap="none" strike="noStrike">
                <a:solidFill>
                  <a:schemeClr val="accent2"/>
                </a:solidFill>
                <a:latin typeface="Bitter"/>
                <a:ea typeface="Bitter"/>
                <a:cs typeface="Bitter"/>
                <a:sym typeface="Bitter"/>
              </a:rPr>
              <a:t>Each </a:t>
            </a:r>
            <a:r>
              <a:rPr b="1" i="0" lang="iw-IL" sz="1800" u="none" cap="none" strike="noStrike">
                <a:solidFill>
                  <a:schemeClr val="accent2"/>
                </a:solidFill>
                <a:latin typeface="Bitter"/>
                <a:ea typeface="Bitter"/>
                <a:cs typeface="Bitter"/>
                <a:sym typeface="Bitter"/>
              </a:rPr>
              <a:t>U-Star</a:t>
            </a:r>
            <a:r>
              <a:rPr b="0" i="0" lang="iw-IL" sz="1800" u="none" cap="none" strike="noStrike">
                <a:solidFill>
                  <a:schemeClr val="accent2"/>
                </a:solidFill>
                <a:latin typeface="Bitter"/>
                <a:ea typeface="Bitter"/>
                <a:cs typeface="Bitter"/>
                <a:sym typeface="Bitter"/>
              </a:rPr>
              <a:t>🌟 video project includes: an English text (for readers) and translation of the text and audio recordings. Students can choose to complete the basic format of the project, while “high flyers” can choose alternative texts or "challenge tasks".  </a:t>
            </a:r>
            <a:endParaRPr b="0" i="0" sz="1800" u="none" cap="none" strike="noStrike">
              <a:solidFill>
                <a:schemeClr val="accent2"/>
              </a:solidFill>
              <a:latin typeface="Bitter"/>
              <a:ea typeface="Bitter"/>
              <a:cs typeface="Bitter"/>
              <a:sym typeface="Bitter"/>
            </a:endParaRPr>
          </a:p>
          <a:p>
            <a:pPr indent="0" lvl="0" marL="0" marR="0" rtl="0" algn="l">
              <a:lnSpc>
                <a:spcPct val="160000"/>
              </a:lnSpc>
              <a:spcBef>
                <a:spcPts val="1100"/>
              </a:spcBef>
              <a:spcAft>
                <a:spcPts val="0"/>
              </a:spcAft>
              <a:buClr>
                <a:schemeClr val="dk1"/>
              </a:buClr>
              <a:buSzPts val="1100"/>
              <a:buFont typeface="Arial"/>
              <a:buNone/>
            </a:pPr>
            <a:r>
              <a:rPr b="0" i="0" lang="iw-IL" sz="1800" u="none" cap="none" strike="noStrike">
                <a:solidFill>
                  <a:schemeClr val="accent2"/>
                </a:solidFill>
                <a:latin typeface="Bitter"/>
                <a:ea typeface="Bitter"/>
                <a:cs typeface="Bitter"/>
                <a:sym typeface="Bitter"/>
              </a:rPr>
              <a:t>The simple framework encourages students to enhance their work using their own imagination and creativity. Students can work by themselves or in pairs with friends or family members.</a:t>
            </a:r>
            <a:endParaRPr b="0" i="0" sz="1800" u="none" cap="none" strike="noStrike">
              <a:solidFill>
                <a:schemeClr val="accent2"/>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aa12591c00_0_14"/>
          <p:cNvSpPr txBox="1"/>
          <p:nvPr>
            <p:ph type="title"/>
          </p:nvPr>
        </p:nvSpPr>
        <p:spPr>
          <a:xfrm>
            <a:off x="505700" y="257975"/>
            <a:ext cx="11239200" cy="9030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60000"/>
              </a:lnSpc>
              <a:spcBef>
                <a:spcPts val="1100"/>
              </a:spcBef>
              <a:spcAft>
                <a:spcPts val="0"/>
              </a:spcAft>
              <a:buClr>
                <a:schemeClr val="dk1"/>
              </a:buClr>
              <a:buSzPts val="1100"/>
              <a:buFont typeface="Arial"/>
              <a:buNone/>
            </a:pPr>
            <a:r>
              <a:rPr b="1" lang="iw-IL" sz="4800">
                <a:solidFill>
                  <a:schemeClr val="accent2"/>
                </a:solidFill>
                <a:latin typeface="Bitter"/>
                <a:ea typeface="Bitter"/>
                <a:cs typeface="Bitter"/>
                <a:sym typeface="Bitter"/>
              </a:rPr>
              <a:t>U-Star</a:t>
            </a:r>
            <a:r>
              <a:rPr lang="iw-IL" sz="4800">
                <a:solidFill>
                  <a:schemeClr val="accent2"/>
                </a:solidFill>
                <a:latin typeface="Bitter"/>
                <a:ea typeface="Bitter"/>
                <a:cs typeface="Bitter"/>
                <a:sym typeface="Bitter"/>
              </a:rPr>
              <a:t>🌟Program Background</a:t>
            </a:r>
            <a:endParaRPr sz="5500">
              <a:solidFill>
                <a:schemeClr val="lt1"/>
              </a:solidFill>
              <a:latin typeface="Arial"/>
              <a:ea typeface="Arial"/>
              <a:cs typeface="Arial"/>
              <a:sym typeface="Arial"/>
            </a:endParaRPr>
          </a:p>
        </p:txBody>
      </p:sp>
      <p:sp>
        <p:nvSpPr>
          <p:cNvPr id="403" name="Google Shape;403;gaa12591c00_0_14"/>
          <p:cNvSpPr txBox="1"/>
          <p:nvPr>
            <p:ph idx="1" type="body"/>
          </p:nvPr>
        </p:nvSpPr>
        <p:spPr>
          <a:xfrm>
            <a:off x="505700" y="1604025"/>
            <a:ext cx="10283700" cy="5091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800"/>
              </a:spcBef>
              <a:spcAft>
                <a:spcPts val="0"/>
              </a:spcAft>
              <a:buSzPts val="1798"/>
              <a:buNone/>
            </a:pPr>
            <a:r>
              <a:t/>
            </a:r>
            <a:endParaRPr sz="2400">
              <a:solidFill>
                <a:srgbClr val="0C0C0C"/>
              </a:solidFill>
              <a:latin typeface="Arial"/>
              <a:ea typeface="Arial"/>
              <a:cs typeface="Arial"/>
              <a:sym typeface="Arial"/>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
        <p:nvSpPr>
          <p:cNvPr id="404" name="Google Shape;404;gaa12591c00_0_14"/>
          <p:cNvSpPr txBox="1"/>
          <p:nvPr/>
        </p:nvSpPr>
        <p:spPr>
          <a:xfrm>
            <a:off x="343900" y="1160975"/>
            <a:ext cx="11612100" cy="5534700"/>
          </a:xfrm>
          <a:prstGeom prst="rect">
            <a:avLst/>
          </a:prstGeom>
          <a:noFill/>
          <a:ln>
            <a:noFill/>
          </a:ln>
        </p:spPr>
        <p:txBody>
          <a:bodyPr anchorCtr="0" anchor="t" bIns="91425" lIns="91425" spcFirstLastPara="1" rIns="91425" wrap="square" tIns="91425">
            <a:noAutofit/>
          </a:bodyPr>
          <a:lstStyle/>
          <a:p>
            <a:pPr indent="0" lvl="0" marL="0" marR="0" rtl="0" algn="l">
              <a:lnSpc>
                <a:spcPct val="160000"/>
              </a:lnSpc>
              <a:spcBef>
                <a:spcPts val="1100"/>
              </a:spcBef>
              <a:spcAft>
                <a:spcPts val="0"/>
              </a:spcAft>
              <a:buClr>
                <a:schemeClr val="dk1"/>
              </a:buClr>
              <a:buSzPts val="1100"/>
              <a:buFont typeface="Arial"/>
              <a:buNone/>
            </a:pPr>
            <a:r>
              <a:rPr b="0" i="0" lang="iw-IL" sz="2400" u="none" cap="none" strike="noStrike">
                <a:solidFill>
                  <a:schemeClr val="accent2"/>
                </a:solidFill>
                <a:latin typeface="Bitter"/>
                <a:ea typeface="Bitter"/>
                <a:cs typeface="Bitter"/>
                <a:sym typeface="Bitter"/>
              </a:rPr>
              <a:t>Throughout </a:t>
            </a:r>
            <a:r>
              <a:rPr b="1" i="0" lang="iw-IL" sz="2400" u="none" cap="none" strike="noStrike">
                <a:solidFill>
                  <a:schemeClr val="accent2"/>
                </a:solidFill>
                <a:latin typeface="Bitter"/>
                <a:ea typeface="Bitter"/>
                <a:cs typeface="Bitter"/>
                <a:sym typeface="Bitter"/>
              </a:rPr>
              <a:t>U-Star</a:t>
            </a:r>
            <a:r>
              <a:rPr b="0" i="0" lang="iw-IL" sz="2400" u="none" cap="none" strike="noStrike">
                <a:solidFill>
                  <a:schemeClr val="accent2"/>
                </a:solidFill>
                <a:latin typeface="Bitter"/>
                <a:ea typeface="Bitter"/>
                <a:cs typeface="Bitter"/>
                <a:sym typeface="Bitter"/>
              </a:rPr>
              <a:t>🌟 video projects, students are urged to speak about themselves and their surroundings, with the understanding that relevant subjects resonate better. </a:t>
            </a:r>
            <a:endParaRPr b="0" i="0" sz="2400" u="none" cap="none" strike="noStrike">
              <a:solidFill>
                <a:schemeClr val="accent2"/>
              </a:solidFill>
              <a:latin typeface="Bitter"/>
              <a:ea typeface="Bitter"/>
              <a:cs typeface="Bitter"/>
              <a:sym typeface="Bitter"/>
            </a:endParaRPr>
          </a:p>
          <a:p>
            <a:pPr indent="0" lvl="0" marL="0" marR="0" rtl="0" algn="l">
              <a:lnSpc>
                <a:spcPct val="160000"/>
              </a:lnSpc>
              <a:spcBef>
                <a:spcPts val="1100"/>
              </a:spcBef>
              <a:spcAft>
                <a:spcPts val="0"/>
              </a:spcAft>
              <a:buClr>
                <a:schemeClr val="dk1"/>
              </a:buClr>
              <a:buSzPts val="1100"/>
              <a:buFont typeface="Arial"/>
              <a:buNone/>
            </a:pPr>
            <a:r>
              <a:rPr b="0" i="0" lang="iw-IL" sz="2400" u="none" cap="none" strike="noStrike">
                <a:solidFill>
                  <a:schemeClr val="accent2"/>
                </a:solidFill>
                <a:latin typeface="Bitter"/>
                <a:ea typeface="Bitter"/>
                <a:cs typeface="Bitter"/>
                <a:sym typeface="Bitter"/>
              </a:rPr>
              <a:t>Some of the entertaining topics include: My Family (3rd grade), My Monster (4th grade), My Room or Dream Room (5th Grade), A Cooking Show (6th Grade). There is also a special Covid-19 related project to allow students to practice and reflect during these difficult times.</a:t>
            </a:r>
            <a:endParaRPr b="0" i="0" sz="2400" u="none" cap="none" strike="noStrike">
              <a:solidFill>
                <a:schemeClr val="accent2"/>
              </a:solidFill>
              <a:latin typeface="Bitter"/>
              <a:ea typeface="Bitter"/>
              <a:cs typeface="Bitter"/>
              <a:sym typeface="Bitter"/>
            </a:endParaRPr>
          </a:p>
          <a:p>
            <a:pPr indent="0" lvl="0" marL="0" marR="0" rtl="0" algn="ctr">
              <a:lnSpc>
                <a:spcPct val="160000"/>
              </a:lnSpc>
              <a:spcBef>
                <a:spcPts val="1100"/>
              </a:spcBef>
              <a:spcAft>
                <a:spcPts val="0"/>
              </a:spcAft>
              <a:buClr>
                <a:schemeClr val="dk1"/>
              </a:buClr>
              <a:buSzPts val="1100"/>
              <a:buFont typeface="Arial"/>
              <a:buNone/>
            </a:pPr>
            <a:r>
              <a:rPr b="0" i="1" lang="iw-IL" sz="2400" u="none" cap="none" strike="noStrike">
                <a:solidFill>
                  <a:schemeClr val="accent2"/>
                </a:solidFill>
                <a:latin typeface="Bitter"/>
                <a:ea typeface="Bitter"/>
                <a:cs typeface="Bitter"/>
                <a:sym typeface="Bitter"/>
              </a:rPr>
              <a:t>No matter where or when they begin, each student can succeed and become a star.</a:t>
            </a:r>
            <a:endParaRPr b="0" i="1" sz="2400" u="none" cap="none" strike="noStrike">
              <a:solidFill>
                <a:schemeClr val="accent2"/>
              </a:solidFill>
              <a:latin typeface="Bitter"/>
              <a:ea typeface="Bitter"/>
              <a:cs typeface="Bitter"/>
              <a:sym typeface="Bitter"/>
            </a:endParaRPr>
          </a:p>
          <a:p>
            <a:pPr indent="0" lvl="0" marL="0" marR="0" rtl="0" algn="l">
              <a:lnSpc>
                <a:spcPct val="100000"/>
              </a:lnSpc>
              <a:spcBef>
                <a:spcPts val="0"/>
              </a:spcBef>
              <a:spcAft>
                <a:spcPts val="0"/>
              </a:spcAft>
              <a:buClr>
                <a:schemeClr val="dk1"/>
              </a:buClr>
              <a:buSzPts val="11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type="title"/>
          </p:nvPr>
        </p:nvSpPr>
        <p:spPr>
          <a:xfrm>
            <a:off x="462225" y="0"/>
            <a:ext cx="11282700" cy="8619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w-IL" sz="3600">
                <a:solidFill>
                  <a:srgbClr val="FFFFFF"/>
                </a:solidFill>
              </a:rPr>
              <a:t>How to make videos with students</a:t>
            </a:r>
            <a:r>
              <a:rPr b="1" lang="iw-IL" sz="3600">
                <a:solidFill>
                  <a:srgbClr val="FFFFFF"/>
                </a:solidFill>
                <a:latin typeface="Arial"/>
                <a:ea typeface="Arial"/>
                <a:cs typeface="Arial"/>
                <a:sym typeface="Arial"/>
              </a:rPr>
              <a:t> </a:t>
            </a:r>
            <a:endParaRPr sz="5000">
              <a:solidFill>
                <a:srgbClr val="FFFFFF"/>
              </a:solidFill>
              <a:latin typeface="Arial"/>
              <a:ea typeface="Arial"/>
              <a:cs typeface="Arial"/>
              <a:sym typeface="Arial"/>
            </a:endParaRPr>
          </a:p>
        </p:txBody>
      </p:sp>
      <p:sp>
        <p:nvSpPr>
          <p:cNvPr id="185" name="Google Shape;185;p4"/>
          <p:cNvSpPr txBox="1"/>
          <p:nvPr>
            <p:ph idx="1" type="body"/>
          </p:nvPr>
        </p:nvSpPr>
        <p:spPr>
          <a:xfrm>
            <a:off x="462225" y="844550"/>
            <a:ext cx="4998000" cy="581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iw-IL" sz="4000">
                <a:solidFill>
                  <a:schemeClr val="dk1"/>
                </a:solidFill>
                <a:latin typeface="Georgia"/>
                <a:ea typeface="Georgia"/>
                <a:cs typeface="Georgia"/>
                <a:sym typeface="Georgia"/>
              </a:rPr>
              <a:t>Introduction</a:t>
            </a:r>
            <a:endParaRPr b="1" sz="40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30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3100">
                <a:solidFill>
                  <a:schemeClr val="dk1"/>
                </a:solidFill>
                <a:latin typeface="Georgia"/>
                <a:ea typeface="Georgia"/>
                <a:cs typeface="Georgia"/>
                <a:sym typeface="Georgia"/>
              </a:rPr>
              <a:t>Creating videos with your students is a way of improving oral proficiency and confidence. </a:t>
            </a:r>
            <a:endParaRPr sz="31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31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3100">
                <a:solidFill>
                  <a:schemeClr val="dk1"/>
                </a:solidFill>
                <a:latin typeface="Georgia"/>
                <a:ea typeface="Georgia"/>
                <a:cs typeface="Georgia"/>
                <a:sym typeface="Georgia"/>
              </a:rPr>
              <a:t>Most students do not have enough vocabulary or fluency to record yet and need to have the vocabulary pre-taught.</a:t>
            </a:r>
            <a:endParaRPr sz="3100">
              <a:solidFill>
                <a:srgbClr val="000000"/>
              </a:solidFill>
            </a:endParaRPr>
          </a:p>
        </p:txBody>
      </p:sp>
      <p:sp>
        <p:nvSpPr>
          <p:cNvPr id="186" name="Google Shape;186;p4"/>
          <p:cNvSpPr txBox="1"/>
          <p:nvPr/>
        </p:nvSpPr>
        <p:spPr>
          <a:xfrm>
            <a:off x="6125775" y="844550"/>
            <a:ext cx="5343300" cy="58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3300">
                <a:solidFill>
                  <a:schemeClr val="dk1"/>
                </a:solidFill>
                <a:latin typeface="Georgia"/>
                <a:ea typeface="Georgia"/>
                <a:cs typeface="Georgia"/>
                <a:sym typeface="Georgia"/>
              </a:rPr>
              <a:t>Every step will bring your student closer to the point of confidence. </a:t>
            </a:r>
            <a:endParaRPr sz="33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b="1" sz="3300">
              <a:solidFill>
                <a:schemeClr val="dk1"/>
              </a:solidFill>
              <a:latin typeface="Georgia"/>
              <a:ea typeface="Georgia"/>
              <a:cs typeface="Georgia"/>
              <a:sym typeface="Georgia"/>
            </a:endParaRPr>
          </a:p>
          <a:p>
            <a:pPr indent="0" lvl="0" marL="457200" rtl="0" algn="l">
              <a:spcBef>
                <a:spcPts val="0"/>
              </a:spcBef>
              <a:spcAft>
                <a:spcPts val="0"/>
              </a:spcAft>
              <a:buClr>
                <a:schemeClr val="dk1"/>
              </a:buClr>
              <a:buSzPts val="1100"/>
              <a:buFont typeface="Arial"/>
              <a:buNone/>
            </a:pPr>
            <a:r>
              <a:t/>
            </a:r>
            <a:endParaRPr sz="3300">
              <a:solidFill>
                <a:schemeClr val="dk1"/>
              </a:solidFill>
              <a:latin typeface="Georgia"/>
              <a:ea typeface="Georgia"/>
              <a:cs typeface="Georgia"/>
              <a:sym typeface="Georgia"/>
            </a:endParaRPr>
          </a:p>
          <a:p>
            <a:pPr indent="0" lvl="0" marL="0" rtl="0" algn="l">
              <a:spcBef>
                <a:spcPts val="0"/>
              </a:spcBef>
              <a:spcAft>
                <a:spcPts val="0"/>
              </a:spcAft>
              <a:buNone/>
            </a:pPr>
            <a:r>
              <a:rPr lang="iw-IL" sz="3300">
                <a:solidFill>
                  <a:schemeClr val="dk1"/>
                </a:solidFill>
                <a:latin typeface="Georgia"/>
                <a:ea typeface="Georgia"/>
                <a:cs typeface="Georgia"/>
                <a:sym typeface="Georgia"/>
              </a:rPr>
              <a:t>What's the process?</a:t>
            </a:r>
            <a:endParaRPr sz="33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7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3400">
                <a:solidFill>
                  <a:schemeClr val="dk1"/>
                </a:solidFill>
                <a:latin typeface="Georgia"/>
                <a:ea typeface="Georgia"/>
                <a:cs typeface="Georgia"/>
                <a:sym typeface="Georgia"/>
              </a:rPr>
              <a:t>Steps to follow to get your students ready before you video them. </a:t>
            </a:r>
            <a:endParaRPr sz="40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6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600"/>
          </a:p>
        </p:txBody>
      </p:sp>
      <p:cxnSp>
        <p:nvCxnSpPr>
          <p:cNvPr id="187" name="Google Shape;187;p4"/>
          <p:cNvCxnSpPr/>
          <p:nvPr/>
        </p:nvCxnSpPr>
        <p:spPr>
          <a:xfrm>
            <a:off x="6125775" y="892975"/>
            <a:ext cx="0" cy="6018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aaa01716a3_0_0"/>
          <p:cNvSpPr txBox="1"/>
          <p:nvPr>
            <p:ph type="title"/>
          </p:nvPr>
        </p:nvSpPr>
        <p:spPr>
          <a:xfrm>
            <a:off x="462225" y="0"/>
            <a:ext cx="11282700" cy="8619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w-IL" sz="3600">
                <a:solidFill>
                  <a:srgbClr val="FFFFFF"/>
                </a:solidFill>
              </a:rPr>
              <a:t>How to make videos with students</a:t>
            </a:r>
            <a:r>
              <a:rPr b="1" lang="iw-IL" sz="3600">
                <a:solidFill>
                  <a:srgbClr val="FFFFFF"/>
                </a:solidFill>
                <a:latin typeface="Arial"/>
                <a:ea typeface="Arial"/>
                <a:cs typeface="Arial"/>
                <a:sym typeface="Arial"/>
              </a:rPr>
              <a:t> </a:t>
            </a:r>
            <a:endParaRPr sz="5000">
              <a:solidFill>
                <a:srgbClr val="FFFFFF"/>
              </a:solidFill>
              <a:latin typeface="Arial"/>
              <a:ea typeface="Arial"/>
              <a:cs typeface="Arial"/>
              <a:sym typeface="Arial"/>
            </a:endParaRPr>
          </a:p>
        </p:txBody>
      </p:sp>
      <p:sp>
        <p:nvSpPr>
          <p:cNvPr id="194" name="Google Shape;194;gaaa01716a3_0_0"/>
          <p:cNvSpPr txBox="1"/>
          <p:nvPr>
            <p:ph idx="1" type="body"/>
          </p:nvPr>
        </p:nvSpPr>
        <p:spPr>
          <a:xfrm>
            <a:off x="462225" y="844550"/>
            <a:ext cx="5663700" cy="581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2600" u="sng">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b="1" lang="iw-IL" sz="4200">
                <a:solidFill>
                  <a:schemeClr val="dk1"/>
                </a:solidFill>
                <a:latin typeface="Georgia"/>
                <a:ea typeface="Georgia"/>
                <a:cs typeface="Georgia"/>
                <a:sym typeface="Georgia"/>
              </a:rPr>
              <a:t>Process for Today: </a:t>
            </a:r>
            <a:endParaRPr b="1" sz="42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37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3700">
                <a:solidFill>
                  <a:schemeClr val="dk1"/>
                </a:solidFill>
                <a:latin typeface="Georgia"/>
                <a:ea typeface="Georgia"/>
                <a:cs typeface="Georgia"/>
                <a:sym typeface="Georgia"/>
              </a:rPr>
              <a:t>Read about the U-Star Speaking Project on our </a:t>
            </a:r>
            <a:r>
              <a:rPr lang="iw-IL" sz="3700" u="sng">
                <a:solidFill>
                  <a:srgbClr val="1155CC"/>
                </a:solidFill>
                <a:latin typeface="Georgia"/>
                <a:ea typeface="Georgia"/>
                <a:cs typeface="Georgia"/>
                <a:sym typeface="Georgia"/>
                <a:hlinkClick r:id="rId3">
                  <a:extLst>
                    <a:ext uri="{A12FA001-AC4F-418D-AE19-62706E023703}">
                      <ahyp:hlinkClr val="tx"/>
                    </a:ext>
                  </a:extLst>
                </a:hlinkClick>
              </a:rPr>
              <a:t>Padlet here.</a:t>
            </a:r>
            <a:endParaRPr sz="37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400">
              <a:solidFill>
                <a:srgbClr val="000000"/>
              </a:solidFill>
            </a:endParaRPr>
          </a:p>
        </p:txBody>
      </p:sp>
      <p:sp>
        <p:nvSpPr>
          <p:cNvPr id="195" name="Google Shape;195;gaaa01716a3_0_0"/>
          <p:cNvSpPr txBox="1"/>
          <p:nvPr/>
        </p:nvSpPr>
        <p:spPr>
          <a:xfrm>
            <a:off x="6125775" y="844550"/>
            <a:ext cx="5343300" cy="58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6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b="1" lang="iw-IL" sz="3300">
                <a:solidFill>
                  <a:schemeClr val="dk1"/>
                </a:solidFill>
                <a:latin typeface="Georgia"/>
                <a:ea typeface="Georgia"/>
                <a:cs typeface="Georgia"/>
                <a:sym typeface="Georgia"/>
              </a:rPr>
              <a:t>Y</a:t>
            </a:r>
            <a:r>
              <a:rPr b="1" lang="iw-IL" sz="3300">
                <a:solidFill>
                  <a:schemeClr val="dk1"/>
                </a:solidFill>
                <a:latin typeface="Georgia"/>
                <a:ea typeface="Georgia"/>
                <a:cs typeface="Georgia"/>
                <a:sym typeface="Georgia"/>
              </a:rPr>
              <a:t>ou will pretend to be a student and create with a partner a video </a:t>
            </a:r>
            <a:r>
              <a:rPr lang="iw-IL" sz="3300">
                <a:solidFill>
                  <a:schemeClr val="dk1"/>
                </a:solidFill>
                <a:latin typeface="Georgia"/>
                <a:ea typeface="Georgia"/>
                <a:cs typeface="Georgia"/>
                <a:sym typeface="Georgia"/>
              </a:rPr>
              <a:t>using one of the scripts here. </a:t>
            </a:r>
            <a:endParaRPr sz="33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33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3300">
                <a:solidFill>
                  <a:schemeClr val="dk1"/>
                </a:solidFill>
                <a:latin typeface="Georgia"/>
                <a:ea typeface="Georgia"/>
                <a:cs typeface="Georgia"/>
                <a:sym typeface="Georgia"/>
              </a:rPr>
              <a:t>Prepare for presenting your video project today at the</a:t>
            </a:r>
            <a:endParaRPr sz="33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iw-IL" sz="3300">
                <a:solidFill>
                  <a:schemeClr val="dk1"/>
                </a:solidFill>
                <a:latin typeface="Georgia"/>
                <a:ea typeface="Georgia"/>
                <a:cs typeface="Georgia"/>
                <a:sym typeface="Georgia"/>
              </a:rPr>
              <a:t> end of this Webinar.</a:t>
            </a:r>
            <a:r>
              <a:rPr lang="iw-IL" sz="2100">
                <a:solidFill>
                  <a:schemeClr val="dk1"/>
                </a:solidFill>
                <a:latin typeface="Georgia"/>
                <a:ea typeface="Georgia"/>
                <a:cs typeface="Georgia"/>
                <a:sym typeface="Georgia"/>
              </a:rPr>
              <a:t> </a:t>
            </a:r>
            <a:endParaRPr sz="33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400"/>
          </a:p>
        </p:txBody>
      </p:sp>
      <p:cxnSp>
        <p:nvCxnSpPr>
          <p:cNvPr id="196" name="Google Shape;196;gaaa01716a3_0_0"/>
          <p:cNvCxnSpPr/>
          <p:nvPr/>
        </p:nvCxnSpPr>
        <p:spPr>
          <a:xfrm>
            <a:off x="6125775" y="892975"/>
            <a:ext cx="0" cy="6018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aaa01716a3_0_8"/>
          <p:cNvSpPr txBox="1"/>
          <p:nvPr>
            <p:ph type="title"/>
          </p:nvPr>
        </p:nvSpPr>
        <p:spPr>
          <a:xfrm>
            <a:off x="462225" y="0"/>
            <a:ext cx="11282700" cy="8619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w-IL" sz="3600">
                <a:solidFill>
                  <a:srgbClr val="FFFFFF"/>
                </a:solidFill>
              </a:rPr>
              <a:t>How to make videos with students</a:t>
            </a:r>
            <a:r>
              <a:rPr b="1" lang="iw-IL" sz="3600">
                <a:solidFill>
                  <a:srgbClr val="FFFFFF"/>
                </a:solidFill>
                <a:latin typeface="Arial"/>
                <a:ea typeface="Arial"/>
                <a:cs typeface="Arial"/>
                <a:sym typeface="Arial"/>
              </a:rPr>
              <a:t> </a:t>
            </a:r>
            <a:endParaRPr sz="5000">
              <a:solidFill>
                <a:srgbClr val="FFFFFF"/>
              </a:solidFill>
              <a:latin typeface="Arial"/>
              <a:ea typeface="Arial"/>
              <a:cs typeface="Arial"/>
              <a:sym typeface="Arial"/>
            </a:endParaRPr>
          </a:p>
        </p:txBody>
      </p:sp>
      <p:sp>
        <p:nvSpPr>
          <p:cNvPr id="203" name="Google Shape;203;gaaa01716a3_0_8"/>
          <p:cNvSpPr txBox="1"/>
          <p:nvPr>
            <p:ph idx="1" type="body"/>
          </p:nvPr>
        </p:nvSpPr>
        <p:spPr>
          <a:xfrm>
            <a:off x="462225" y="844550"/>
            <a:ext cx="4998000" cy="581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2400">
              <a:solidFill>
                <a:srgbClr val="000000"/>
              </a:solidFill>
            </a:endParaRPr>
          </a:p>
          <a:p>
            <a:pPr indent="0" lvl="0" marL="0" rtl="0" algn="l">
              <a:spcBef>
                <a:spcPts val="0"/>
              </a:spcBef>
              <a:spcAft>
                <a:spcPts val="0"/>
              </a:spcAft>
              <a:buClr>
                <a:schemeClr val="dk1"/>
              </a:buClr>
              <a:buSzPts val="1100"/>
              <a:buFont typeface="Arial"/>
              <a:buNone/>
            </a:pPr>
            <a:r>
              <a:rPr b="1" lang="iw-IL" sz="3700">
                <a:solidFill>
                  <a:schemeClr val="dk1"/>
                </a:solidFill>
                <a:latin typeface="Georgia"/>
                <a:ea typeface="Georgia"/>
                <a:cs typeface="Georgia"/>
                <a:sym typeface="Georgia"/>
              </a:rPr>
              <a:t>Pre-Video Tasks</a:t>
            </a:r>
            <a:endParaRPr sz="37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iw-IL" sz="3000">
                <a:solidFill>
                  <a:schemeClr val="dk1"/>
                </a:solidFill>
                <a:latin typeface="Georgia"/>
                <a:ea typeface="Georgia"/>
                <a:cs typeface="Georgia"/>
                <a:sym typeface="Georgia"/>
              </a:rPr>
              <a:t>Choose one of the scripts from our Speak-a-Thon </a:t>
            </a:r>
            <a:r>
              <a:rPr lang="iw-IL" sz="3000" u="sng">
                <a:solidFill>
                  <a:srgbClr val="1155CC"/>
                </a:solidFill>
                <a:latin typeface="Georgia"/>
                <a:ea typeface="Georgia"/>
                <a:cs typeface="Georgia"/>
                <a:sym typeface="Georgia"/>
                <a:hlinkClick r:id="rId3">
                  <a:extLst>
                    <a:ext uri="{A12FA001-AC4F-418D-AE19-62706E023703}">
                      <ahyp:hlinkClr val="tx"/>
                    </a:ext>
                  </a:extLst>
                </a:hlinkClick>
              </a:rPr>
              <a:t>Padlet</a:t>
            </a:r>
            <a:r>
              <a:rPr lang="iw-IL" sz="3000">
                <a:solidFill>
                  <a:schemeClr val="dk1"/>
                </a:solidFill>
                <a:latin typeface="Georgia"/>
                <a:ea typeface="Georgia"/>
                <a:cs typeface="Georgia"/>
                <a:sym typeface="Georgia"/>
              </a:rPr>
              <a:t> to use today. </a:t>
            </a:r>
            <a:endParaRPr sz="3000">
              <a:solidFill>
                <a:schemeClr val="dk1"/>
              </a:solidFill>
              <a:latin typeface="Georgia"/>
              <a:ea typeface="Georgia"/>
              <a:cs typeface="Georgia"/>
              <a:sym typeface="Georgia"/>
            </a:endParaRPr>
          </a:p>
          <a:p>
            <a:pPr indent="0" lvl="0" marL="457200" rtl="0" algn="l">
              <a:spcBef>
                <a:spcPts val="0"/>
              </a:spcBef>
              <a:spcAft>
                <a:spcPts val="0"/>
              </a:spcAft>
              <a:buNone/>
            </a:pPr>
            <a:r>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iw-IL" sz="3000">
                <a:solidFill>
                  <a:schemeClr val="dk1"/>
                </a:solidFill>
                <a:latin typeface="Georgia"/>
                <a:ea typeface="Georgia"/>
                <a:cs typeface="Georgia"/>
                <a:sym typeface="Georgia"/>
              </a:rPr>
              <a:t>If you have more time, you can do 2 or 3 videos and activities. </a:t>
            </a:r>
            <a:endParaRPr sz="30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400">
              <a:solidFill>
                <a:srgbClr val="000000"/>
              </a:solidFill>
            </a:endParaRPr>
          </a:p>
        </p:txBody>
      </p:sp>
      <p:sp>
        <p:nvSpPr>
          <p:cNvPr id="204" name="Google Shape;204;gaaa01716a3_0_8"/>
          <p:cNvSpPr txBox="1"/>
          <p:nvPr/>
        </p:nvSpPr>
        <p:spPr>
          <a:xfrm>
            <a:off x="5809275" y="844550"/>
            <a:ext cx="5659800" cy="58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chemeClr val="dk1"/>
              </a:solidFill>
              <a:latin typeface="Georgia"/>
              <a:ea typeface="Georgia"/>
              <a:cs typeface="Georgia"/>
              <a:sym typeface="Georgia"/>
            </a:endParaRPr>
          </a:p>
          <a:p>
            <a:pPr indent="0" lvl="0" marL="914400" rtl="0" algn="l">
              <a:spcBef>
                <a:spcPts val="0"/>
              </a:spcBef>
              <a:spcAft>
                <a:spcPts val="0"/>
              </a:spcAft>
              <a:buNone/>
            </a:pPr>
            <a:r>
              <a:rPr lang="iw-IL" sz="3900">
                <a:solidFill>
                  <a:schemeClr val="dk1"/>
                </a:solidFill>
                <a:latin typeface="Georgia"/>
                <a:ea typeface="Georgia"/>
                <a:cs typeface="Georgia"/>
                <a:sym typeface="Georgia"/>
              </a:rPr>
              <a:t>Fill in the template and add vocabulary and sentences related to the script. </a:t>
            </a:r>
            <a:endParaRPr sz="39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4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4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400"/>
          </a:p>
        </p:txBody>
      </p:sp>
      <p:cxnSp>
        <p:nvCxnSpPr>
          <p:cNvPr id="205" name="Google Shape;205;gaaa01716a3_0_8"/>
          <p:cNvCxnSpPr/>
          <p:nvPr/>
        </p:nvCxnSpPr>
        <p:spPr>
          <a:xfrm>
            <a:off x="6125775" y="892975"/>
            <a:ext cx="0" cy="6018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aaa01716a3_0_16"/>
          <p:cNvSpPr txBox="1"/>
          <p:nvPr>
            <p:ph type="title"/>
          </p:nvPr>
        </p:nvSpPr>
        <p:spPr>
          <a:xfrm>
            <a:off x="462225" y="0"/>
            <a:ext cx="11282700" cy="8619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w-IL" sz="3600">
                <a:solidFill>
                  <a:srgbClr val="FFFFFF"/>
                </a:solidFill>
              </a:rPr>
              <a:t>How to make videos with students</a:t>
            </a:r>
            <a:r>
              <a:rPr b="1" lang="iw-IL" sz="3600">
                <a:solidFill>
                  <a:srgbClr val="FFFFFF"/>
                </a:solidFill>
                <a:latin typeface="Arial"/>
                <a:ea typeface="Arial"/>
                <a:cs typeface="Arial"/>
                <a:sym typeface="Arial"/>
              </a:rPr>
              <a:t> </a:t>
            </a:r>
            <a:endParaRPr sz="5000">
              <a:solidFill>
                <a:srgbClr val="FFFFFF"/>
              </a:solidFill>
              <a:latin typeface="Arial"/>
              <a:ea typeface="Arial"/>
              <a:cs typeface="Arial"/>
              <a:sym typeface="Arial"/>
            </a:endParaRPr>
          </a:p>
        </p:txBody>
      </p:sp>
      <p:sp>
        <p:nvSpPr>
          <p:cNvPr id="212" name="Google Shape;212;gaaa01716a3_0_16"/>
          <p:cNvSpPr txBox="1"/>
          <p:nvPr>
            <p:ph idx="1" type="body"/>
          </p:nvPr>
        </p:nvSpPr>
        <p:spPr>
          <a:xfrm>
            <a:off x="462225" y="844550"/>
            <a:ext cx="4998000" cy="601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2400">
              <a:solidFill>
                <a:srgbClr val="000000"/>
              </a:solidFill>
            </a:endParaRPr>
          </a:p>
          <a:p>
            <a:pPr indent="0" lvl="0" marL="0" rtl="0" algn="l">
              <a:spcBef>
                <a:spcPts val="0"/>
              </a:spcBef>
              <a:spcAft>
                <a:spcPts val="0"/>
              </a:spcAft>
              <a:buNone/>
            </a:pPr>
            <a:r>
              <a:rPr b="1" lang="iw-IL" sz="3800">
                <a:solidFill>
                  <a:schemeClr val="dk1"/>
                </a:solidFill>
                <a:latin typeface="Georgia"/>
                <a:ea typeface="Georgia"/>
                <a:cs typeface="Georgia"/>
                <a:sym typeface="Georgia"/>
              </a:rPr>
              <a:t>Pre-Video Tasks</a:t>
            </a:r>
            <a:endParaRPr b="1" sz="3800">
              <a:solidFill>
                <a:schemeClr val="dk1"/>
              </a:solidFill>
              <a:latin typeface="Georgia"/>
              <a:ea typeface="Georgia"/>
              <a:cs typeface="Georgia"/>
              <a:sym typeface="Georgia"/>
            </a:endParaRPr>
          </a:p>
          <a:p>
            <a:pPr indent="0" lvl="0" marL="0" rtl="0" algn="l">
              <a:spcBef>
                <a:spcPts val="0"/>
              </a:spcBef>
              <a:spcAft>
                <a:spcPts val="0"/>
              </a:spcAft>
              <a:buNone/>
            </a:pPr>
            <a:r>
              <a:t/>
            </a:r>
            <a:endParaRPr sz="3300">
              <a:solidFill>
                <a:schemeClr val="dk1"/>
              </a:solidFill>
              <a:latin typeface="Georgia"/>
              <a:ea typeface="Georgia"/>
              <a:cs typeface="Georgia"/>
              <a:sym typeface="Georgia"/>
            </a:endParaRPr>
          </a:p>
          <a:p>
            <a:pPr indent="0" lvl="0" marL="0" rtl="0" algn="l">
              <a:spcBef>
                <a:spcPts val="0"/>
              </a:spcBef>
              <a:spcAft>
                <a:spcPts val="0"/>
              </a:spcAft>
              <a:buNone/>
            </a:pPr>
            <a:r>
              <a:rPr lang="iw-IL" sz="3300">
                <a:solidFill>
                  <a:schemeClr val="dk1"/>
                </a:solidFill>
                <a:latin typeface="Georgia"/>
                <a:ea typeface="Georgia"/>
                <a:cs typeface="Georgia"/>
                <a:sym typeface="Georgia"/>
              </a:rPr>
              <a:t>Identify key vocabulary words/phrases from the script you have chosen and filled in. </a:t>
            </a:r>
            <a:endParaRPr sz="33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3300">
              <a:solidFill>
                <a:schemeClr val="dk1"/>
              </a:solidFill>
              <a:latin typeface="Georgia"/>
              <a:ea typeface="Georgia"/>
              <a:cs typeface="Georgia"/>
              <a:sym typeface="Georgia"/>
            </a:endParaRPr>
          </a:p>
          <a:p>
            <a:pPr indent="0" lvl="0" marL="0" rtl="0" algn="l">
              <a:spcBef>
                <a:spcPts val="0"/>
              </a:spcBef>
              <a:spcAft>
                <a:spcPts val="0"/>
              </a:spcAft>
              <a:buNone/>
            </a:pPr>
            <a:r>
              <a:rPr lang="iw-IL" sz="3300">
                <a:solidFill>
                  <a:schemeClr val="dk1"/>
                </a:solidFill>
                <a:latin typeface="Georgia"/>
                <a:ea typeface="Georgia"/>
                <a:cs typeface="Georgia"/>
                <a:sym typeface="Georgia"/>
              </a:rPr>
              <a:t>Pre-teach the vocabulary. See tips for teaching vocabulary. </a:t>
            </a:r>
            <a:r>
              <a:rPr lang="iw-IL" sz="3300" u="sng">
                <a:solidFill>
                  <a:srgbClr val="0000FF"/>
                </a:solidFill>
                <a:latin typeface="Georgia"/>
                <a:ea typeface="Georgia"/>
                <a:cs typeface="Georgia"/>
                <a:sym typeface="Georgia"/>
                <a:hlinkClick r:id="rId3">
                  <a:extLst>
                    <a:ext uri="{A12FA001-AC4F-418D-AE19-62706E023703}">
                      <ahyp:hlinkClr val="tx"/>
                    </a:ext>
                  </a:extLst>
                </a:hlinkClick>
              </a:rPr>
              <a:t>LINK</a:t>
            </a:r>
            <a:endParaRPr sz="3300">
              <a:solidFill>
                <a:srgbClr val="0000FF"/>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1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100">
              <a:solidFill>
                <a:srgbClr val="000000"/>
              </a:solidFill>
            </a:endParaRPr>
          </a:p>
        </p:txBody>
      </p:sp>
      <p:sp>
        <p:nvSpPr>
          <p:cNvPr id="213" name="Google Shape;213;gaaa01716a3_0_16"/>
          <p:cNvSpPr txBox="1"/>
          <p:nvPr/>
        </p:nvSpPr>
        <p:spPr>
          <a:xfrm>
            <a:off x="6125775" y="844550"/>
            <a:ext cx="5343300" cy="58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3600">
              <a:solidFill>
                <a:schemeClr val="dk1"/>
              </a:solidFill>
              <a:latin typeface="Georgia"/>
              <a:ea typeface="Georgia"/>
              <a:cs typeface="Georgia"/>
              <a:sym typeface="Georgia"/>
            </a:endParaRPr>
          </a:p>
          <a:p>
            <a:pPr indent="0" lvl="0" marL="457200" rtl="0" algn="l">
              <a:spcBef>
                <a:spcPts val="0"/>
              </a:spcBef>
              <a:spcAft>
                <a:spcPts val="0"/>
              </a:spcAft>
              <a:buNone/>
            </a:pPr>
            <a:r>
              <a:rPr lang="iw-IL" sz="3600">
                <a:solidFill>
                  <a:schemeClr val="dk1"/>
                </a:solidFill>
                <a:latin typeface="Georgia"/>
                <a:ea typeface="Georgia"/>
                <a:cs typeface="Georgia"/>
                <a:sym typeface="Georgia"/>
              </a:rPr>
              <a:t>Practice and recycle the vocabulary using songs, games, activities and websites.            (See notes below.)</a:t>
            </a:r>
            <a:endParaRPr sz="3600">
              <a:solidFill>
                <a:schemeClr val="dk1"/>
              </a:solidFill>
              <a:latin typeface="Georgia"/>
              <a:ea typeface="Georgia"/>
              <a:cs typeface="Georgia"/>
              <a:sym typeface="Georgia"/>
            </a:endParaRPr>
          </a:p>
          <a:p>
            <a:pPr indent="0" lvl="0" marL="457200" rtl="0" algn="l">
              <a:spcBef>
                <a:spcPts val="0"/>
              </a:spcBef>
              <a:spcAft>
                <a:spcPts val="0"/>
              </a:spcAft>
              <a:buNone/>
            </a:pPr>
            <a:r>
              <a:t/>
            </a:r>
            <a:endParaRPr sz="3600">
              <a:solidFill>
                <a:schemeClr val="dk1"/>
              </a:solidFill>
              <a:latin typeface="Georgia"/>
              <a:ea typeface="Georgia"/>
              <a:cs typeface="Georgia"/>
              <a:sym typeface="Georgia"/>
            </a:endParaRPr>
          </a:p>
          <a:p>
            <a:pPr indent="0" lvl="0" marL="457200" rtl="0" algn="l">
              <a:spcBef>
                <a:spcPts val="0"/>
              </a:spcBef>
              <a:spcAft>
                <a:spcPts val="0"/>
              </a:spcAft>
              <a:buNone/>
            </a:pPr>
            <a:r>
              <a:rPr lang="iw-IL" sz="3600">
                <a:solidFill>
                  <a:schemeClr val="dk1"/>
                </a:solidFill>
                <a:latin typeface="Georgia"/>
                <a:ea typeface="Georgia"/>
                <a:cs typeface="Georgia"/>
                <a:sym typeface="Georgia"/>
              </a:rPr>
              <a:t>Rehearse and memorize the script.</a:t>
            </a:r>
            <a:endParaRPr sz="3600">
              <a:solidFill>
                <a:schemeClr val="dk1"/>
              </a:solidFill>
              <a:latin typeface="Georgia"/>
              <a:ea typeface="Georgia"/>
              <a:cs typeface="Georgia"/>
              <a:sym typeface="Georgia"/>
            </a:endParaRPr>
          </a:p>
          <a:p>
            <a:pPr indent="0" lvl="0" marL="457200" rtl="0" algn="l">
              <a:spcBef>
                <a:spcPts val="0"/>
              </a:spcBef>
              <a:spcAft>
                <a:spcPts val="0"/>
              </a:spcAft>
              <a:buNone/>
            </a:pPr>
            <a:r>
              <a:t/>
            </a:r>
            <a:endParaRPr sz="3600">
              <a:solidFill>
                <a:schemeClr val="dk1"/>
              </a:solidFill>
              <a:latin typeface="Georgia"/>
              <a:ea typeface="Georgia"/>
              <a:cs typeface="Georgia"/>
              <a:sym typeface="Georgia"/>
            </a:endParaRPr>
          </a:p>
        </p:txBody>
      </p:sp>
      <p:cxnSp>
        <p:nvCxnSpPr>
          <p:cNvPr id="214" name="Google Shape;214;gaaa01716a3_0_16"/>
          <p:cNvCxnSpPr/>
          <p:nvPr/>
        </p:nvCxnSpPr>
        <p:spPr>
          <a:xfrm>
            <a:off x="6125775" y="892975"/>
            <a:ext cx="0" cy="6018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aaa01716a3_0_24"/>
          <p:cNvSpPr txBox="1"/>
          <p:nvPr>
            <p:ph type="title"/>
          </p:nvPr>
        </p:nvSpPr>
        <p:spPr>
          <a:xfrm>
            <a:off x="462225" y="0"/>
            <a:ext cx="11282700" cy="8619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w-IL" sz="3600">
                <a:solidFill>
                  <a:srgbClr val="FFFFFF"/>
                </a:solidFill>
              </a:rPr>
              <a:t>How to make videos with students</a:t>
            </a:r>
            <a:r>
              <a:rPr b="1" lang="iw-IL" sz="3600">
                <a:solidFill>
                  <a:srgbClr val="FFFFFF"/>
                </a:solidFill>
                <a:latin typeface="Arial"/>
                <a:ea typeface="Arial"/>
                <a:cs typeface="Arial"/>
                <a:sym typeface="Arial"/>
              </a:rPr>
              <a:t> </a:t>
            </a:r>
            <a:endParaRPr sz="5000">
              <a:solidFill>
                <a:srgbClr val="FFFFFF"/>
              </a:solidFill>
              <a:latin typeface="Arial"/>
              <a:ea typeface="Arial"/>
              <a:cs typeface="Arial"/>
              <a:sym typeface="Arial"/>
            </a:endParaRPr>
          </a:p>
        </p:txBody>
      </p:sp>
      <p:sp>
        <p:nvSpPr>
          <p:cNvPr id="221" name="Google Shape;221;gaaa01716a3_0_24"/>
          <p:cNvSpPr txBox="1"/>
          <p:nvPr>
            <p:ph idx="1" type="body"/>
          </p:nvPr>
        </p:nvSpPr>
        <p:spPr>
          <a:xfrm>
            <a:off x="462225" y="844550"/>
            <a:ext cx="4998000" cy="581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33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b="1" lang="iw-IL" sz="3600">
                <a:solidFill>
                  <a:schemeClr val="dk1"/>
                </a:solidFill>
                <a:latin typeface="Georgia"/>
                <a:ea typeface="Georgia"/>
                <a:cs typeface="Georgia"/>
                <a:sym typeface="Georgia"/>
              </a:rPr>
              <a:t>While-Video Tasks</a:t>
            </a:r>
            <a:endParaRPr sz="3600">
              <a:solidFill>
                <a:schemeClr val="dk1"/>
              </a:solidFill>
              <a:latin typeface="Georgia"/>
              <a:ea typeface="Georgia"/>
              <a:cs typeface="Georgia"/>
              <a:sym typeface="Georgia"/>
            </a:endParaRPr>
          </a:p>
          <a:p>
            <a:pPr indent="0" lvl="0" marL="457200" rtl="0" algn="l">
              <a:spcBef>
                <a:spcPts val="0"/>
              </a:spcBef>
              <a:spcAft>
                <a:spcPts val="0"/>
              </a:spcAft>
              <a:buClr>
                <a:schemeClr val="dk1"/>
              </a:buClr>
              <a:buSzPts val="1100"/>
              <a:buFont typeface="Arial"/>
              <a:buNone/>
            </a:pPr>
            <a:r>
              <a:t/>
            </a:r>
            <a:endParaRPr sz="3300">
              <a:solidFill>
                <a:schemeClr val="dk1"/>
              </a:solidFill>
              <a:latin typeface="Georgia"/>
              <a:ea typeface="Georgia"/>
              <a:cs typeface="Georgia"/>
              <a:sym typeface="Georgia"/>
            </a:endParaRPr>
          </a:p>
          <a:p>
            <a:pPr indent="0" lvl="0" marL="457200" rtl="0" algn="l">
              <a:spcBef>
                <a:spcPts val="0"/>
              </a:spcBef>
              <a:spcAft>
                <a:spcPts val="0"/>
              </a:spcAft>
              <a:buNone/>
            </a:pPr>
            <a:r>
              <a:rPr lang="iw-IL" sz="3300">
                <a:solidFill>
                  <a:schemeClr val="dk1"/>
                </a:solidFill>
                <a:latin typeface="Georgia"/>
                <a:ea typeface="Georgia"/>
                <a:cs typeface="Georgia"/>
                <a:sym typeface="Georgia"/>
              </a:rPr>
              <a:t>Today: Prepare and film a video of one of the scripts to present to your Fellow colleagues.</a:t>
            </a:r>
            <a:endParaRPr sz="3300">
              <a:solidFill>
                <a:schemeClr val="dk1"/>
              </a:solidFill>
              <a:latin typeface="Georgia"/>
              <a:ea typeface="Georgia"/>
              <a:cs typeface="Georgia"/>
              <a:sym typeface="Georgia"/>
            </a:endParaRPr>
          </a:p>
          <a:p>
            <a:pPr indent="0" lvl="0" marL="457200" rtl="0" algn="l">
              <a:spcBef>
                <a:spcPts val="0"/>
              </a:spcBef>
              <a:spcAft>
                <a:spcPts val="0"/>
              </a:spcAft>
              <a:buClr>
                <a:schemeClr val="dk1"/>
              </a:buClr>
              <a:buSzPts val="1100"/>
              <a:buFont typeface="Arial"/>
              <a:buNone/>
            </a:pPr>
            <a:r>
              <a:t/>
            </a:r>
            <a:endParaRPr sz="3000">
              <a:solidFill>
                <a:schemeClr val="dk1"/>
              </a:solidFill>
              <a:latin typeface="Georgia"/>
              <a:ea typeface="Georgia"/>
              <a:cs typeface="Georgia"/>
              <a:sym typeface="Georgia"/>
            </a:endParaRPr>
          </a:p>
          <a:p>
            <a:pPr indent="0" lvl="0" marL="457200" rtl="0" algn="l">
              <a:spcBef>
                <a:spcPts val="0"/>
              </a:spcBef>
              <a:spcAft>
                <a:spcPts val="0"/>
              </a:spcAft>
              <a:buNone/>
            </a:pPr>
            <a:r>
              <a:t/>
            </a:r>
            <a:endParaRPr sz="3000">
              <a:solidFill>
                <a:srgbClr val="000000"/>
              </a:solidFill>
            </a:endParaRPr>
          </a:p>
        </p:txBody>
      </p:sp>
      <p:sp>
        <p:nvSpPr>
          <p:cNvPr id="222" name="Google Shape;222;gaaa01716a3_0_24"/>
          <p:cNvSpPr txBox="1"/>
          <p:nvPr/>
        </p:nvSpPr>
        <p:spPr>
          <a:xfrm>
            <a:off x="6125775" y="844550"/>
            <a:ext cx="5343300" cy="5811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3000">
              <a:solidFill>
                <a:schemeClr val="dk1"/>
              </a:solidFill>
              <a:latin typeface="Georgia"/>
              <a:ea typeface="Georgia"/>
              <a:cs typeface="Georgia"/>
              <a:sym typeface="Georgia"/>
            </a:endParaRPr>
          </a:p>
          <a:p>
            <a:pPr indent="0" lvl="0" marL="457200" rtl="0" algn="l">
              <a:spcBef>
                <a:spcPts val="0"/>
              </a:spcBef>
              <a:spcAft>
                <a:spcPts val="0"/>
              </a:spcAft>
              <a:buNone/>
            </a:pPr>
            <a:r>
              <a:rPr lang="iw-IL" sz="3200">
                <a:solidFill>
                  <a:schemeClr val="dk1"/>
                </a:solidFill>
                <a:latin typeface="Georgia"/>
                <a:ea typeface="Georgia"/>
                <a:cs typeface="Georgia"/>
                <a:sym typeface="Georgia"/>
              </a:rPr>
              <a:t>Choose a quiet and well-lit place to video yourself using the camera frame horizontally. </a:t>
            </a:r>
            <a:endParaRPr sz="3200">
              <a:solidFill>
                <a:schemeClr val="dk1"/>
              </a:solidFill>
              <a:latin typeface="Georgia"/>
              <a:ea typeface="Georgia"/>
              <a:cs typeface="Georgia"/>
              <a:sym typeface="Georgia"/>
            </a:endParaRPr>
          </a:p>
          <a:p>
            <a:pPr indent="0" lvl="0" marL="457200" rtl="0" algn="l">
              <a:spcBef>
                <a:spcPts val="0"/>
              </a:spcBef>
              <a:spcAft>
                <a:spcPts val="0"/>
              </a:spcAft>
              <a:buNone/>
            </a:pPr>
            <a:r>
              <a:t/>
            </a:r>
            <a:endParaRPr sz="3200">
              <a:solidFill>
                <a:schemeClr val="dk1"/>
              </a:solidFill>
              <a:latin typeface="Georgia"/>
              <a:ea typeface="Georgia"/>
              <a:cs typeface="Georgia"/>
              <a:sym typeface="Georgia"/>
            </a:endParaRPr>
          </a:p>
          <a:p>
            <a:pPr indent="0" lvl="0" marL="457200" rtl="0" algn="l">
              <a:spcBef>
                <a:spcPts val="0"/>
              </a:spcBef>
              <a:spcAft>
                <a:spcPts val="0"/>
              </a:spcAft>
              <a:buNone/>
            </a:pPr>
            <a:r>
              <a:rPr lang="iw-IL" sz="3200">
                <a:solidFill>
                  <a:schemeClr val="dk1"/>
                </a:solidFill>
                <a:latin typeface="Georgia"/>
                <a:ea typeface="Georgia"/>
                <a:cs typeface="Georgia"/>
                <a:sym typeface="Georgia"/>
              </a:rPr>
              <a:t>Make sure the light is not behind you.</a:t>
            </a:r>
            <a:endParaRPr sz="32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3200">
              <a:solidFill>
                <a:schemeClr val="dk1"/>
              </a:solidFill>
              <a:latin typeface="Georgia"/>
              <a:ea typeface="Georgia"/>
              <a:cs typeface="Georgia"/>
              <a:sym typeface="Georgia"/>
            </a:endParaRPr>
          </a:p>
          <a:p>
            <a:pPr indent="0" lvl="0" marL="457200" rtl="0" algn="l">
              <a:spcBef>
                <a:spcPts val="0"/>
              </a:spcBef>
              <a:spcAft>
                <a:spcPts val="0"/>
              </a:spcAft>
              <a:buNone/>
            </a:pPr>
            <a:r>
              <a:rPr lang="iw-IL" sz="3200">
                <a:solidFill>
                  <a:schemeClr val="dk1"/>
                </a:solidFill>
                <a:latin typeface="Georgia"/>
                <a:ea typeface="Georgia"/>
                <a:cs typeface="Georgia"/>
                <a:sym typeface="Georgia"/>
              </a:rPr>
              <a:t>Record the video.</a:t>
            </a:r>
            <a:endParaRPr sz="2600">
              <a:solidFill>
                <a:schemeClr val="dk1"/>
              </a:solidFill>
              <a:latin typeface="Georgia"/>
              <a:ea typeface="Georgia"/>
              <a:cs typeface="Georgia"/>
              <a:sym typeface="Georgia"/>
            </a:endParaRPr>
          </a:p>
          <a:p>
            <a:pPr indent="0" lvl="0" marL="457200" rtl="0" algn="l">
              <a:spcBef>
                <a:spcPts val="0"/>
              </a:spcBef>
              <a:spcAft>
                <a:spcPts val="0"/>
              </a:spcAft>
              <a:buNone/>
            </a:pPr>
            <a:r>
              <a:t/>
            </a:r>
            <a:endParaRPr sz="2400"/>
          </a:p>
        </p:txBody>
      </p:sp>
      <p:cxnSp>
        <p:nvCxnSpPr>
          <p:cNvPr id="223" name="Google Shape;223;gaaa01716a3_0_24"/>
          <p:cNvCxnSpPr/>
          <p:nvPr/>
        </p:nvCxnSpPr>
        <p:spPr>
          <a:xfrm>
            <a:off x="6125775" y="892975"/>
            <a:ext cx="0" cy="6018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aaa01716a3_0_32"/>
          <p:cNvSpPr txBox="1"/>
          <p:nvPr>
            <p:ph type="title"/>
          </p:nvPr>
        </p:nvSpPr>
        <p:spPr>
          <a:xfrm>
            <a:off x="462225" y="0"/>
            <a:ext cx="11282700" cy="861900"/>
          </a:xfrm>
          <a:prstGeom prst="rect">
            <a:avLst/>
          </a:prstGeom>
          <a:solidFill>
            <a:srgbClr val="6AA84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iw-IL" sz="3600">
                <a:solidFill>
                  <a:srgbClr val="FFFFFF"/>
                </a:solidFill>
              </a:rPr>
              <a:t>How to make videos with students</a:t>
            </a:r>
            <a:r>
              <a:rPr b="1" lang="iw-IL" sz="3600">
                <a:solidFill>
                  <a:srgbClr val="FFFFFF"/>
                </a:solidFill>
                <a:latin typeface="Arial"/>
                <a:ea typeface="Arial"/>
                <a:cs typeface="Arial"/>
                <a:sym typeface="Arial"/>
              </a:rPr>
              <a:t> </a:t>
            </a:r>
            <a:endParaRPr sz="5000">
              <a:solidFill>
                <a:srgbClr val="FFFFFF"/>
              </a:solidFill>
              <a:latin typeface="Arial"/>
              <a:ea typeface="Arial"/>
              <a:cs typeface="Arial"/>
              <a:sym typeface="Arial"/>
            </a:endParaRPr>
          </a:p>
        </p:txBody>
      </p:sp>
      <p:sp>
        <p:nvSpPr>
          <p:cNvPr id="230" name="Google Shape;230;gaaa01716a3_0_32"/>
          <p:cNvSpPr txBox="1"/>
          <p:nvPr>
            <p:ph idx="1" type="body"/>
          </p:nvPr>
        </p:nvSpPr>
        <p:spPr>
          <a:xfrm>
            <a:off x="462225" y="844550"/>
            <a:ext cx="4998000" cy="581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27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b="1" lang="iw-IL" sz="3700">
                <a:solidFill>
                  <a:schemeClr val="dk1"/>
                </a:solidFill>
                <a:latin typeface="Georgia"/>
                <a:ea typeface="Georgia"/>
                <a:cs typeface="Georgia"/>
                <a:sym typeface="Georgia"/>
              </a:rPr>
              <a:t>Post-Video Tasks</a:t>
            </a:r>
            <a:endParaRPr sz="3700">
              <a:solidFill>
                <a:schemeClr val="dk1"/>
              </a:solidFill>
              <a:latin typeface="Georgia"/>
              <a:ea typeface="Georgia"/>
              <a:cs typeface="Georgia"/>
              <a:sym typeface="Georgia"/>
            </a:endParaRPr>
          </a:p>
          <a:p>
            <a:pPr indent="0" lvl="0" marL="457200" rtl="0" algn="l">
              <a:spcBef>
                <a:spcPts val="0"/>
              </a:spcBef>
              <a:spcAft>
                <a:spcPts val="0"/>
              </a:spcAft>
              <a:buClr>
                <a:schemeClr val="dk1"/>
              </a:buClr>
              <a:buSzPts val="1100"/>
              <a:buFont typeface="Arial"/>
              <a:buNone/>
            </a:pPr>
            <a:r>
              <a:t/>
            </a:r>
            <a:endParaRPr sz="3600">
              <a:solidFill>
                <a:schemeClr val="dk1"/>
              </a:solidFill>
              <a:latin typeface="Georgia"/>
              <a:ea typeface="Georgia"/>
              <a:cs typeface="Georgia"/>
              <a:sym typeface="Georgia"/>
            </a:endParaRPr>
          </a:p>
          <a:p>
            <a:pPr indent="0" lvl="0" marL="457200" rtl="0" algn="l">
              <a:spcBef>
                <a:spcPts val="0"/>
              </a:spcBef>
              <a:spcAft>
                <a:spcPts val="0"/>
              </a:spcAft>
              <a:buNone/>
            </a:pPr>
            <a:r>
              <a:rPr lang="iw-IL" sz="3600">
                <a:solidFill>
                  <a:schemeClr val="dk1"/>
                </a:solidFill>
                <a:latin typeface="Georgia"/>
                <a:ea typeface="Georgia"/>
                <a:cs typeface="Georgia"/>
                <a:sym typeface="Georgia"/>
              </a:rPr>
              <a:t>Upload your video and the script onto the following </a:t>
            </a:r>
            <a:r>
              <a:rPr b="1" lang="iw-IL" sz="3600">
                <a:solidFill>
                  <a:schemeClr val="dk1"/>
                </a:solidFill>
                <a:latin typeface="Georgia"/>
                <a:ea typeface="Georgia"/>
                <a:cs typeface="Georgia"/>
                <a:sym typeface="Georgia"/>
              </a:rPr>
              <a:t>Padlet </a:t>
            </a:r>
            <a:r>
              <a:rPr b="1" lang="iw-IL" sz="3600" u="sng">
                <a:solidFill>
                  <a:srgbClr val="1155CC"/>
                </a:solidFill>
                <a:latin typeface="Georgia"/>
                <a:ea typeface="Georgia"/>
                <a:cs typeface="Georgia"/>
                <a:sym typeface="Georgia"/>
                <a:hlinkClick r:id="rId3">
                  <a:extLst>
                    <a:ext uri="{A12FA001-AC4F-418D-AE19-62706E023703}">
                      <ahyp:hlinkClr val="tx"/>
                    </a:ext>
                  </a:extLst>
                </a:hlinkClick>
              </a:rPr>
              <a:t>link</a:t>
            </a:r>
            <a:r>
              <a:rPr lang="iw-IL" sz="3600">
                <a:solidFill>
                  <a:schemeClr val="dk1"/>
                </a:solidFill>
                <a:latin typeface="Georgia"/>
                <a:ea typeface="Georgia"/>
                <a:cs typeface="Georgia"/>
                <a:sym typeface="Georgia"/>
              </a:rPr>
              <a:t>.</a:t>
            </a:r>
            <a:endParaRPr sz="36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400">
              <a:solidFill>
                <a:srgbClr val="000000"/>
              </a:solidFill>
            </a:endParaRPr>
          </a:p>
        </p:txBody>
      </p:sp>
      <p:sp>
        <p:nvSpPr>
          <p:cNvPr id="231" name="Google Shape;231;gaaa01716a3_0_32"/>
          <p:cNvSpPr txBox="1"/>
          <p:nvPr/>
        </p:nvSpPr>
        <p:spPr>
          <a:xfrm>
            <a:off x="6125775" y="844550"/>
            <a:ext cx="5737800" cy="58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b="1" lang="iw-IL" sz="4800">
                <a:solidFill>
                  <a:schemeClr val="dk1"/>
                </a:solidFill>
                <a:latin typeface="Georgia"/>
                <a:ea typeface="Georgia"/>
                <a:cs typeface="Georgia"/>
                <a:sym typeface="Georgia"/>
              </a:rPr>
              <a:t>What you will do with students:</a:t>
            </a:r>
            <a:r>
              <a:rPr lang="iw-IL" sz="4800">
                <a:solidFill>
                  <a:schemeClr val="dk1"/>
                </a:solidFill>
                <a:latin typeface="Georgia"/>
                <a:ea typeface="Georgia"/>
                <a:cs typeface="Georgia"/>
                <a:sym typeface="Georgia"/>
              </a:rPr>
              <a:t> </a:t>
            </a:r>
            <a:endParaRPr sz="4800">
              <a:solidFill>
                <a:schemeClr val="dk1"/>
              </a:solidFill>
              <a:latin typeface="Georgia"/>
              <a:ea typeface="Georgia"/>
              <a:cs typeface="Georgia"/>
              <a:sym typeface="Georgia"/>
            </a:endParaRPr>
          </a:p>
          <a:p>
            <a:pPr indent="0" lvl="0" marL="0" rtl="0" algn="l">
              <a:spcBef>
                <a:spcPts val="0"/>
              </a:spcBef>
              <a:spcAft>
                <a:spcPts val="0"/>
              </a:spcAft>
              <a:buNone/>
            </a:pPr>
            <a:r>
              <a:t/>
            </a:r>
            <a:endParaRPr sz="2700">
              <a:solidFill>
                <a:schemeClr val="dk1"/>
              </a:solidFill>
              <a:latin typeface="Georgia"/>
              <a:ea typeface="Georgia"/>
              <a:cs typeface="Georgia"/>
              <a:sym typeface="Georgia"/>
            </a:endParaRPr>
          </a:p>
          <a:p>
            <a:pPr indent="0" lvl="0" marL="0" rtl="0" algn="l">
              <a:spcBef>
                <a:spcPts val="0"/>
              </a:spcBef>
              <a:spcAft>
                <a:spcPts val="0"/>
              </a:spcAft>
              <a:buNone/>
            </a:pPr>
            <a:r>
              <a:rPr lang="iw-IL" sz="4800">
                <a:solidFill>
                  <a:schemeClr val="dk1"/>
                </a:solidFill>
                <a:latin typeface="Georgia"/>
                <a:ea typeface="Georgia"/>
                <a:cs typeface="Georgia"/>
                <a:sym typeface="Georgia"/>
              </a:rPr>
              <a:t>See directions </a:t>
            </a:r>
            <a:r>
              <a:rPr b="1" lang="iw-IL" sz="4800">
                <a:solidFill>
                  <a:schemeClr val="dk1"/>
                </a:solidFill>
                <a:latin typeface="Georgia"/>
                <a:ea typeface="Georgia"/>
                <a:cs typeface="Georgia"/>
                <a:sym typeface="Georgia"/>
              </a:rPr>
              <a:t>in this doc on </a:t>
            </a:r>
            <a:r>
              <a:rPr b="1" lang="iw-IL" sz="4800" u="sng">
                <a:solidFill>
                  <a:srgbClr val="0000FF"/>
                </a:solidFill>
                <a:latin typeface="Georgia"/>
                <a:ea typeface="Georgia"/>
                <a:cs typeface="Georgia"/>
                <a:sym typeface="Georgia"/>
                <a:hlinkClick r:id="rId4">
                  <a:extLst>
                    <a:ext uri="{A12FA001-AC4F-418D-AE19-62706E023703}">
                      <ahyp:hlinkClr val="tx"/>
                    </a:ext>
                  </a:extLst>
                </a:hlinkClick>
              </a:rPr>
              <a:t>page 2</a:t>
            </a:r>
            <a:r>
              <a:rPr b="1" lang="iw-IL" sz="4800">
                <a:latin typeface="Georgia"/>
                <a:ea typeface="Georgia"/>
                <a:cs typeface="Georgia"/>
                <a:sym typeface="Georgia"/>
              </a:rPr>
              <a:t> or in the notes below</a:t>
            </a:r>
            <a:endParaRPr b="1" sz="48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4800">
              <a:solidFill>
                <a:schemeClr val="dk1"/>
              </a:solidFill>
              <a:latin typeface="Georgia"/>
              <a:ea typeface="Georgia"/>
              <a:cs typeface="Georgia"/>
              <a:sym typeface="Georgia"/>
            </a:endParaRPr>
          </a:p>
        </p:txBody>
      </p:sp>
      <p:cxnSp>
        <p:nvCxnSpPr>
          <p:cNvPr id="232" name="Google Shape;232;gaaa01716a3_0_32"/>
          <p:cNvCxnSpPr/>
          <p:nvPr/>
        </p:nvCxnSpPr>
        <p:spPr>
          <a:xfrm>
            <a:off x="6125775" y="892975"/>
            <a:ext cx="0" cy="6018600"/>
          </a:xfrm>
          <a:prstGeom prst="straightConnector1">
            <a:avLst/>
          </a:prstGeom>
          <a:noFill/>
          <a:ln cap="flat" cmpd="sng" w="9525">
            <a:solidFill>
              <a:schemeClr val="dk2"/>
            </a:solidFill>
            <a:prstDash val="solid"/>
            <a:round/>
            <a:headEnd len="sm" w="sm" type="none"/>
            <a:tailEnd len="med" w="med" type="triangle"/>
          </a:ln>
        </p:spPr>
      </p:cxnSp>
      <p:sp>
        <p:nvSpPr>
          <p:cNvPr id="233" name="Google Shape;233;gaaa01716a3_0_32"/>
          <p:cNvSpPr/>
          <p:nvPr/>
        </p:nvSpPr>
        <p:spPr>
          <a:xfrm>
            <a:off x="9637300" y="5410550"/>
            <a:ext cx="947400" cy="1245300"/>
          </a:xfrm>
          <a:prstGeom prst="downArrow">
            <a:avLst>
              <a:gd fmla="val 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highlight>
                <a:srgbClr val="FFFF00"/>
              </a:high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aaa01716a3_0_381"/>
          <p:cNvSpPr txBox="1"/>
          <p:nvPr>
            <p:ph type="title"/>
          </p:nvPr>
        </p:nvSpPr>
        <p:spPr>
          <a:xfrm>
            <a:off x="559550" y="157500"/>
            <a:ext cx="10807200" cy="8541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lef"/>
              <a:buNone/>
            </a:pPr>
            <a:r>
              <a:rPr lang="iw-IL">
                <a:solidFill>
                  <a:schemeClr val="lt1"/>
                </a:solidFill>
                <a:latin typeface="Arial"/>
                <a:ea typeface="Arial"/>
                <a:cs typeface="Arial"/>
                <a:sym typeface="Arial"/>
              </a:rPr>
              <a:t>Vocabulary Teaching Guide</a:t>
            </a:r>
            <a:endParaRPr>
              <a:solidFill>
                <a:schemeClr val="lt1"/>
              </a:solidFill>
              <a:latin typeface="Arial"/>
              <a:ea typeface="Arial"/>
              <a:cs typeface="Arial"/>
              <a:sym typeface="Arial"/>
            </a:endParaRPr>
          </a:p>
        </p:txBody>
      </p:sp>
      <p:sp>
        <p:nvSpPr>
          <p:cNvPr id="240" name="Google Shape;240;gaaa01716a3_0_381"/>
          <p:cNvSpPr txBox="1"/>
          <p:nvPr>
            <p:ph idx="1" type="body"/>
          </p:nvPr>
        </p:nvSpPr>
        <p:spPr>
          <a:xfrm>
            <a:off x="0" y="1095125"/>
            <a:ext cx="12192000" cy="5600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800"/>
              </a:spcBef>
              <a:spcAft>
                <a:spcPts val="0"/>
              </a:spcAft>
              <a:buNone/>
            </a:pPr>
            <a:r>
              <a:rPr b="1" lang="iw-IL" sz="3600"/>
              <a:t>Vocabulary = lexis = comprised of </a:t>
            </a:r>
            <a:r>
              <a:rPr b="1" lang="iw-IL" sz="3600">
                <a:solidFill>
                  <a:srgbClr val="FF0000"/>
                </a:solidFill>
              </a:rPr>
              <a:t>single words </a:t>
            </a:r>
            <a:r>
              <a:rPr b="1" lang="iw-IL" sz="3600"/>
              <a:t>and </a:t>
            </a:r>
            <a:r>
              <a:rPr b="1" lang="iw-IL" sz="3600">
                <a:solidFill>
                  <a:srgbClr val="000000"/>
                </a:solidFill>
              </a:rPr>
              <a:t>multi-word,</a:t>
            </a:r>
            <a:r>
              <a:rPr b="1" lang="iw-IL" sz="3600">
                <a:solidFill>
                  <a:srgbClr val="FF0000"/>
                </a:solidFill>
              </a:rPr>
              <a:t> </a:t>
            </a:r>
            <a:r>
              <a:rPr b="1" lang="iw-IL" sz="3600">
                <a:solidFill>
                  <a:srgbClr val="9900FF"/>
                </a:solidFill>
              </a:rPr>
              <a:t>lexical chunks</a:t>
            </a:r>
            <a:r>
              <a:rPr b="1" lang="iw-IL" sz="3600"/>
              <a:t> of language</a:t>
            </a:r>
            <a:endParaRPr b="1" sz="3600"/>
          </a:p>
          <a:p>
            <a:pPr indent="0" lvl="0" marL="0" rtl="0" algn="l">
              <a:lnSpc>
                <a:spcPct val="100000"/>
              </a:lnSpc>
              <a:spcBef>
                <a:spcPts val="800"/>
              </a:spcBef>
              <a:spcAft>
                <a:spcPts val="0"/>
              </a:spcAft>
              <a:buNone/>
            </a:pPr>
            <a:r>
              <a:t/>
            </a:r>
            <a:endParaRPr b="1" sz="700"/>
          </a:p>
          <a:p>
            <a:pPr indent="-488950" lvl="0" marL="914400" rtl="0" algn="l">
              <a:lnSpc>
                <a:spcPct val="100000"/>
              </a:lnSpc>
              <a:spcBef>
                <a:spcPts val="800"/>
              </a:spcBef>
              <a:spcAft>
                <a:spcPts val="0"/>
              </a:spcAft>
              <a:buSzPts val="4100"/>
              <a:buFont typeface="Calibri"/>
              <a:buChar char="•"/>
            </a:pPr>
            <a:r>
              <a:rPr b="1" lang="iw-IL" sz="4100">
                <a:solidFill>
                  <a:srgbClr val="FF0000"/>
                </a:solidFill>
              </a:rPr>
              <a:t>Single words: </a:t>
            </a:r>
            <a:r>
              <a:rPr b="1" lang="iw-IL" sz="4100"/>
              <a:t>cat, blue, however, run</a:t>
            </a:r>
            <a:endParaRPr b="1" sz="4100"/>
          </a:p>
          <a:p>
            <a:pPr indent="457200" lvl="0" marL="0" rtl="0" algn="l">
              <a:lnSpc>
                <a:spcPct val="100000"/>
              </a:lnSpc>
              <a:spcBef>
                <a:spcPts val="800"/>
              </a:spcBef>
              <a:spcAft>
                <a:spcPts val="0"/>
              </a:spcAft>
              <a:buNone/>
            </a:pPr>
            <a:r>
              <a:rPr b="1" lang="iw-IL" sz="3600">
                <a:solidFill>
                  <a:srgbClr val="FF0000"/>
                </a:solidFill>
              </a:rPr>
              <a:t>________________________________________________</a:t>
            </a:r>
            <a:endParaRPr b="1" sz="3600">
              <a:solidFill>
                <a:srgbClr val="FF0000"/>
              </a:solidFill>
            </a:endParaRPr>
          </a:p>
          <a:p>
            <a:pPr indent="0" lvl="0" marL="0" rtl="0" algn="l">
              <a:lnSpc>
                <a:spcPct val="100000"/>
              </a:lnSpc>
              <a:spcBef>
                <a:spcPts val="800"/>
              </a:spcBef>
              <a:spcAft>
                <a:spcPts val="0"/>
              </a:spcAft>
              <a:buNone/>
            </a:pPr>
            <a:r>
              <a:rPr b="1" lang="iw-IL" sz="4100">
                <a:solidFill>
                  <a:srgbClr val="9900FF"/>
                </a:solidFill>
              </a:rPr>
              <a:t>   Lexical chunk</a:t>
            </a:r>
            <a:r>
              <a:rPr b="1" lang="iw-IL" sz="4100">
                <a:solidFill>
                  <a:srgbClr val="FF0000"/>
                </a:solidFill>
              </a:rPr>
              <a:t> = </a:t>
            </a:r>
            <a:r>
              <a:rPr b="1" lang="iw-IL" sz="3600"/>
              <a:t>groups of words commonly found together</a:t>
            </a:r>
            <a:endParaRPr b="1" sz="3600"/>
          </a:p>
          <a:p>
            <a:pPr indent="0" lvl="0" marL="1828800" rtl="0" algn="l">
              <a:lnSpc>
                <a:spcPct val="100000"/>
              </a:lnSpc>
              <a:spcBef>
                <a:spcPts val="800"/>
              </a:spcBef>
              <a:spcAft>
                <a:spcPts val="0"/>
              </a:spcAft>
              <a:buNone/>
            </a:pPr>
            <a:r>
              <a:t/>
            </a:r>
            <a:endParaRPr b="1" sz="2400"/>
          </a:p>
          <a:p>
            <a:pPr indent="-482600" lvl="0" marL="914400" rtl="0" algn="l">
              <a:lnSpc>
                <a:spcPct val="100000"/>
              </a:lnSpc>
              <a:spcBef>
                <a:spcPts val="800"/>
              </a:spcBef>
              <a:spcAft>
                <a:spcPts val="0"/>
              </a:spcAft>
              <a:buSzPts val="4000"/>
              <a:buFont typeface="Calibri"/>
              <a:buChar char="•"/>
            </a:pPr>
            <a:r>
              <a:rPr b="1" lang="iw-IL" sz="4000">
                <a:solidFill>
                  <a:srgbClr val="9900FF"/>
                </a:solidFill>
              </a:rPr>
              <a:t>Lexical chunks </a:t>
            </a:r>
            <a:r>
              <a:rPr b="1" lang="iw-IL" sz="4000">
                <a:solidFill>
                  <a:srgbClr val="FF0000"/>
                </a:solidFill>
              </a:rPr>
              <a:t>-</a:t>
            </a:r>
            <a:r>
              <a:rPr b="1" lang="iw-IL" sz="4000"/>
              <a:t> “How are you?” “My name is...” </a:t>
            </a:r>
            <a:endParaRPr b="1" sz="4000"/>
          </a:p>
          <a:p>
            <a:pPr indent="0" lvl="0" marL="0" rtl="0" algn="l">
              <a:lnSpc>
                <a:spcPct val="100000"/>
              </a:lnSpc>
              <a:spcBef>
                <a:spcPts val="800"/>
              </a:spcBef>
              <a:spcAft>
                <a:spcPts val="0"/>
              </a:spcAft>
              <a:buNone/>
            </a:pPr>
            <a:r>
              <a:t/>
            </a:r>
            <a:endParaRPr b="1" sz="4100"/>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100000"/>
              </a:lnSpc>
              <a:spcBef>
                <a:spcPts val="800"/>
              </a:spcBef>
              <a:spcAft>
                <a:spcPts val="0"/>
              </a:spcAft>
              <a:buClr>
                <a:schemeClr val="dk1"/>
              </a:buClr>
              <a:buSzPts val="2800"/>
              <a:buFont typeface="Arial"/>
              <a:buNone/>
            </a:pPr>
            <a:r>
              <a:t/>
            </a:r>
            <a:endParaRPr/>
          </a:p>
          <a:p>
            <a:pPr indent="-279400" lvl="0" marL="457200" rtl="0" algn="l">
              <a:lnSpc>
                <a:spcPct val="90000"/>
              </a:lnSpc>
              <a:spcBef>
                <a:spcPts val="800"/>
              </a:spcBef>
              <a:spcAft>
                <a:spcPts val="0"/>
              </a:spcAft>
              <a:buClr>
                <a:schemeClr val="dk1"/>
              </a:buClr>
              <a:buSzPts val="28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