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Nunito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Nunito-regular.fntdata"/><Relationship Id="rId10" Type="http://schemas.openxmlformats.org/officeDocument/2006/relationships/slide" Target="slides/slide5.xml"/><Relationship Id="rId13" Type="http://schemas.openxmlformats.org/officeDocument/2006/relationships/font" Target="fonts/Nunito-italic.fntdata"/><Relationship Id="rId12" Type="http://schemas.openxmlformats.org/officeDocument/2006/relationships/font" Target="fonts/Nuni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Nuni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" name="Google Shape;14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3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Nunito"/>
              <a:buNone/>
              <a:defRPr b="0" i="0" sz="3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Nunito"/>
              <a:buNone/>
              <a:defRPr b="0" i="0" sz="3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Nunito"/>
              <a:buNone/>
              <a:defRPr b="0" i="0" sz="3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Nunito"/>
              <a:buNone/>
              <a:defRPr b="0" i="0" sz="3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Nunito"/>
              <a:buNone/>
              <a:defRPr b="0" i="0" sz="3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Nunito"/>
              <a:buNone/>
              <a:defRPr b="0" i="0" sz="3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Nunito"/>
              <a:buNone/>
              <a:defRPr b="0" i="0" sz="3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Nunito"/>
              <a:buNone/>
              <a:defRPr b="0" i="0" sz="3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Nunito"/>
              <a:buNone/>
              <a:defRPr b="0" i="0" sz="3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1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3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Font typeface="Nunito"/>
              <a:buNone/>
              <a:defRPr b="0" i="0" sz="86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Font typeface="Nunito"/>
              <a:buNone/>
              <a:defRPr b="0" i="0" sz="86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Font typeface="Nunito"/>
              <a:buNone/>
              <a:defRPr b="0" i="0" sz="86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Font typeface="Nunito"/>
              <a:buNone/>
              <a:defRPr b="0" i="0" sz="86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Font typeface="Nunito"/>
              <a:buNone/>
              <a:defRPr b="0" i="0" sz="86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Font typeface="Nunito"/>
              <a:buNone/>
              <a:defRPr b="0" i="0" sz="86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Font typeface="Nunito"/>
              <a:buNone/>
              <a:defRPr b="0" i="0" sz="86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Font typeface="Nunito"/>
              <a:buNone/>
              <a:defRPr b="0" i="0" sz="86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Font typeface="Nunito"/>
              <a:buNone/>
              <a:defRPr b="0" i="0" sz="86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b="0" i="0" sz="13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 marR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chemeClr val="dk2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3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3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3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42" name="Google Shape;42;p3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b="0" i="0" sz="13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49" name="Google Shape;49;p4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b="0" i="0" sz="13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4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b="0" i="0" sz="13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3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5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4" name="Google Shape;54;p5"/>
          <p:cNvGrpSpPr/>
          <p:nvPr/>
        </p:nvGrpSpPr>
        <p:grpSpPr>
          <a:xfrm>
            <a:off x="5594190" y="3961115"/>
            <a:ext cx="2910144" cy="1182340"/>
            <a:chOff x="6917201" y="0"/>
            <a:chExt cx="2227777" cy="863400"/>
          </a:xfrm>
        </p:grpSpPr>
        <p:sp>
          <p:nvSpPr>
            <p:cNvPr id="55" name="Google Shape;55;p5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5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" name="Google Shape;58;p5"/>
          <p:cNvGrpSpPr/>
          <p:nvPr/>
        </p:nvGrpSpPr>
        <p:grpSpPr>
          <a:xfrm>
            <a:off x="199149" y="2"/>
            <a:ext cx="2795413" cy="1083308"/>
            <a:chOff x="6917201" y="0"/>
            <a:chExt cx="2227777" cy="863400"/>
          </a:xfrm>
        </p:grpSpPr>
        <p:sp>
          <p:nvSpPr>
            <p:cNvPr id="59" name="Google Shape;59;p5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5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5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2" name="Google Shape;62;p5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1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6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7" name="Google Shape;67;p6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68" name="Google Shape;68;p6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6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6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1" name="Google Shape;71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2" name="Google Shape;72;p6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73" name="Google Shape;73;p6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6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6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6" name="Google Shape;76;p6"/>
          <p:cNvGrpSpPr/>
          <p:nvPr/>
        </p:nvGrpSpPr>
        <p:grpSpPr>
          <a:xfrm>
            <a:off x="5886353" y="1243"/>
            <a:ext cx="3257454" cy="1261514"/>
            <a:chOff x="6917201" y="0"/>
            <a:chExt cx="2227777" cy="863400"/>
          </a:xfrm>
        </p:grpSpPr>
        <p:sp>
          <p:nvSpPr>
            <p:cNvPr id="77" name="Google Shape;77;p6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6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6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0" name="Google Shape;80;p6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b="0" i="0" sz="32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1" name="Google Shape;81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bg>
      <p:bgPr>
        <a:solidFill>
          <a:schemeClr val="dk2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7" name="Google Shape;87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bg>
      <p:bgPr>
        <a:solidFill>
          <a:schemeClr val="accent3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8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8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8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93" name="Google Shape;93;p8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b="0" i="0" sz="13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  <a:defRPr b="0" i="0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b="0" i="0" sz="13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b="0" i="0" sz="13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med"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mailto:courtneyr@masa.israel.com" TargetMode="External"/><Relationship Id="rId4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194275" y="1208675"/>
            <a:ext cx="6748500" cy="194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Nunito"/>
              <a:buNone/>
            </a:pPr>
            <a:r>
              <a:rPr b="1" i="0" lang="en" sz="4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Introduction to </a:t>
            </a:r>
            <a:endParaRPr b="1" i="0" sz="4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Nunito"/>
              <a:buNone/>
            </a:pPr>
            <a:r>
              <a:rPr b="1" i="0" lang="en" sz="4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MITF Teachers’ Track</a:t>
            </a:r>
            <a:endParaRPr b="1" i="0" sz="48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9" name="Google Shape;129;p13"/>
          <p:cNvSpPr txBox="1"/>
          <p:nvPr>
            <p:ph idx="1" type="subTitle"/>
          </p:nvPr>
        </p:nvSpPr>
        <p:spPr>
          <a:xfrm>
            <a:off x="1891350" y="3148783"/>
            <a:ext cx="5361300" cy="52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</a:pPr>
            <a:r>
              <a:rPr b="0" i="0" lang="en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Your Role in the Israeli Classroom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0" name="Google Shape;13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94875" y="3643700"/>
            <a:ext cx="1104450" cy="1104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4"/>
          <p:cNvSpPr txBox="1"/>
          <p:nvPr>
            <p:ph type="title"/>
          </p:nvPr>
        </p:nvSpPr>
        <p:spPr>
          <a:xfrm>
            <a:off x="607250" y="4637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</a:pPr>
            <a:r>
              <a:rPr b="1" i="0" lang="en" sz="30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Courtney Roy</a:t>
            </a:r>
            <a:endParaRPr b="1" i="0" sz="30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</a:pPr>
            <a:r>
              <a:rPr b="0" i="0" lang="en" sz="24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MITF Teacher’s Track &amp; Community Coordinator</a:t>
            </a:r>
            <a:endParaRPr b="0" i="0" sz="2400" u="none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36" name="Google Shape;136;p14"/>
          <p:cNvSpPr txBox="1"/>
          <p:nvPr>
            <p:ph idx="1" type="body"/>
          </p:nvPr>
        </p:nvSpPr>
        <p:spPr>
          <a:xfrm>
            <a:off x="346275" y="1453900"/>
            <a:ext cx="6138600" cy="329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alibri"/>
              <a:buChar char="●"/>
            </a:pPr>
            <a:r>
              <a:rPr b="0" i="0" lang="en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Background:</a:t>
            </a:r>
            <a:endParaRPr b="0" i="0" sz="16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Calibri"/>
              <a:buChar char="○"/>
            </a:pPr>
            <a:r>
              <a:rPr b="0" i="0" lang="en" sz="15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Originally from Canada; Moved to Florida with parents.</a:t>
            </a:r>
            <a:endParaRPr b="0" i="0" sz="15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Calibri"/>
              <a:buChar char="○"/>
            </a:pPr>
            <a:r>
              <a:rPr b="0" i="0" lang="en" sz="15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Hon. B.S. in Exceptional Education &amp; Psychology (UCF)</a:t>
            </a:r>
            <a:endParaRPr b="0" i="0" sz="15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Calibri"/>
              <a:buChar char="○"/>
            </a:pPr>
            <a:r>
              <a:rPr b="0" i="0" lang="en" sz="15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MPhil in Research of Second Language Education (Cambridge)</a:t>
            </a:r>
            <a:endParaRPr b="0" i="0" sz="15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Calibri"/>
              <a:buChar char="○"/>
            </a:pPr>
            <a:r>
              <a:rPr b="0" i="0" lang="en" sz="15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Certifications in TEFL, ESL, Reading &amp; Special Ed.</a:t>
            </a:r>
            <a:endParaRPr b="0" i="0" sz="15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Calibri"/>
              <a:buChar char="○"/>
            </a:pPr>
            <a:r>
              <a:rPr lang="en" sz="1500"/>
              <a:t>Published studies on language acquisition in U.S. and Africa</a:t>
            </a:r>
            <a:endParaRPr sz="1500"/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alibri"/>
              <a:buChar char="●"/>
            </a:pPr>
            <a:r>
              <a:rPr b="0" i="0" lang="en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Taught K-12th Grade; all primary subjects, learning strategies, career development, remedial mathematics, reading, and ESL.</a:t>
            </a:r>
            <a:endParaRPr b="0" i="0" sz="16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alibri"/>
              <a:buChar char="●"/>
            </a:pPr>
            <a:r>
              <a:rPr b="0" i="0" lang="en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Pilot Teacher’s Track (2017-2018) in Be’er Sheva.</a:t>
            </a:r>
            <a:endParaRPr b="0" i="0" sz="15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7" name="Google Shape;137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08823" y="1596413"/>
            <a:ext cx="2251399" cy="1591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94875" y="3643700"/>
            <a:ext cx="1104450" cy="1104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5"/>
          <p:cNvSpPr txBox="1"/>
          <p:nvPr>
            <p:ph type="title"/>
          </p:nvPr>
        </p:nvSpPr>
        <p:spPr>
          <a:xfrm>
            <a:off x="819150" y="5882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</a:pPr>
            <a:r>
              <a:rPr b="1" i="0" lang="en" sz="3000" u="sng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My Responsibilities to You</a:t>
            </a:r>
            <a:endParaRPr b="1" i="0" sz="3000" u="sng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44" name="Google Shape;144;p15"/>
          <p:cNvSpPr txBox="1"/>
          <p:nvPr>
            <p:ph idx="1" type="body"/>
          </p:nvPr>
        </p:nvSpPr>
        <p:spPr>
          <a:xfrm>
            <a:off x="819150" y="1262125"/>
            <a:ext cx="7505700" cy="3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alibri"/>
              <a:buChar char="●"/>
            </a:pPr>
            <a:r>
              <a:rPr b="0" i="0" lang="en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Supervising your journey and experiences in host school.</a:t>
            </a:r>
            <a:endParaRPr b="0" i="0" sz="16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</a:pPr>
            <a:r>
              <a:rPr b="0" i="0" lang="en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Your “go-to” for all professional-related questions.</a:t>
            </a:r>
            <a:endParaRPr b="0" i="0" sz="14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</a:pPr>
            <a:r>
              <a:rPr b="0" i="0" lang="en" sz="1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Responsibilities; Days-Off; In-School Projects; etc.</a:t>
            </a:r>
            <a:endParaRPr b="0" i="0" sz="14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b="0" i="0" lang="en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Organizing professional development workshops.</a:t>
            </a:r>
            <a:endParaRPr b="0" i="0" sz="16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b="0" i="0" lang="en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Coordinating educational events and activities for all Fellows</a:t>
            </a:r>
            <a:endParaRPr b="0" i="0" sz="16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b="0" i="0" lang="en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Surveying all Fellows needs and finding solutions.</a:t>
            </a:r>
            <a:endParaRPr b="0" i="0" sz="16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b="0" i="0" lang="en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Collecting great stories -- I want to know the exciting things you’re doing!</a:t>
            </a:r>
            <a:endParaRPr b="0" i="0" sz="16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None/>
            </a:pPr>
            <a:r>
              <a:rPr b="0" i="0" lang="en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Phone: 058.603.9535	Email: </a:t>
            </a:r>
            <a:r>
              <a:rPr b="0" i="0" lang="en" sz="16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courtneyr@masa.israel.com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300"/>
              <a:buFont typeface="Calibri"/>
              <a:buNone/>
            </a:pPr>
            <a:r>
              <a:t/>
            </a:r>
            <a:endParaRPr b="0" i="0" sz="13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5" name="Google Shape;145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94875" y="3643700"/>
            <a:ext cx="1104450" cy="1104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6"/>
          <p:cNvSpPr txBox="1"/>
          <p:nvPr>
            <p:ph type="title"/>
          </p:nvPr>
        </p:nvSpPr>
        <p:spPr>
          <a:xfrm>
            <a:off x="819150" y="642025"/>
            <a:ext cx="75057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unito"/>
              <a:buNone/>
            </a:pPr>
            <a:r>
              <a:rPr b="1" i="0" lang="en" sz="3000" u="sng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Major Differences I Saw In Israeli Schools</a:t>
            </a:r>
            <a:endParaRPr b="0" i="0" sz="3000" u="sng" cap="none" strike="noStrike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1" name="Google Shape;151;p16"/>
          <p:cNvSpPr txBox="1"/>
          <p:nvPr>
            <p:ph idx="2" type="body"/>
          </p:nvPr>
        </p:nvSpPr>
        <p:spPr>
          <a:xfrm>
            <a:off x="819150" y="1492825"/>
            <a:ext cx="7758000" cy="25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alibri"/>
              <a:buChar char="●"/>
            </a:pPr>
            <a:r>
              <a:rPr b="0" i="0" lang="en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Students are given more freedom to “release” their energy.</a:t>
            </a:r>
            <a:endParaRPr b="0" i="0" sz="14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alibri"/>
              <a:buChar char="●"/>
            </a:pPr>
            <a:r>
              <a:rPr b="0" i="0" lang="en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Lining up?  Mah zeh?</a:t>
            </a:r>
            <a:endParaRPr b="0" i="0" sz="16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alibri"/>
              <a:buChar char="○"/>
            </a:pPr>
            <a:r>
              <a:rPr b="0" i="0" lang="en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Only use them when entering a library/computer room or for productions.</a:t>
            </a:r>
            <a:endParaRPr b="0" i="0" sz="16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alibri"/>
              <a:buChar char="●"/>
            </a:pPr>
            <a:r>
              <a:rPr b="0" i="0" lang="en" sz="1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Children will often self-advocate vocally or with gestures.</a:t>
            </a:r>
            <a:endParaRPr b="0" i="0" sz="16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300"/>
              <a:buFont typeface="Calibri"/>
              <a:buNone/>
            </a:pPr>
            <a:r>
              <a:t/>
            </a:r>
            <a:endParaRPr b="0" i="0" sz="16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Google Shape;15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94875" y="3643700"/>
            <a:ext cx="1104450" cy="1104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result for calvin and hobbes unexpected" id="157" name="Google Shape;15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8000" y="2179025"/>
            <a:ext cx="8647999" cy="2746975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17"/>
          <p:cNvSpPr txBox="1"/>
          <p:nvPr>
            <p:ph type="title"/>
          </p:nvPr>
        </p:nvSpPr>
        <p:spPr>
          <a:xfrm>
            <a:off x="747425" y="517025"/>
            <a:ext cx="7791300" cy="164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unito"/>
              <a:buNone/>
            </a:pPr>
            <a:r>
              <a:rPr b="1" i="0" lang="en" sz="45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Expect the Unexpected!</a:t>
            </a:r>
            <a:endParaRPr b="1" i="0" sz="4500" u="none" cap="none" strike="noStrike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